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7" r:id="rId7"/>
    <p:sldId id="264" r:id="rId8"/>
    <p:sldId id="266" r:id="rId9"/>
    <p:sldId id="261" r:id="rId10"/>
    <p:sldId id="265" r:id="rId11"/>
    <p:sldId id="263" r:id="rId12"/>
  </p:sldIdLst>
  <p:sldSz cx="12192000" cy="6858000"/>
  <p:notesSz cx="6858000" cy="9144000"/>
  <p:defaultTextStyle>
    <a:defPPr>
      <a:defRPr lang="en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B192BC-332E-4900-8356-5C2D36F23993}" v="53" dt="2023-12-18T00:17:31.620"/>
    <p1510:client id="{D8A430C0-59A6-C346-99C1-2D7A80546719}" v="355" dt="2023-12-18T00:40:33.5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58"/>
  </p:normalViewPr>
  <p:slideViewPr>
    <p:cSldViewPr snapToGrid="0">
      <p:cViewPr varScale="1">
        <p:scale>
          <a:sx n="115" d="100"/>
          <a:sy n="115" d="100"/>
        </p:scale>
        <p:origin x="7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éter István" userId="S::peter.istvan@edu.bme.hu::de3e6761-80c2-4c88-b562-3858f25358e3" providerId="AD" clId="Web-{11B192BC-332E-4900-8356-5C2D36F23993}"/>
    <pc:docChg chg="addSld modSld">
      <pc:chgData name="Péter István" userId="S::peter.istvan@edu.bme.hu::de3e6761-80c2-4c88-b562-3858f25358e3" providerId="AD" clId="Web-{11B192BC-332E-4900-8356-5C2D36F23993}" dt="2023-12-18T00:17:31.620" v="47" actId="20577"/>
      <pc:docMkLst>
        <pc:docMk/>
      </pc:docMkLst>
      <pc:sldChg chg="modSp">
        <pc:chgData name="Péter István" userId="S::peter.istvan@edu.bme.hu::de3e6761-80c2-4c88-b562-3858f25358e3" providerId="AD" clId="Web-{11B192BC-332E-4900-8356-5C2D36F23993}" dt="2023-12-18T00:12:51.655" v="19" actId="20577"/>
        <pc:sldMkLst>
          <pc:docMk/>
          <pc:sldMk cId="15666607" sldId="259"/>
        </pc:sldMkLst>
        <pc:spChg chg="mod">
          <ac:chgData name="Péter István" userId="S::peter.istvan@edu.bme.hu::de3e6761-80c2-4c88-b562-3858f25358e3" providerId="AD" clId="Web-{11B192BC-332E-4900-8356-5C2D36F23993}" dt="2023-12-18T00:12:51.655" v="19" actId="20577"/>
          <ac:spMkLst>
            <pc:docMk/>
            <pc:sldMk cId="15666607" sldId="259"/>
            <ac:spMk id="7" creationId="{393A0356-78B4-28D2-3B9F-4D44A90AD52F}"/>
          </ac:spMkLst>
        </pc:spChg>
      </pc:sldChg>
      <pc:sldChg chg="modSp">
        <pc:chgData name="Péter István" userId="S::peter.istvan@edu.bme.hu::de3e6761-80c2-4c88-b562-3858f25358e3" providerId="AD" clId="Web-{11B192BC-332E-4900-8356-5C2D36F23993}" dt="2023-12-18T00:14:20.175" v="33" actId="20577"/>
        <pc:sldMkLst>
          <pc:docMk/>
          <pc:sldMk cId="4181867117" sldId="260"/>
        </pc:sldMkLst>
        <pc:spChg chg="mod">
          <ac:chgData name="Péter István" userId="S::peter.istvan@edu.bme.hu::de3e6761-80c2-4c88-b562-3858f25358e3" providerId="AD" clId="Web-{11B192BC-332E-4900-8356-5C2D36F23993}" dt="2023-12-18T00:14:20.175" v="33" actId="20577"/>
          <ac:spMkLst>
            <pc:docMk/>
            <pc:sldMk cId="4181867117" sldId="260"/>
            <ac:spMk id="2" creationId="{2D461054-1B73-57A2-319D-73D7464BF0EC}"/>
          </ac:spMkLst>
        </pc:spChg>
        <pc:spChg chg="mod">
          <ac:chgData name="Péter István" userId="S::peter.istvan@edu.bme.hu::de3e6761-80c2-4c88-b562-3858f25358e3" providerId="AD" clId="Web-{11B192BC-332E-4900-8356-5C2D36F23993}" dt="2023-12-18T00:14:10.987" v="27" actId="20577"/>
          <ac:spMkLst>
            <pc:docMk/>
            <pc:sldMk cId="4181867117" sldId="260"/>
            <ac:spMk id="3" creationId="{CF6EE2AF-0DE8-04EB-7673-87E08FDFDE8B}"/>
          </ac:spMkLst>
        </pc:spChg>
      </pc:sldChg>
      <pc:sldChg chg="modSp">
        <pc:chgData name="Péter István" userId="S::peter.istvan@edu.bme.hu::de3e6761-80c2-4c88-b562-3858f25358e3" providerId="AD" clId="Web-{11B192BC-332E-4900-8356-5C2D36F23993}" dt="2023-12-18T00:17:31.620" v="47" actId="20577"/>
        <pc:sldMkLst>
          <pc:docMk/>
          <pc:sldMk cId="3510241804" sldId="263"/>
        </pc:sldMkLst>
        <pc:spChg chg="mod">
          <ac:chgData name="Péter István" userId="S::peter.istvan@edu.bme.hu::de3e6761-80c2-4c88-b562-3858f25358e3" providerId="AD" clId="Web-{11B192BC-332E-4900-8356-5C2D36F23993}" dt="2023-12-18T00:17:31.620" v="47" actId="20577"/>
          <ac:spMkLst>
            <pc:docMk/>
            <pc:sldMk cId="3510241804" sldId="263"/>
            <ac:spMk id="3" creationId="{FCC505C5-37DA-3D04-3A97-F72586A5F04B}"/>
          </ac:spMkLst>
        </pc:spChg>
      </pc:sldChg>
      <pc:sldChg chg="modSp new">
        <pc:chgData name="Péter István" userId="S::peter.istvan@edu.bme.hu::de3e6761-80c2-4c88-b562-3858f25358e3" providerId="AD" clId="Web-{11B192BC-332E-4900-8356-5C2D36F23993}" dt="2023-12-18T00:15:21.412" v="36" actId="20577"/>
        <pc:sldMkLst>
          <pc:docMk/>
          <pc:sldMk cId="1980417455" sldId="267"/>
        </pc:sldMkLst>
        <pc:spChg chg="mod">
          <ac:chgData name="Péter István" userId="S::peter.istvan@edu.bme.hu::de3e6761-80c2-4c88-b562-3858f25358e3" providerId="AD" clId="Web-{11B192BC-332E-4900-8356-5C2D36F23993}" dt="2023-12-18T00:15:21.412" v="36" actId="20577"/>
          <ac:spMkLst>
            <pc:docMk/>
            <pc:sldMk cId="1980417455" sldId="267"/>
            <ac:spMk id="2" creationId="{5FB4680D-E909-6DB0-9855-890159D8D0DD}"/>
          </ac:spMkLst>
        </pc:spChg>
      </pc:sldChg>
    </pc:docChg>
  </pc:docChgLst>
  <pc:docChgLst>
    <pc:chgData name="Péter István" userId="S::peter.istvan@edu.bme.hu::de3e6761-80c2-4c88-b562-3858f25358e3" providerId="AD" clId="Web-{D8A430C0-59A6-C346-99C1-2D7A80546719}"/>
    <pc:docChg chg="modSld">
      <pc:chgData name="Péter István" userId="S::peter.istvan@edu.bme.hu::de3e6761-80c2-4c88-b562-3858f25358e3" providerId="AD" clId="Web-{D8A430C0-59A6-C346-99C1-2D7A80546719}" dt="2023-12-18T00:40:33.597" v="350" actId="20577"/>
      <pc:docMkLst>
        <pc:docMk/>
      </pc:docMkLst>
      <pc:sldChg chg="modSp">
        <pc:chgData name="Péter István" userId="S::peter.istvan@edu.bme.hu::de3e6761-80c2-4c88-b562-3858f25358e3" providerId="AD" clId="Web-{D8A430C0-59A6-C346-99C1-2D7A80546719}" dt="2023-12-18T00:34:24.991" v="271" actId="20577"/>
        <pc:sldMkLst>
          <pc:docMk/>
          <pc:sldMk cId="4181867117" sldId="260"/>
        </pc:sldMkLst>
        <pc:spChg chg="mod">
          <ac:chgData name="Péter István" userId="S::peter.istvan@edu.bme.hu::de3e6761-80c2-4c88-b562-3858f25358e3" providerId="AD" clId="Web-{D8A430C0-59A6-C346-99C1-2D7A80546719}" dt="2023-12-18T00:34:24.991" v="271" actId="20577"/>
          <ac:spMkLst>
            <pc:docMk/>
            <pc:sldMk cId="4181867117" sldId="260"/>
            <ac:spMk id="3" creationId="{CF6EE2AF-0DE8-04EB-7673-87E08FDFDE8B}"/>
          </ac:spMkLst>
        </pc:spChg>
      </pc:sldChg>
      <pc:sldChg chg="modSp">
        <pc:chgData name="Péter István" userId="S::peter.istvan@edu.bme.hu::de3e6761-80c2-4c88-b562-3858f25358e3" providerId="AD" clId="Web-{D8A430C0-59A6-C346-99C1-2D7A80546719}" dt="2023-12-18T00:36:37.886" v="304" actId="20577"/>
        <pc:sldMkLst>
          <pc:docMk/>
          <pc:sldMk cId="2901483538" sldId="261"/>
        </pc:sldMkLst>
        <pc:spChg chg="mod">
          <ac:chgData name="Péter István" userId="S::peter.istvan@edu.bme.hu::de3e6761-80c2-4c88-b562-3858f25358e3" providerId="AD" clId="Web-{D8A430C0-59A6-C346-99C1-2D7A80546719}" dt="2023-12-18T00:36:37.886" v="304" actId="20577"/>
          <ac:spMkLst>
            <pc:docMk/>
            <pc:sldMk cId="2901483538" sldId="261"/>
            <ac:spMk id="3" creationId="{FBB511CC-5EAF-CE28-2E69-682A018F3CAA}"/>
          </ac:spMkLst>
        </pc:spChg>
      </pc:sldChg>
      <pc:sldChg chg="modSp">
        <pc:chgData name="Péter István" userId="S::peter.istvan@edu.bme.hu::de3e6761-80c2-4c88-b562-3858f25358e3" providerId="AD" clId="Web-{D8A430C0-59A6-C346-99C1-2D7A80546719}" dt="2023-12-18T00:40:33.597" v="350" actId="20577"/>
        <pc:sldMkLst>
          <pc:docMk/>
          <pc:sldMk cId="3510241804" sldId="263"/>
        </pc:sldMkLst>
        <pc:spChg chg="mod">
          <ac:chgData name="Péter István" userId="S::peter.istvan@edu.bme.hu::de3e6761-80c2-4c88-b562-3858f25358e3" providerId="AD" clId="Web-{D8A430C0-59A6-C346-99C1-2D7A80546719}" dt="2023-12-18T00:40:33.597" v="350" actId="20577"/>
          <ac:spMkLst>
            <pc:docMk/>
            <pc:sldMk cId="3510241804" sldId="263"/>
            <ac:spMk id="3" creationId="{FCC505C5-37DA-3D04-3A97-F72586A5F04B}"/>
          </ac:spMkLst>
        </pc:spChg>
      </pc:sldChg>
      <pc:sldChg chg="modSp">
        <pc:chgData name="Péter István" userId="S::peter.istvan@edu.bme.hu::de3e6761-80c2-4c88-b562-3858f25358e3" providerId="AD" clId="Web-{D8A430C0-59A6-C346-99C1-2D7A80546719}" dt="2023-12-18T00:38:02.123" v="335" actId="20577"/>
        <pc:sldMkLst>
          <pc:docMk/>
          <pc:sldMk cId="2041391464" sldId="265"/>
        </pc:sldMkLst>
        <pc:spChg chg="mod">
          <ac:chgData name="Péter István" userId="S::peter.istvan@edu.bme.hu::de3e6761-80c2-4c88-b562-3858f25358e3" providerId="AD" clId="Web-{D8A430C0-59A6-C346-99C1-2D7A80546719}" dt="2023-12-18T00:38:02.123" v="335" actId="20577"/>
          <ac:spMkLst>
            <pc:docMk/>
            <pc:sldMk cId="2041391464" sldId="265"/>
            <ac:spMk id="3" creationId="{9D40CF34-66A6-2556-D00C-DC00ECAAD6EC}"/>
          </ac:spMkLst>
        </pc:spChg>
      </pc:sldChg>
      <pc:sldChg chg="addSp modSp mod setBg">
        <pc:chgData name="Péter István" userId="S::peter.istvan@edu.bme.hu::de3e6761-80c2-4c88-b562-3858f25358e3" providerId="AD" clId="Web-{D8A430C0-59A6-C346-99C1-2D7A80546719}" dt="2023-12-18T00:33:10.645" v="267" actId="14100"/>
        <pc:sldMkLst>
          <pc:docMk/>
          <pc:sldMk cId="1980417455" sldId="267"/>
        </pc:sldMkLst>
        <pc:spChg chg="mod">
          <ac:chgData name="Péter István" userId="S::peter.istvan@edu.bme.hu::de3e6761-80c2-4c88-b562-3858f25358e3" providerId="AD" clId="Web-{D8A430C0-59A6-C346-99C1-2D7A80546719}" dt="2023-12-18T00:32:02.596" v="260"/>
          <ac:spMkLst>
            <pc:docMk/>
            <pc:sldMk cId="1980417455" sldId="267"/>
            <ac:spMk id="2" creationId="{5FB4680D-E909-6DB0-9855-890159D8D0DD}"/>
          </ac:spMkLst>
        </pc:spChg>
        <pc:spChg chg="mod">
          <ac:chgData name="Péter István" userId="S::peter.istvan@edu.bme.hu::de3e6761-80c2-4c88-b562-3858f25358e3" providerId="AD" clId="Web-{D8A430C0-59A6-C346-99C1-2D7A80546719}" dt="2023-12-18T00:33:10.645" v="267" actId="14100"/>
          <ac:spMkLst>
            <pc:docMk/>
            <pc:sldMk cId="1980417455" sldId="267"/>
            <ac:spMk id="3" creationId="{660ABF15-CB6C-ECEF-EC5F-9A4513D1229C}"/>
          </ac:spMkLst>
        </pc:spChg>
        <pc:spChg chg="add">
          <ac:chgData name="Péter István" userId="S::peter.istvan@edu.bme.hu::de3e6761-80c2-4c88-b562-3858f25358e3" providerId="AD" clId="Web-{D8A430C0-59A6-C346-99C1-2D7A80546719}" dt="2023-12-18T00:32:02.596" v="260"/>
          <ac:spMkLst>
            <pc:docMk/>
            <pc:sldMk cId="1980417455" sldId="267"/>
            <ac:spMk id="10" creationId="{FAFB3478-4AEC-431E-93B2-1593839C16DA}"/>
          </ac:spMkLst>
        </pc:spChg>
        <pc:spChg chg="add">
          <ac:chgData name="Péter István" userId="S::peter.istvan@edu.bme.hu::de3e6761-80c2-4c88-b562-3858f25358e3" providerId="AD" clId="Web-{D8A430C0-59A6-C346-99C1-2D7A80546719}" dt="2023-12-18T00:32:02.596" v="260"/>
          <ac:spMkLst>
            <pc:docMk/>
            <pc:sldMk cId="1980417455" sldId="267"/>
            <ac:spMk id="12" creationId="{3FFB0B4B-B126-43E0-A25C-BA5634332524}"/>
          </ac:spMkLst>
        </pc:spChg>
        <pc:spChg chg="add">
          <ac:chgData name="Péter István" userId="S::peter.istvan@edu.bme.hu::de3e6761-80c2-4c88-b562-3858f25358e3" providerId="AD" clId="Web-{D8A430C0-59A6-C346-99C1-2D7A80546719}" dt="2023-12-18T00:32:02.596" v="260"/>
          <ac:spMkLst>
            <pc:docMk/>
            <pc:sldMk cId="1980417455" sldId="267"/>
            <ac:spMk id="14" creationId="{D9C0F9DF-6CF4-451E-A975-A223B0DD4C0F}"/>
          </ac:spMkLst>
        </pc:spChg>
        <pc:spChg chg="add">
          <ac:chgData name="Péter István" userId="S::peter.istvan@edu.bme.hu::de3e6761-80c2-4c88-b562-3858f25358e3" providerId="AD" clId="Web-{D8A430C0-59A6-C346-99C1-2D7A80546719}" dt="2023-12-18T00:32:02.596" v="260"/>
          <ac:spMkLst>
            <pc:docMk/>
            <pc:sldMk cId="1980417455" sldId="267"/>
            <ac:spMk id="16" creationId="{2E922E9E-A29B-4164-A634-B718A43369CA}"/>
          </ac:spMkLst>
        </pc:spChg>
        <pc:picChg chg="add mod ord">
          <ac:chgData name="Péter István" userId="S::peter.istvan@edu.bme.hu::de3e6761-80c2-4c88-b562-3858f25358e3" providerId="AD" clId="Web-{D8A430C0-59A6-C346-99C1-2D7A80546719}" dt="2023-12-18T00:32:47.269" v="266" actId="14100"/>
          <ac:picMkLst>
            <pc:docMk/>
            <pc:sldMk cId="1980417455" sldId="267"/>
            <ac:picMk id="4" creationId="{D5AAC5E3-7556-4C8E-E5E9-68B212752A20}"/>
          </ac:picMkLst>
        </pc:picChg>
        <pc:picChg chg="add mod">
          <ac:chgData name="Péter István" userId="S::peter.istvan@edu.bme.hu::de3e6761-80c2-4c88-b562-3858f25358e3" providerId="AD" clId="Web-{D8A430C0-59A6-C346-99C1-2D7A80546719}" dt="2023-12-18T00:32:38.581" v="264" actId="1076"/>
          <ac:picMkLst>
            <pc:docMk/>
            <pc:sldMk cId="1980417455" sldId="267"/>
            <ac:picMk id="5" creationId="{9BEEC562-1C2D-26D3-024B-FC53495C70E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05C895-1398-6A48-A3F8-E53C3434EB68}" type="datetimeFigureOut">
              <a:rPr lang="en-HU" smtClean="0"/>
              <a:t>2023. 12. 18.</a:t>
            </a:fld>
            <a:endParaRPr lang="en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9244B-A984-B84C-8E4B-568473F80E4E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4037680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i="1">
                <a:effectLst/>
                <a:latin typeface="Helvetica" pitchFamily="2" charset="0"/>
              </a:rPr>
              <a:t>we opted for the</a:t>
            </a:r>
            <a:r>
              <a:rPr lang="en-GB" i="0">
                <a:effectLst/>
                <a:latin typeface="Helvetica" pitchFamily="2" charset="0"/>
              </a:rPr>
              <a:t> </a:t>
            </a:r>
            <a:r>
              <a:rPr lang="en-GB" i="1">
                <a:effectLst/>
                <a:latin typeface="Helvetica" pitchFamily="2" charset="0"/>
              </a:rPr>
              <a:t>Places365 dataset due to its comparable size and complexity, although it differs from </a:t>
            </a:r>
            <a:r>
              <a:rPr lang="en-GB" i="1" err="1">
                <a:effectLst/>
                <a:latin typeface="Helvetica" pitchFamily="2" charset="0"/>
              </a:rPr>
              <a:t>Imagenet</a:t>
            </a:r>
            <a:r>
              <a:rPr lang="en-GB" i="1">
                <a:effectLst/>
                <a:latin typeface="Helvetica" pitchFamily="2" charset="0"/>
              </a:rPr>
              <a:t>.</a:t>
            </a:r>
            <a:endParaRPr lang="en-GB">
              <a:effectLst/>
              <a:latin typeface="Helvetica" pitchFamily="2" charset="0"/>
            </a:endParaRPr>
          </a:p>
          <a:p>
            <a:endParaRPr lang="en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9244B-A984-B84C-8E4B-568473F80E4E}" type="slidenum">
              <a:rPr lang="en-HU" smtClean="0"/>
              <a:t>4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877331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98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16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54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14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3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94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00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87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95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09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12/18/23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96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4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03.09246v3" TargetMode="External"/><Relationship Id="rId2" Type="http://schemas.openxmlformats.org/officeDocument/2006/relationships/hyperlink" Target="https://vissl.a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DC8140-2BAE-3FE8-F70D-678232648E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4504" r="-1" b="14248"/>
          <a:stretch/>
        </p:blipFill>
        <p:spPr>
          <a:xfrm>
            <a:off x="20" y="10"/>
            <a:ext cx="1218892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EDB775-3E09-A7CF-9059-C7E1947FD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233" y="686020"/>
            <a:ext cx="8630138" cy="2742980"/>
          </a:xfrm>
        </p:spPr>
        <p:txBody>
          <a:bodyPr>
            <a:normAutofit/>
          </a:bodyPr>
          <a:lstStyle/>
          <a:p>
            <a:r>
              <a:rPr lang="en-HU">
                <a:solidFill>
                  <a:srgbClr val="FFFFFF"/>
                </a:solidFill>
              </a:rPr>
              <a:t>Self-supervised learning in the ‘wild’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FD972-C1C9-29C9-7553-4DAD0036A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4233" y="3602038"/>
            <a:ext cx="8630138" cy="2569942"/>
          </a:xfrm>
        </p:spPr>
        <p:txBody>
          <a:bodyPr>
            <a:normAutofit/>
          </a:bodyPr>
          <a:lstStyle/>
          <a:p>
            <a:r>
              <a:rPr lang="en-HU">
                <a:solidFill>
                  <a:srgbClr val="FFFFFF"/>
                </a:solidFill>
              </a:rPr>
              <a:t>Péter István</a:t>
            </a:r>
          </a:p>
          <a:p>
            <a:r>
              <a:rPr lang="en-HU">
                <a:solidFill>
                  <a:srgbClr val="FFFFFF"/>
                </a:solidFill>
              </a:rPr>
              <a:t>Bartos-Elekes Miklós</a:t>
            </a:r>
          </a:p>
          <a:p>
            <a:r>
              <a:rPr lang="en-HU">
                <a:solidFill>
                  <a:srgbClr val="FFFFFF"/>
                </a:solidFill>
              </a:rPr>
              <a:t>Tárnok Márton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433877-8295-4A0D-94F7-BFD8A6336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FD208E-0612-408E-9D15-241B45325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0005FEAC-EF53-4E59-AFAA-B72D0F702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0D9F4E7-B583-4E44-AE18-421B268FB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C41D6DC-5CB2-4929-AAA8-328E7AA84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810D7DDE-644B-4D22-86B4-C3FEDF985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5777DB78-76A6-4C7E-884B-AE5A8540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1664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55995-3E6F-AFBA-293F-0D64BFFB5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0CF34-66A6-2556-D00C-DC00ECAAD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HU" dirty="0"/>
          </a:p>
          <a:p>
            <a:r>
              <a:rPr lang="en-HU" dirty="0"/>
              <a:t>Gained experience in SSL</a:t>
            </a:r>
          </a:p>
          <a:p>
            <a:r>
              <a:rPr lang="en-HU" dirty="0"/>
              <a:t>Two different type of frameworks</a:t>
            </a:r>
          </a:p>
          <a:p>
            <a:r>
              <a:rPr lang="en-HU" dirty="0"/>
              <a:t>Future possibilities:</a:t>
            </a:r>
          </a:p>
          <a:p>
            <a:pPr lvl="1"/>
            <a:r>
              <a:rPr lang="en-GB" sz="1800" dirty="0">
                <a:latin typeface="Helvetica"/>
                <a:cs typeface="Helvetica"/>
              </a:rPr>
              <a:t>I</a:t>
            </a:r>
            <a:r>
              <a:rPr lang="en-GB" sz="1800" dirty="0">
                <a:effectLst/>
                <a:latin typeface="Helvetica"/>
                <a:cs typeface="Helvetica"/>
              </a:rPr>
              <a:t>ntegrating </a:t>
            </a:r>
            <a:r>
              <a:rPr lang="en-GB" sz="1800" dirty="0">
                <a:latin typeface="Helvetica"/>
                <a:cs typeface="Helvetica"/>
              </a:rPr>
              <a:t>both methods</a:t>
            </a:r>
          </a:p>
          <a:p>
            <a:pPr lvl="1"/>
            <a:r>
              <a:rPr lang="en-GB" sz="1800">
                <a:latin typeface="Helvetica"/>
                <a:cs typeface="Helvetica"/>
              </a:rPr>
              <a:t>Concatenate both feature extractors: better "ensemble" features</a:t>
            </a:r>
            <a:endParaRPr lang="en-GB"/>
          </a:p>
          <a:p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2041391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17E41-E3BF-3B34-2D44-F7560BD2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/>
              <a:t>Refrences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505C5-37DA-3D04-3A97-F72586A5F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>
                <a:effectLst/>
                <a:latin typeface="Helvetica"/>
                <a:cs typeface="Helvetica"/>
              </a:rPr>
              <a:t>Zhang, R., Isola, P. and Efros, A.A., 2016. </a:t>
            </a:r>
            <a:r>
              <a:rPr lang="en-GB" err="1">
                <a:effectLst/>
                <a:latin typeface="Helvetica"/>
                <a:cs typeface="Helvetica"/>
              </a:rPr>
              <a:t>Colorful</a:t>
            </a:r>
            <a:r>
              <a:rPr lang="en-GB">
                <a:effectLst/>
                <a:latin typeface="Helvetica"/>
                <a:cs typeface="Helvetica"/>
              </a:rPr>
              <a:t> Image Colorization. Available at:</a:t>
            </a:r>
            <a:r>
              <a:rPr lang="en-GB">
                <a:latin typeface="Helvetica"/>
                <a:cs typeface="Helvetica"/>
              </a:rPr>
              <a:t> </a:t>
            </a:r>
            <a:r>
              <a:rPr lang="en-GB">
                <a:effectLst/>
                <a:latin typeface="Helvetica"/>
                <a:cs typeface="Helvetica"/>
              </a:rPr>
              <a:t>arXiv:1603.08511</a:t>
            </a:r>
          </a:p>
          <a:p>
            <a:pPr marL="457200" indent="-457200">
              <a:buFont typeface="+mj-lt"/>
              <a:buAutoNum type="arabicPeriod"/>
            </a:pPr>
            <a:r>
              <a:rPr lang="en-GB">
                <a:effectLst/>
                <a:latin typeface="Helvetica"/>
                <a:cs typeface="Helvetica"/>
              </a:rPr>
              <a:t>http://places.csail.mit.edu</a:t>
            </a:r>
            <a:endParaRPr lang="en-GB">
              <a:latin typeface="Helvetica"/>
              <a:cs typeface="Helvetica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>
                <a:effectLst/>
                <a:latin typeface="Helvetica"/>
                <a:cs typeface="Helvetica"/>
              </a:rPr>
              <a:t>Goyal, P., Mahajan, D., Gupta, A. and Misra, I., 2019. Scaling and Benchmarking</a:t>
            </a:r>
            <a:r>
              <a:rPr lang="en-GB">
                <a:latin typeface="Helvetica"/>
                <a:cs typeface="Helvetica"/>
              </a:rPr>
              <a:t> </a:t>
            </a:r>
            <a:r>
              <a:rPr lang="en-GB">
                <a:effectLst/>
                <a:latin typeface="Helvetica"/>
                <a:cs typeface="Helvetica"/>
              </a:rPr>
              <a:t>Self-Supervised Visual Representation Learning.: </a:t>
            </a:r>
            <a:r>
              <a:rPr lang="en-GB" i="1">
                <a:effectLst/>
                <a:latin typeface="Helvetica"/>
                <a:cs typeface="Helvetica"/>
              </a:rPr>
              <a:t>Available at:</a:t>
            </a:r>
            <a:r>
              <a:rPr lang="en-GB">
                <a:latin typeface="Helvetica"/>
                <a:cs typeface="Helvetica"/>
              </a:rPr>
              <a:t> </a:t>
            </a:r>
            <a:r>
              <a:rPr lang="en-GB" i="1">
                <a:effectLst/>
                <a:latin typeface="Helvetica"/>
                <a:cs typeface="Helvetica"/>
              </a:rPr>
              <a:t>&lt;https://arxiv.org/pdf/1905.01235.pdf&gt;</a:t>
            </a:r>
            <a:endParaRPr lang="en-GB">
              <a:effectLst/>
              <a:latin typeface="Helvetica"/>
              <a:cs typeface="Helvetica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>
                <a:effectLst/>
                <a:latin typeface="Helvetica"/>
                <a:cs typeface="Helvetica"/>
              </a:rPr>
              <a:t>VISSL Team, n.d. VISSL: A library for state-of-the-art self-supervised learning from images.</a:t>
            </a:r>
            <a:r>
              <a:rPr lang="en-GB">
                <a:latin typeface="Helvetica"/>
                <a:cs typeface="Helvetica"/>
              </a:rPr>
              <a:t> </a:t>
            </a:r>
            <a:r>
              <a:rPr lang="en-GB">
                <a:effectLst/>
                <a:latin typeface="Helvetica"/>
                <a:cs typeface="Helvetica"/>
              </a:rPr>
              <a:t>Available at: </a:t>
            </a:r>
            <a:r>
              <a:rPr lang="en-GB">
                <a:effectLst/>
                <a:latin typeface="Helvetica"/>
                <a:cs typeface="Helvetic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https://vissl.ai</a:t>
            </a:r>
            <a:endParaRPr lang="en-GB">
              <a:effectLst/>
              <a:latin typeface="Helvetica" pitchFamily="2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indent="-457200">
              <a:buAutoNum type="arabicPeriod"/>
            </a:pPr>
            <a:r>
              <a:rPr lang="en-GB">
                <a:latin typeface="Helvetica"/>
                <a:ea typeface="+mn-lt"/>
                <a:cs typeface="+mn-lt"/>
              </a:rPr>
              <a:t>Mehdi </a:t>
            </a:r>
            <a:r>
              <a:rPr lang="en-GB" err="1">
                <a:latin typeface="Helvetica"/>
                <a:ea typeface="+mn-lt"/>
                <a:cs typeface="+mn-lt"/>
              </a:rPr>
              <a:t>Noroozi</a:t>
            </a:r>
            <a:r>
              <a:rPr lang="en-GB">
                <a:latin typeface="Helvetica"/>
                <a:ea typeface="+mn-lt"/>
                <a:cs typeface="+mn-lt"/>
              </a:rPr>
              <a:t>, Paolo Favaro: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>
                <a:latin typeface="Helvetica"/>
                <a:ea typeface="+mn-lt"/>
                <a:cs typeface="+mn-lt"/>
              </a:rPr>
              <a:t>Unsupervised Learning of Visual Representations by Solving Jigsaw Puzzles. Available at: </a:t>
            </a:r>
            <a:r>
              <a:rPr lang="en-GB">
                <a:latin typeface="Helvetica"/>
                <a:ea typeface="+mn-lt"/>
                <a:cs typeface="+mn-lt"/>
                <a:hlinkClick r:id="rId3"/>
              </a:rPr>
              <a:t>https://arxiv.org/abs/1603.09246v3</a:t>
            </a:r>
            <a:endParaRPr lang="en-GB">
              <a:latin typeface="Helvetica"/>
              <a:ea typeface="+mn-lt"/>
              <a:cs typeface="Helvetica"/>
            </a:endParaRPr>
          </a:p>
          <a:p>
            <a:pPr marL="457200" indent="-457200">
              <a:buAutoNum type="arabicPeriod"/>
            </a:pPr>
            <a:endParaRPr lang="en-GB">
              <a:effectLst/>
              <a:latin typeface="Helvetica" pitchFamily="2" charset="0"/>
              <a:cs typeface="Helvetica"/>
            </a:endParaRPr>
          </a:p>
          <a:p>
            <a:pPr marL="457200" indent="-457200">
              <a:buFont typeface="+mj-lt"/>
              <a:buAutoNum type="arabicPeriod"/>
            </a:pPr>
            <a:endParaRPr lang="en-GB">
              <a:effectLst/>
              <a:latin typeface="Helvetica" pitchFamily="2" charset="0"/>
            </a:endParaRPr>
          </a:p>
          <a:p>
            <a:pPr marL="457200" indent="-457200">
              <a:buFont typeface="Gill Sans Nova"/>
              <a:buAutoNum type="arabicPeriod"/>
            </a:pPr>
            <a:endParaRPr lang="en-GB">
              <a:latin typeface="Helvetica" pitchFamily="2" charset="0"/>
              <a:cs typeface="Helvetica" pitchFamily="2" charset="0"/>
            </a:endParaRPr>
          </a:p>
          <a:p>
            <a:pPr marL="0" indent="0">
              <a:buNone/>
            </a:pPr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3510241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75E03-074E-AD64-7094-E891C8FD2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BB262-8928-3661-0A2B-7A2FE0ADA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96713"/>
            <a:ext cx="7951304" cy="4080250"/>
          </a:xfrm>
        </p:spPr>
        <p:txBody>
          <a:bodyPr>
            <a:normAutofit lnSpcReduction="10000"/>
          </a:bodyPr>
          <a:lstStyle/>
          <a:p>
            <a:r>
              <a:rPr lang="en-GB" sz="2400">
                <a:effectLst/>
                <a:latin typeface="Helvetica" pitchFamily="2" charset="0"/>
              </a:rPr>
              <a:t>Investigate various open-source self-supervised learning methods</a:t>
            </a:r>
          </a:p>
          <a:p>
            <a:r>
              <a:rPr lang="en-GB" sz="2400">
                <a:effectLst/>
                <a:latin typeface="Helvetica" pitchFamily="2" charset="0"/>
              </a:rPr>
              <a:t>Select one or two classification datasets unrelated to ImageNet</a:t>
            </a:r>
          </a:p>
          <a:p>
            <a:r>
              <a:rPr lang="en-GB" sz="2400">
                <a:effectLst/>
                <a:latin typeface="Helvetica" pitchFamily="2" charset="0"/>
              </a:rPr>
              <a:t>Utilize the selected SSL methods to pretrain models on your chosen datasets.</a:t>
            </a:r>
          </a:p>
          <a:p>
            <a:r>
              <a:rPr lang="en-GB" sz="2400">
                <a:effectLst/>
                <a:latin typeface="Helvetica" pitchFamily="2" charset="0"/>
              </a:rPr>
              <a:t>Conduct a linear benchmark evaluation using a portion of ImageNet</a:t>
            </a:r>
            <a:endParaRPr lang="en-GB" sz="2400">
              <a:latin typeface="Helvetica" pitchFamily="2" charset="0"/>
            </a:endParaRPr>
          </a:p>
          <a:p>
            <a:r>
              <a:rPr lang="en-GB" sz="2400">
                <a:latin typeface="Helvetica" pitchFamily="2" charset="0"/>
              </a:rPr>
              <a:t>C</a:t>
            </a:r>
            <a:r>
              <a:rPr lang="en-GB" sz="2400">
                <a:effectLst/>
                <a:latin typeface="Helvetica" pitchFamily="2" charset="0"/>
              </a:rPr>
              <a:t>ompare the performance of your pretrained models against those publicly</a:t>
            </a:r>
            <a:r>
              <a:rPr lang="en-GB" sz="2400">
                <a:latin typeface="Helvetica" pitchFamily="2" charset="0"/>
              </a:rPr>
              <a:t> </a:t>
            </a:r>
            <a:r>
              <a:rPr lang="en-GB" sz="2400">
                <a:effectLst/>
                <a:latin typeface="Helvetica" pitchFamily="2" charset="0"/>
              </a:rPr>
              <a:t>available and trained on ImageNet</a:t>
            </a:r>
          </a:p>
          <a:p>
            <a:endParaRPr lang="en-GB">
              <a:effectLst/>
              <a:latin typeface="Helvetica" pitchFamily="2" charset="0"/>
            </a:endParaRPr>
          </a:p>
          <a:p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3304841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4AA0E-48EB-C5A1-049F-2634302F9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4A6FD-7661-AC81-5A17-16D9AC865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>
                <a:effectLst/>
                <a:latin typeface="Helvetica" pitchFamily="2" charset="0"/>
              </a:rPr>
              <a:t>Two different methods:</a:t>
            </a:r>
          </a:p>
          <a:p>
            <a:pPr lvl="1">
              <a:lnSpc>
                <a:spcPct val="100000"/>
              </a:lnSpc>
            </a:pPr>
            <a:r>
              <a:rPr lang="en-GB">
                <a:effectLst/>
                <a:latin typeface="Helvetica" pitchFamily="2" charset="0"/>
              </a:rPr>
              <a:t>Colorization </a:t>
            </a:r>
          </a:p>
          <a:p>
            <a:pPr lvl="1">
              <a:lnSpc>
                <a:spcPct val="100000"/>
              </a:lnSpc>
            </a:pPr>
            <a:r>
              <a:rPr lang="en-GB">
                <a:effectLst/>
                <a:latin typeface="Helvetica" pitchFamily="2" charset="0"/>
              </a:rPr>
              <a:t>Jigsaw</a:t>
            </a:r>
          </a:p>
          <a:p>
            <a:pPr>
              <a:lnSpc>
                <a:spcPct val="100000"/>
              </a:lnSpc>
            </a:pPr>
            <a:r>
              <a:rPr lang="en-GB">
                <a:latin typeface="Helvetica" pitchFamily="2" charset="0"/>
              </a:rPr>
              <a:t>V</a:t>
            </a:r>
            <a:r>
              <a:rPr lang="en-GB">
                <a:effectLst/>
                <a:latin typeface="Helvetica" pitchFamily="2" charset="0"/>
              </a:rPr>
              <a:t>arious training techniques and hyperparameter settings</a:t>
            </a:r>
          </a:p>
          <a:p>
            <a:pPr>
              <a:lnSpc>
                <a:spcPct val="100000"/>
              </a:lnSpc>
            </a:pPr>
            <a:r>
              <a:rPr lang="en-GB">
                <a:latin typeface="Helvetica" pitchFamily="2" charset="0"/>
              </a:rPr>
              <a:t>Train a baseline model (</a:t>
            </a:r>
            <a:r>
              <a:rPr lang="en-GB">
                <a:effectLst/>
                <a:latin typeface="Helvetica" pitchFamily="2" charset="0"/>
              </a:rPr>
              <a:t>VISSL framework [4]</a:t>
            </a:r>
            <a:r>
              <a:rPr lang="en-GB">
                <a:latin typeface="Helvetica" pitchFamily="2" charset="0"/>
              </a:rPr>
              <a:t>)</a:t>
            </a:r>
          </a:p>
          <a:p>
            <a:endParaRPr lang="en-GB" i="1">
              <a:latin typeface="Helvetica" pitchFamily="2" charset="0"/>
            </a:endParaRPr>
          </a:p>
          <a:p>
            <a:endParaRPr lang="en-GB">
              <a:effectLst/>
              <a:latin typeface="Helvetica" pitchFamily="2" charset="0"/>
            </a:endParaRPr>
          </a:p>
          <a:p>
            <a:endParaRPr lang="en-GB">
              <a:effectLst/>
              <a:latin typeface="Helvetica" pitchFamily="2" charset="0"/>
            </a:endParaRPr>
          </a:p>
          <a:p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272574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626E2-28C3-0031-261D-111A4BB57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/>
              <a:t>Colorization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93A0356-78B4-28D2-3B9F-4D44A90AD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96713"/>
            <a:ext cx="7220403" cy="40802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err="1">
                <a:effectLst/>
                <a:latin typeface="Helvetica"/>
                <a:cs typeface="Helvetica"/>
              </a:rPr>
              <a:t>Colorful</a:t>
            </a:r>
            <a:r>
              <a:rPr lang="en-GB">
                <a:effectLst/>
                <a:latin typeface="Helvetica"/>
                <a:cs typeface="Helvetica"/>
              </a:rPr>
              <a:t> Image Colorization [1]</a:t>
            </a:r>
          </a:p>
          <a:p>
            <a:r>
              <a:rPr lang="en-GB">
                <a:effectLst/>
                <a:latin typeface="Helvetica"/>
                <a:cs typeface="Helvetica"/>
              </a:rPr>
              <a:t>Places365 dataset [2]</a:t>
            </a:r>
          </a:p>
          <a:p>
            <a:r>
              <a:rPr lang="en-GB">
                <a:latin typeface="Helvetica"/>
                <a:cs typeface="Helvetica"/>
              </a:rPr>
              <a:t>R</a:t>
            </a:r>
            <a:r>
              <a:rPr lang="en-GB">
                <a:effectLst/>
                <a:latin typeface="Helvetica"/>
                <a:cs typeface="Helvetica"/>
              </a:rPr>
              <a:t>esolution:128x128</a:t>
            </a:r>
          </a:p>
          <a:p>
            <a:r>
              <a:rPr lang="en-GB">
                <a:effectLst/>
                <a:latin typeface="Helvetica"/>
                <a:cs typeface="Helvetica"/>
              </a:rPr>
              <a:t>35 hours of training, </a:t>
            </a:r>
            <a:r>
              <a:rPr lang="en-GB">
                <a:latin typeface="Helvetica"/>
                <a:cs typeface="Helvetica"/>
              </a:rPr>
              <a:t>10 epochs</a:t>
            </a:r>
          </a:p>
          <a:p>
            <a:r>
              <a:rPr lang="en-GB">
                <a:latin typeface="Helvetica"/>
                <a:cs typeface="Helvetica"/>
              </a:rPr>
              <a:t>Split the model into backend and head, frozen the weights and merged with the ResNet50</a:t>
            </a:r>
            <a:endParaRPr lang="en-GB"/>
          </a:p>
          <a:p>
            <a:endParaRPr lang="en-GB">
              <a:effectLst/>
              <a:latin typeface="Helvetica" pitchFamily="2" charset="0"/>
            </a:endParaRPr>
          </a:p>
          <a:p>
            <a:endParaRPr lang="en-GB">
              <a:effectLst/>
              <a:latin typeface="Helvetica" pitchFamily="2" charset="0"/>
            </a:endParaRPr>
          </a:p>
          <a:p>
            <a:endParaRPr lang="en-HU"/>
          </a:p>
        </p:txBody>
      </p:sp>
      <p:pic>
        <p:nvPicPr>
          <p:cNvPr id="8" name="Content Placeholder 4" descr="A collage of a rooster&#10;&#10;Description automatically generated">
            <a:extLst>
              <a:ext uri="{FF2B5EF4-FFF2-40B4-BE49-F238E27FC236}">
                <a16:creationId xmlns:a16="http://schemas.microsoft.com/office/drawing/2014/main" id="{730DF9A4-FC9E-08FF-9828-733602561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8434" y="736846"/>
            <a:ext cx="3500833" cy="2719733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E2A08C6-1ED8-D89B-7896-35B1CD43C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025" y="4251072"/>
            <a:ext cx="4759652" cy="236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6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61054-1B73-57A2-319D-73D7464B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/>
              <a:t>Jigsaw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EE2AF-0DE8-04EB-7673-87E08FDFD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dirty="0">
                <a:latin typeface="Helvetica" pitchFamily="2" charset="0"/>
              </a:rPr>
              <a:t>D</a:t>
            </a:r>
            <a:r>
              <a:rPr lang="en-GB" sz="2400" dirty="0">
                <a:effectLst/>
                <a:latin typeface="Helvetica" pitchFamily="2" charset="0"/>
              </a:rPr>
              <a:t>ividing into 3x3 tiles, random permutations</a:t>
            </a:r>
          </a:p>
          <a:p>
            <a:r>
              <a:rPr lang="en-GB" sz="2400" dirty="0">
                <a:effectLst/>
                <a:latin typeface="Helvetica" pitchFamily="2" charset="0"/>
              </a:rPr>
              <a:t>Pretraining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>
                <a:effectLst/>
                <a:latin typeface="Helvetica" pitchFamily="2" charset="0"/>
              </a:rPr>
              <a:t>on non-ImageNet: Places365 [2]</a:t>
            </a:r>
          </a:p>
          <a:p>
            <a:r>
              <a:rPr lang="en-GB" sz="2400" dirty="0">
                <a:latin typeface="Helvetica" pitchFamily="2" charset="0"/>
              </a:rPr>
              <a:t>L</a:t>
            </a:r>
            <a:r>
              <a:rPr lang="en-GB" sz="2400" dirty="0">
                <a:effectLst/>
                <a:latin typeface="Helvetica" pitchFamily="2" charset="0"/>
              </a:rPr>
              <a:t>inear benchmark evaluation: </a:t>
            </a:r>
          </a:p>
          <a:p>
            <a:pPr lvl="1"/>
            <a:r>
              <a:rPr lang="en-GB" sz="2400" dirty="0">
                <a:latin typeface="Helvetica" pitchFamily="2" charset="0"/>
              </a:rPr>
              <a:t>L</a:t>
            </a:r>
            <a:r>
              <a:rPr lang="en-GB" sz="2400" dirty="0">
                <a:effectLst/>
                <a:latin typeface="Helvetica" pitchFamily="2" charset="0"/>
              </a:rPr>
              <a:t>oading and freezing the pretrained weights</a:t>
            </a:r>
          </a:p>
          <a:p>
            <a:pPr lvl="1"/>
            <a:r>
              <a:rPr lang="en-GB" sz="2400" dirty="0">
                <a:latin typeface="Helvetica" pitchFamily="2" charset="0"/>
              </a:rPr>
              <a:t>F</a:t>
            </a:r>
            <a:r>
              <a:rPr lang="en-GB" sz="2400" dirty="0">
                <a:effectLst/>
                <a:latin typeface="Helvetica" pitchFamily="2" charset="0"/>
              </a:rPr>
              <a:t>ully connected classification layer</a:t>
            </a:r>
          </a:p>
          <a:p>
            <a:pPr lvl="1"/>
            <a:r>
              <a:rPr lang="en-GB" sz="2400" dirty="0">
                <a:effectLst/>
                <a:latin typeface="Helvetica" pitchFamily="2" charset="0"/>
              </a:rPr>
              <a:t>Tiny ImageNet dataset, 200 classes</a:t>
            </a:r>
          </a:p>
          <a:p>
            <a:r>
              <a:rPr lang="en-GB" sz="2400" dirty="0">
                <a:latin typeface="Helvetica"/>
                <a:cs typeface="Helvetica"/>
              </a:rPr>
              <a:t>Initial experiments: VISSL (unsuccessful)</a:t>
            </a:r>
            <a:endParaRPr lang="en-GB" sz="2400" dirty="0">
              <a:effectLst/>
              <a:latin typeface="Helvetica" pitchFamily="2" charset="0"/>
              <a:cs typeface="Helvetica"/>
            </a:endParaRPr>
          </a:p>
          <a:p>
            <a:endParaRPr lang="en-GB" dirty="0">
              <a:effectLst/>
              <a:latin typeface="Helvetica" pitchFamily="2" charset="0"/>
            </a:endParaRPr>
          </a:p>
          <a:p>
            <a:endParaRPr lang="en-GB" dirty="0">
              <a:effectLst/>
              <a:latin typeface="Helvetica" pitchFamily="2" charset="0"/>
            </a:endParaRPr>
          </a:p>
          <a:p>
            <a:endParaRPr lang="en-HU" dirty="0"/>
          </a:p>
        </p:txBody>
      </p:sp>
      <p:pic>
        <p:nvPicPr>
          <p:cNvPr id="5" name="Picture 4" descr="A tiger in a square&#10;&#10;Description automatically generated with medium confidence">
            <a:extLst>
              <a:ext uri="{FF2B5EF4-FFF2-40B4-BE49-F238E27FC236}">
                <a16:creationId xmlns:a16="http://schemas.microsoft.com/office/drawing/2014/main" id="{A18094AC-2D59-C126-3C00-95BCCA8BE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951" y="632303"/>
            <a:ext cx="51689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867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olor Fill">
            <a:extLst>
              <a:ext uri="{FF2B5EF4-FFF2-40B4-BE49-F238E27FC236}">
                <a16:creationId xmlns:a16="http://schemas.microsoft.com/office/drawing/2014/main" id="{3FFB0B4B-B126-43E0-A25C-BA5634332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Graphic 9">
            <a:extLst>
              <a:ext uri="{FF2B5EF4-FFF2-40B4-BE49-F238E27FC236}">
                <a16:creationId xmlns:a16="http://schemas.microsoft.com/office/drawing/2014/main" id="{D9C0F9DF-6CF4-451E-A975-A223B0DD4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6719" y="0"/>
            <a:ext cx="6905281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6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FB4680D-E909-6DB0-9855-890159D8D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4503557" cy="1325563"/>
          </a:xfrm>
        </p:spPr>
        <p:txBody>
          <a:bodyPr anchor="b">
            <a:normAutofit/>
          </a:bodyPr>
          <a:lstStyle/>
          <a:p>
            <a:r>
              <a:rPr lang="en-US">
                <a:ea typeface="+mj-lt"/>
                <a:cs typeface="+mj-lt"/>
              </a:rPr>
              <a:t>Jigsaw - 2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60ABF15-CB6C-ECEF-EC5F-9A4513D12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5068001" cy="380445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sz="1400" err="1">
                <a:latin typeface="Helvetica"/>
                <a:cs typeface="Helvetica"/>
              </a:rPr>
              <a:t>Our</a:t>
            </a:r>
            <a:r>
              <a:rPr lang="hu-HU" sz="1400">
                <a:latin typeface="Helvetica"/>
                <a:cs typeface="Helvetica"/>
              </a:rPr>
              <a:t> </a:t>
            </a:r>
            <a:r>
              <a:rPr lang="hu-HU" sz="1400" err="1">
                <a:latin typeface="Helvetica"/>
                <a:cs typeface="Helvetica"/>
              </a:rPr>
              <a:t>own</a:t>
            </a:r>
            <a:r>
              <a:rPr lang="hu-HU" sz="1400">
                <a:latin typeface="Helvetica"/>
                <a:cs typeface="Helvetica"/>
              </a:rPr>
              <a:t> </a:t>
            </a:r>
            <a:r>
              <a:rPr lang="hu-HU" sz="1400" err="1">
                <a:latin typeface="Helvetica"/>
                <a:cs typeface="Helvetica"/>
              </a:rPr>
              <a:t>implementation</a:t>
            </a:r>
            <a:r>
              <a:rPr lang="hu-HU" sz="1400">
                <a:latin typeface="Helvetica"/>
                <a:cs typeface="Helvetica"/>
              </a:rPr>
              <a:t> </a:t>
            </a:r>
            <a:r>
              <a:rPr lang="hu-HU" sz="1400" err="1">
                <a:latin typeface="Helvetica"/>
                <a:cs typeface="Helvetica"/>
              </a:rPr>
              <a:t>loosely</a:t>
            </a:r>
            <a:r>
              <a:rPr lang="hu-HU" sz="1400">
                <a:latin typeface="Helvetica"/>
                <a:cs typeface="Helvetica"/>
              </a:rPr>
              <a:t> </a:t>
            </a:r>
            <a:r>
              <a:rPr lang="hu-HU" sz="1400" err="1">
                <a:latin typeface="Helvetica"/>
                <a:cs typeface="Helvetica"/>
              </a:rPr>
              <a:t>based</a:t>
            </a:r>
            <a:r>
              <a:rPr lang="hu-HU" sz="1400">
                <a:latin typeface="Helvetica"/>
                <a:cs typeface="Helvetica"/>
              </a:rPr>
              <a:t> </a:t>
            </a:r>
            <a:r>
              <a:rPr lang="hu-HU" sz="1400" err="1">
                <a:latin typeface="Helvetica"/>
                <a:cs typeface="Helvetica"/>
              </a:rPr>
              <a:t>on</a:t>
            </a:r>
            <a:r>
              <a:rPr lang="hu-HU" sz="1400">
                <a:latin typeface="Helvetica"/>
                <a:cs typeface="Helvetica"/>
              </a:rPr>
              <a:t> [5]:</a:t>
            </a:r>
          </a:p>
          <a:p>
            <a:pPr lvl="1"/>
            <a:r>
              <a:rPr lang="hu-HU" sz="1400" err="1">
                <a:latin typeface="Helvetica"/>
                <a:cs typeface="Helvetica"/>
              </a:rPr>
              <a:t>Convolutional</a:t>
            </a:r>
            <a:r>
              <a:rPr lang="hu-HU" sz="1400">
                <a:latin typeface="Helvetica"/>
                <a:cs typeface="Helvetica"/>
              </a:rPr>
              <a:t> </a:t>
            </a:r>
            <a:r>
              <a:rPr lang="hu-HU" sz="1400" err="1">
                <a:latin typeface="Helvetica"/>
                <a:cs typeface="Helvetica"/>
              </a:rPr>
              <a:t>backbone</a:t>
            </a:r>
            <a:r>
              <a:rPr lang="hu-HU" sz="1400">
                <a:latin typeface="Helvetica"/>
                <a:cs typeface="Helvetica"/>
              </a:rPr>
              <a:t> </a:t>
            </a:r>
            <a:r>
              <a:rPr lang="hu-HU" sz="1400" err="1">
                <a:latin typeface="Helvetica"/>
                <a:cs typeface="Helvetica"/>
              </a:rPr>
              <a:t>for</a:t>
            </a:r>
            <a:r>
              <a:rPr lang="hu-HU" sz="1400">
                <a:latin typeface="Helvetica"/>
                <a:cs typeface="Helvetica"/>
              </a:rPr>
              <a:t> </a:t>
            </a:r>
            <a:r>
              <a:rPr lang="hu-HU" sz="1400" err="1">
                <a:latin typeface="Helvetica"/>
                <a:cs typeface="Helvetica"/>
              </a:rPr>
              <a:t>each</a:t>
            </a:r>
            <a:r>
              <a:rPr lang="hu-HU" sz="1400">
                <a:latin typeface="Helvetica"/>
                <a:cs typeface="Helvetica"/>
              </a:rPr>
              <a:t> </a:t>
            </a:r>
            <a:r>
              <a:rPr lang="hu-HU" sz="1400" err="1">
                <a:latin typeface="Helvetica"/>
                <a:cs typeface="Helvetica"/>
              </a:rPr>
              <a:t>tile</a:t>
            </a:r>
            <a:endParaRPr lang="hu-HU" sz="1400">
              <a:latin typeface="Helvetica"/>
              <a:cs typeface="Helvetica"/>
            </a:endParaRPr>
          </a:p>
          <a:p>
            <a:pPr lvl="1"/>
            <a:r>
              <a:rPr lang="hu-HU" sz="1400" err="1">
                <a:latin typeface="Helvetica"/>
                <a:cs typeface="Helvetica"/>
              </a:rPr>
              <a:t>Fully</a:t>
            </a:r>
            <a:r>
              <a:rPr lang="hu-HU" sz="1400">
                <a:latin typeface="Helvetica"/>
                <a:cs typeface="Helvetica"/>
              </a:rPr>
              <a:t> </a:t>
            </a:r>
            <a:r>
              <a:rPr lang="hu-HU" sz="1400" err="1">
                <a:latin typeface="Helvetica"/>
                <a:cs typeface="Helvetica"/>
              </a:rPr>
              <a:t>connected</a:t>
            </a:r>
            <a:r>
              <a:rPr lang="hu-HU" sz="1400">
                <a:latin typeface="Helvetica"/>
                <a:cs typeface="Helvetica"/>
              </a:rPr>
              <a:t> </a:t>
            </a:r>
            <a:r>
              <a:rPr lang="hu-HU" sz="1400" err="1">
                <a:latin typeface="Helvetica"/>
                <a:cs typeface="Helvetica"/>
              </a:rPr>
              <a:t>layer</a:t>
            </a:r>
            <a:r>
              <a:rPr lang="hu-HU" sz="1400">
                <a:latin typeface="Helvetica"/>
                <a:cs typeface="Helvetica"/>
              </a:rPr>
              <a:t> per-</a:t>
            </a:r>
            <a:r>
              <a:rPr lang="hu-HU" sz="1400" err="1">
                <a:latin typeface="Helvetica"/>
                <a:cs typeface="Helvetica"/>
              </a:rPr>
              <a:t>tile</a:t>
            </a:r>
            <a:endParaRPr lang="hu-HU" sz="1400">
              <a:latin typeface="Helvetica"/>
              <a:cs typeface="Helvetica"/>
            </a:endParaRPr>
          </a:p>
          <a:p>
            <a:pPr lvl="1"/>
            <a:r>
              <a:rPr lang="hu-HU" sz="1400">
                <a:latin typeface="Helvetica"/>
                <a:cs typeface="Helvetica"/>
              </a:rPr>
              <a:t>Global </a:t>
            </a:r>
            <a:r>
              <a:rPr lang="hu-HU" sz="1400" err="1">
                <a:latin typeface="Helvetica"/>
                <a:cs typeface="Helvetica"/>
              </a:rPr>
              <a:t>fully</a:t>
            </a:r>
            <a:r>
              <a:rPr lang="hu-HU" sz="1400">
                <a:latin typeface="Helvetica"/>
                <a:cs typeface="Helvetica"/>
              </a:rPr>
              <a:t> </a:t>
            </a:r>
            <a:r>
              <a:rPr lang="hu-HU" sz="1400" err="1">
                <a:latin typeface="Helvetica"/>
                <a:cs typeface="Helvetica"/>
              </a:rPr>
              <a:t>connected</a:t>
            </a:r>
            <a:r>
              <a:rPr lang="hu-HU" sz="1400">
                <a:latin typeface="Helvetica"/>
                <a:cs typeface="Helvetica"/>
              </a:rPr>
              <a:t> </a:t>
            </a:r>
            <a:r>
              <a:rPr lang="hu-HU" sz="1400" err="1">
                <a:latin typeface="Helvetica"/>
                <a:cs typeface="Helvetica"/>
              </a:rPr>
              <a:t>layer</a:t>
            </a:r>
            <a:endParaRPr lang="hu-HU" sz="1400">
              <a:latin typeface="Helvetica"/>
              <a:cs typeface="Helvetica"/>
            </a:endParaRPr>
          </a:p>
          <a:p>
            <a:pPr lvl="1"/>
            <a:r>
              <a:rPr lang="hu-HU" sz="1400">
                <a:latin typeface="Helvetica"/>
                <a:cs typeface="Helvetica"/>
              </a:rPr>
              <a:t>Output: </a:t>
            </a:r>
            <a:r>
              <a:rPr lang="hu-HU" sz="1400" err="1">
                <a:latin typeface="Helvetica"/>
                <a:cs typeface="Helvetica"/>
              </a:rPr>
              <a:t>one</a:t>
            </a:r>
            <a:r>
              <a:rPr lang="hu-HU" sz="1400">
                <a:latin typeface="Helvetica"/>
                <a:cs typeface="Helvetica"/>
              </a:rPr>
              <a:t>-hot </a:t>
            </a:r>
            <a:r>
              <a:rPr lang="hu-HU" sz="1400" err="1">
                <a:latin typeface="Helvetica"/>
                <a:cs typeface="Helvetica"/>
              </a:rPr>
              <a:t>representation</a:t>
            </a:r>
            <a:r>
              <a:rPr lang="hu-HU" sz="1400">
                <a:latin typeface="Helvetica"/>
                <a:cs typeface="Helvetica"/>
              </a:rPr>
              <a:t> of a </a:t>
            </a:r>
            <a:r>
              <a:rPr lang="hu-HU" sz="1400" err="1">
                <a:latin typeface="Helvetica"/>
                <a:cs typeface="Helvetica"/>
              </a:rPr>
              <a:t>permutation</a:t>
            </a:r>
            <a:endParaRPr lang="hu-HU" sz="1400">
              <a:latin typeface="Helvetica"/>
              <a:cs typeface="Helvetica"/>
            </a:endParaRPr>
          </a:p>
          <a:p>
            <a:pPr lvl="1"/>
            <a:r>
              <a:rPr lang="hu-HU" sz="1400" err="1">
                <a:latin typeface="Helvetica"/>
                <a:cs typeface="Helvetica"/>
              </a:rPr>
              <a:t>Additions</a:t>
            </a:r>
            <a:r>
              <a:rPr lang="hu-HU" sz="1400">
                <a:latin typeface="Helvetica"/>
                <a:cs typeface="Helvetica"/>
              </a:rPr>
              <a:t>: BN, </a:t>
            </a:r>
            <a:r>
              <a:rPr lang="hu-HU" sz="1400" err="1">
                <a:latin typeface="Helvetica"/>
                <a:cs typeface="Helvetica"/>
              </a:rPr>
              <a:t>poolings</a:t>
            </a:r>
            <a:r>
              <a:rPr lang="hu-HU" sz="1400">
                <a:latin typeface="Helvetica"/>
                <a:cs typeface="Helvetica"/>
              </a:rPr>
              <a:t> etc.</a:t>
            </a:r>
          </a:p>
          <a:p>
            <a:r>
              <a:rPr lang="hu-HU" sz="1400" err="1">
                <a:latin typeface="Helvetica"/>
                <a:cs typeface="Helvetica"/>
              </a:rPr>
              <a:t>Customizable</a:t>
            </a:r>
            <a:r>
              <a:rPr lang="hu-HU" sz="1400">
                <a:latin typeface="Helvetica"/>
                <a:cs typeface="Helvetica"/>
              </a:rPr>
              <a:t>: # of </a:t>
            </a:r>
            <a:r>
              <a:rPr lang="hu-HU" sz="1400" err="1">
                <a:latin typeface="Helvetica"/>
                <a:cs typeface="Helvetica"/>
              </a:rPr>
              <a:t>conv</a:t>
            </a:r>
            <a:r>
              <a:rPr lang="hu-HU" sz="1400">
                <a:latin typeface="Helvetica"/>
                <a:cs typeface="Helvetica"/>
              </a:rPr>
              <a:t>. </a:t>
            </a:r>
            <a:r>
              <a:rPr lang="hu-HU" sz="1400" err="1">
                <a:latin typeface="Helvetica"/>
                <a:cs typeface="Helvetica"/>
              </a:rPr>
              <a:t>filters</a:t>
            </a:r>
            <a:r>
              <a:rPr lang="hu-HU" sz="1400">
                <a:latin typeface="Helvetica"/>
                <a:cs typeface="Helvetica"/>
              </a:rPr>
              <a:t>, </a:t>
            </a:r>
            <a:r>
              <a:rPr lang="hu-HU" sz="1400" err="1">
                <a:latin typeface="Helvetica"/>
                <a:cs typeface="Helvetica"/>
              </a:rPr>
              <a:t>layer</a:t>
            </a:r>
            <a:r>
              <a:rPr lang="hu-HU" sz="1400">
                <a:latin typeface="Helvetica"/>
                <a:cs typeface="Helvetica"/>
              </a:rPr>
              <a:t> </a:t>
            </a:r>
            <a:r>
              <a:rPr lang="hu-HU" sz="1400" err="1">
                <a:latin typeface="Helvetica"/>
                <a:cs typeface="Helvetica"/>
              </a:rPr>
              <a:t>width</a:t>
            </a:r>
            <a:endParaRPr lang="hu-HU" sz="1400">
              <a:latin typeface="Helvetica"/>
              <a:cs typeface="Helvetica"/>
            </a:endParaRPr>
          </a:p>
          <a:p>
            <a:r>
              <a:rPr lang="hu-HU" sz="1400" err="1">
                <a:latin typeface="Helvetica"/>
                <a:cs typeface="Helvetica"/>
              </a:rPr>
              <a:t>Customizable</a:t>
            </a:r>
            <a:r>
              <a:rPr lang="hu-HU" sz="1400">
                <a:latin typeface="Helvetica"/>
                <a:cs typeface="Helvetica"/>
              </a:rPr>
              <a:t>: # of </a:t>
            </a:r>
            <a:r>
              <a:rPr lang="hu-HU" sz="1400" err="1">
                <a:latin typeface="Helvetica"/>
                <a:cs typeface="Helvetica"/>
              </a:rPr>
              <a:t>possible</a:t>
            </a:r>
            <a:r>
              <a:rPr lang="hu-HU" sz="1400">
                <a:latin typeface="Helvetica"/>
                <a:cs typeface="Helvetica"/>
              </a:rPr>
              <a:t> </a:t>
            </a:r>
            <a:r>
              <a:rPr lang="hu-HU" sz="1400" err="1">
                <a:latin typeface="Helvetica"/>
                <a:cs typeface="Helvetica"/>
              </a:rPr>
              <a:t>permutations</a:t>
            </a:r>
            <a:r>
              <a:rPr lang="hu-HU" sz="1400">
                <a:latin typeface="Helvetica"/>
                <a:cs typeface="Helvetica"/>
              </a:rPr>
              <a:t>, </a:t>
            </a:r>
            <a:r>
              <a:rPr lang="hu-HU" sz="1400" err="1">
                <a:latin typeface="Helvetica"/>
                <a:cs typeface="Helvetica"/>
              </a:rPr>
              <a:t>tiles</a:t>
            </a:r>
            <a:r>
              <a:rPr lang="hu-HU" sz="1400">
                <a:latin typeface="Helvetica"/>
                <a:cs typeface="Helvetica"/>
              </a:rPr>
              <a:t> (2x2 </a:t>
            </a:r>
            <a:r>
              <a:rPr lang="hu-HU" sz="1400" err="1">
                <a:latin typeface="Helvetica"/>
                <a:cs typeface="Helvetica"/>
              </a:rPr>
              <a:t>or</a:t>
            </a:r>
            <a:r>
              <a:rPr lang="hu-HU" sz="1400">
                <a:latin typeface="Helvetica"/>
                <a:cs typeface="Helvetica"/>
              </a:rPr>
              <a:t> 3x3)</a:t>
            </a:r>
          </a:p>
          <a:p>
            <a:r>
              <a:rPr lang="hu-HU" sz="1400" err="1">
                <a:latin typeface="Helvetica"/>
                <a:cs typeface="Helvetica"/>
              </a:rPr>
              <a:t>Implemented</a:t>
            </a:r>
            <a:r>
              <a:rPr lang="hu-HU" sz="1400">
                <a:latin typeface="Helvetica"/>
                <a:cs typeface="Helvetica"/>
              </a:rPr>
              <a:t> </a:t>
            </a:r>
            <a:r>
              <a:rPr lang="hu-HU" sz="1400" err="1">
                <a:latin typeface="Helvetica"/>
                <a:cs typeface="Helvetica"/>
              </a:rPr>
              <a:t>linear</a:t>
            </a:r>
            <a:r>
              <a:rPr lang="hu-HU" sz="1400">
                <a:latin typeface="Helvetica"/>
                <a:cs typeface="Helvetica"/>
              </a:rPr>
              <a:t> benchmark </a:t>
            </a:r>
            <a:r>
              <a:rPr lang="hu-HU" sz="1400" err="1">
                <a:latin typeface="Helvetica"/>
                <a:cs typeface="Helvetica"/>
              </a:rPr>
              <a:t>evaluation</a:t>
            </a:r>
            <a:endParaRPr lang="hu-HU" sz="1400">
              <a:latin typeface="Helvetica"/>
              <a:cs typeface="Helvetica"/>
            </a:endParaRPr>
          </a:p>
          <a:p>
            <a:r>
              <a:rPr lang="hu-HU" sz="1400" err="1">
                <a:latin typeface="Helvetica"/>
                <a:cs typeface="Helvetica"/>
              </a:rPr>
              <a:t>Torch</a:t>
            </a:r>
            <a:r>
              <a:rPr lang="hu-HU" sz="1400">
                <a:latin typeface="Helvetica"/>
                <a:cs typeface="Helvetica"/>
              </a:rPr>
              <a:t>, </a:t>
            </a:r>
            <a:r>
              <a:rPr lang="hu-HU" sz="1400" err="1">
                <a:latin typeface="Helvetica"/>
                <a:cs typeface="Helvetica"/>
              </a:rPr>
              <a:t>Lightning</a:t>
            </a:r>
            <a:r>
              <a:rPr lang="hu-HU" sz="1400">
                <a:latin typeface="Helvetica"/>
                <a:cs typeface="Helvetica"/>
              </a:rPr>
              <a:t>, </a:t>
            </a:r>
            <a:r>
              <a:rPr lang="hu-HU" sz="1400" err="1">
                <a:latin typeface="Helvetica"/>
                <a:cs typeface="Helvetica"/>
              </a:rPr>
              <a:t>WandB</a:t>
            </a:r>
            <a:r>
              <a:rPr lang="hu-HU" sz="1400">
                <a:latin typeface="Helvetica"/>
                <a:cs typeface="Helvetica"/>
              </a:rPr>
              <a:t>, </a:t>
            </a:r>
            <a:r>
              <a:rPr lang="hu-HU" sz="1400" err="1">
                <a:latin typeface="Helvetica"/>
                <a:cs typeface="Helvetica"/>
              </a:rPr>
              <a:t>hyperopt</a:t>
            </a:r>
            <a:r>
              <a:rPr lang="hu-HU" sz="1400">
                <a:latin typeface="Helvetica"/>
                <a:cs typeface="Helvetica"/>
              </a:rPr>
              <a:t> </a:t>
            </a:r>
            <a:r>
              <a:rPr lang="hu-HU" sz="1400" err="1">
                <a:latin typeface="Helvetica"/>
                <a:cs typeface="Helvetica"/>
              </a:rPr>
              <a:t>with</a:t>
            </a:r>
            <a:r>
              <a:rPr lang="hu-HU" sz="1400">
                <a:latin typeface="Helvetica"/>
                <a:cs typeface="Helvetica"/>
              </a:rPr>
              <a:t> </a:t>
            </a:r>
            <a:r>
              <a:rPr lang="hu-HU" sz="1400" err="1">
                <a:latin typeface="Helvetica"/>
                <a:cs typeface="Helvetica"/>
              </a:rPr>
              <a:t>Sweeps</a:t>
            </a:r>
            <a:endParaRPr lang="hu-HU" sz="1400">
              <a:latin typeface="Helvetica"/>
              <a:cs typeface="Helvetica"/>
            </a:endParaRPr>
          </a:p>
          <a:p>
            <a:r>
              <a:rPr lang="hu-HU" sz="1400" err="1">
                <a:latin typeface="Helvetica"/>
                <a:cs typeface="Helvetica"/>
              </a:rPr>
              <a:t>Heavy</a:t>
            </a:r>
            <a:r>
              <a:rPr lang="hu-HU" sz="1400">
                <a:latin typeface="Helvetica"/>
                <a:cs typeface="Helvetica"/>
              </a:rPr>
              <a:t> </a:t>
            </a:r>
            <a:r>
              <a:rPr lang="hu-HU" sz="1400" err="1">
                <a:latin typeface="Helvetica"/>
                <a:cs typeface="Helvetica"/>
              </a:rPr>
              <a:t>technical</a:t>
            </a:r>
            <a:r>
              <a:rPr lang="hu-HU" sz="1400">
                <a:latin typeface="Helvetica"/>
                <a:cs typeface="Helvetica"/>
              </a:rPr>
              <a:t> </a:t>
            </a:r>
            <a:r>
              <a:rPr lang="hu-HU" sz="1400" err="1">
                <a:latin typeface="Helvetica"/>
                <a:cs typeface="Helvetica"/>
              </a:rPr>
              <a:t>constraints</a:t>
            </a:r>
            <a:r>
              <a:rPr lang="hu-HU" sz="1400">
                <a:latin typeface="Helvetica"/>
                <a:cs typeface="Helvetica"/>
              </a:rPr>
              <a:t> </a:t>
            </a:r>
            <a:r>
              <a:rPr lang="hu-HU" sz="1400" err="1">
                <a:latin typeface="Helvetica"/>
                <a:cs typeface="Helvetica"/>
              </a:rPr>
              <a:t>due</a:t>
            </a:r>
            <a:r>
              <a:rPr lang="hu-HU" sz="1400">
                <a:latin typeface="Helvetica"/>
                <a:cs typeface="Helvetica"/>
              </a:rPr>
              <a:t> </a:t>
            </a:r>
            <a:r>
              <a:rPr lang="hu-HU" sz="1400" err="1">
                <a:latin typeface="Helvetica"/>
                <a:cs typeface="Helvetica"/>
              </a:rPr>
              <a:t>to</a:t>
            </a:r>
            <a:r>
              <a:rPr lang="hu-HU" sz="1400">
                <a:latin typeface="Helvetica"/>
                <a:cs typeface="Helvetica"/>
              </a:rPr>
              <a:t> HW </a:t>
            </a:r>
            <a:r>
              <a:rPr lang="hu-HU" sz="1400" err="1">
                <a:latin typeface="Helvetica"/>
                <a:cs typeface="Helvetica"/>
              </a:rPr>
              <a:t>limitations</a:t>
            </a:r>
            <a:r>
              <a:rPr lang="hu-HU" sz="1400">
                <a:latin typeface="Helvetica"/>
                <a:cs typeface="Helvetica"/>
              </a:rPr>
              <a:t> - POC</a:t>
            </a:r>
          </a:p>
        </p:txBody>
      </p:sp>
      <p:pic>
        <p:nvPicPr>
          <p:cNvPr id="5" name="Kép 4" descr="A képen szöveg, képernyőkép, diagram, sor látható&#10;&#10;Automatikusan generált leírás">
            <a:extLst>
              <a:ext uri="{FF2B5EF4-FFF2-40B4-BE49-F238E27FC236}">
                <a16:creationId xmlns:a16="http://schemas.microsoft.com/office/drawing/2014/main" id="{9BEEC562-1C2D-26D3-024B-FC53495C7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212" y="95221"/>
            <a:ext cx="6346791" cy="3117225"/>
          </a:xfrm>
          <a:prstGeom prst="rect">
            <a:avLst/>
          </a:prstGeom>
        </p:spPr>
      </p:pic>
      <p:pic>
        <p:nvPicPr>
          <p:cNvPr id="4" name="Kép 3" descr="A képen szöveg, képernyőkép, szoftver, Számítógépes ikon látható&#10;&#10;Automatikusan generált leírás">
            <a:extLst>
              <a:ext uri="{FF2B5EF4-FFF2-40B4-BE49-F238E27FC236}">
                <a16:creationId xmlns:a16="http://schemas.microsoft.com/office/drawing/2014/main" id="{D5AAC5E3-7556-4C8E-E5E9-68B212752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8212" y="3365598"/>
            <a:ext cx="6318570" cy="307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417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1EE6-8C4D-7884-A35B-6913D057D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/>
              <a:t>VISSL Baseline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8D5-342B-52B6-9510-A99D3BF66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>
                <a:effectLst/>
                <a:latin typeface="Helvetica" pitchFamily="2" charset="0"/>
              </a:rPr>
              <a:t>Facebook AI</a:t>
            </a:r>
            <a:r>
              <a:rPr lang="en-HU" sz="2400">
                <a:effectLst/>
                <a:latin typeface="Helvetica" pitchFamily="2" charset="0"/>
              </a:rPr>
              <a:t> Research</a:t>
            </a:r>
          </a:p>
          <a:p>
            <a:r>
              <a:rPr lang="en-HU" sz="2400">
                <a:latin typeface="Helvetica" pitchFamily="2" charset="0"/>
              </a:rPr>
              <a:t>Model ZOO</a:t>
            </a:r>
          </a:p>
          <a:p>
            <a:r>
              <a:rPr lang="en-HU" sz="2400">
                <a:effectLst/>
                <a:latin typeface="Helvetica" pitchFamily="2" charset="0"/>
              </a:rPr>
              <a:t>JIGSAW prob</a:t>
            </a:r>
            <a:r>
              <a:rPr lang="en-HU" sz="2400">
                <a:latin typeface="Helvetica" pitchFamily="2" charset="0"/>
              </a:rPr>
              <a:t>lem</a:t>
            </a:r>
          </a:p>
          <a:p>
            <a:r>
              <a:rPr lang="en-HU" sz="2400">
                <a:effectLst/>
                <a:latin typeface="Helvetica" pitchFamily="2" charset="0"/>
              </a:rPr>
              <a:t>Confi</a:t>
            </a:r>
            <a:r>
              <a:rPr lang="en-HU" sz="2400">
                <a:latin typeface="Helvetica" pitchFamily="2" charset="0"/>
              </a:rPr>
              <a:t>gfile based setting</a:t>
            </a:r>
          </a:p>
          <a:p>
            <a:r>
              <a:rPr lang="en-HU" sz="2400">
                <a:latin typeface="Helvetica" pitchFamily="2" charset="0"/>
              </a:rPr>
              <a:t>Error during training</a:t>
            </a:r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C8C3EE81-AF55-1AF3-B7F0-7DF58D2FF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628" y="681037"/>
            <a:ext cx="4294772" cy="544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72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1C2B7-9287-D0F0-A289-9440426D1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/>
              <a:t>Structure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22F2A-8BBB-ECFA-0D47-EEEC3745B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U"/>
              <a:t>Each project in different folders (Colorization, JIGSAW, VISSL)</a:t>
            </a:r>
          </a:p>
          <a:p>
            <a:pPr lvl="1"/>
            <a:r>
              <a:rPr lang="hu-HU" err="1"/>
              <a:t>Seperate</a:t>
            </a:r>
            <a:r>
              <a:rPr lang="hu-HU"/>
              <a:t>:</a:t>
            </a:r>
          </a:p>
          <a:p>
            <a:pPr lvl="2"/>
            <a:r>
              <a:rPr lang="hu-HU" err="1"/>
              <a:t>Dataloading</a:t>
            </a:r>
            <a:r>
              <a:rPr lang="hu-HU"/>
              <a:t> and </a:t>
            </a:r>
            <a:r>
              <a:rPr lang="hu-HU" err="1"/>
              <a:t>pre-proccessing</a:t>
            </a:r>
            <a:endParaRPr lang="hu-HU"/>
          </a:p>
          <a:p>
            <a:pPr lvl="2"/>
            <a:r>
              <a:rPr lang="hu-HU" err="1"/>
              <a:t>Training</a:t>
            </a:r>
            <a:endParaRPr lang="hu-HU"/>
          </a:p>
          <a:p>
            <a:pPr lvl="2"/>
            <a:r>
              <a:rPr lang="hu-HU" err="1"/>
              <a:t>Evaluation</a:t>
            </a:r>
            <a:endParaRPr lang="hu-HU"/>
          </a:p>
          <a:p>
            <a:pPr lvl="2"/>
            <a:r>
              <a:rPr lang="hu-HU" err="1"/>
              <a:t>Environement</a:t>
            </a:r>
            <a:r>
              <a:rPr lang="hu-HU"/>
              <a:t> (Docker)</a:t>
            </a:r>
            <a:endParaRPr lang="en-HU"/>
          </a:p>
          <a:p>
            <a:r>
              <a:rPr lang="en-HU"/>
              <a:t>Some global features are in the root</a:t>
            </a:r>
          </a:p>
        </p:txBody>
      </p:sp>
      <p:pic>
        <p:nvPicPr>
          <p:cNvPr id="8" name="Picture 7" descr="A screenshot of a black screen&#10;&#10;Description automatically generated">
            <a:extLst>
              <a:ext uri="{FF2B5EF4-FFF2-40B4-BE49-F238E27FC236}">
                <a16:creationId xmlns:a16="http://schemas.microsoft.com/office/drawing/2014/main" id="{8BBF2757-DA4E-4F7E-33C5-D9032E069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230" y="1865243"/>
            <a:ext cx="4650402" cy="279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11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2693F-ABC9-6363-5729-AB0FD4FDF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511CC-5EAF-CE28-2E69-682A018F3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HU"/>
              <a:t>Descending loss</a:t>
            </a:r>
          </a:p>
          <a:p>
            <a:r>
              <a:rPr lang="en-HU"/>
              <a:t>Proof of concept pipeline</a:t>
            </a:r>
          </a:p>
          <a:p>
            <a:r>
              <a:rPr lang="en-HU"/>
              <a:t>Trained models available for inference</a:t>
            </a:r>
          </a:p>
          <a:p>
            <a:r>
              <a:rPr lang="en-HU"/>
              <a:t>Containerization, reproducibility</a:t>
            </a:r>
          </a:p>
          <a:p>
            <a:endParaRPr lang="en-HU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C3C8856-23C2-BE7B-7B40-4C403C23C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330830"/>
            <a:ext cx="6096000" cy="297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483538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AnalogousFromDarkSeedLeftStep">
      <a:dk1>
        <a:srgbClr val="000000"/>
      </a:dk1>
      <a:lt1>
        <a:srgbClr val="FFFFFF"/>
      </a:lt1>
      <a:dk2>
        <a:srgbClr val="1C2032"/>
      </a:dk2>
      <a:lt2>
        <a:srgbClr val="F0F3F1"/>
      </a:lt2>
      <a:accent1>
        <a:srgbClr val="E729CE"/>
      </a:accent1>
      <a:accent2>
        <a:srgbClr val="9F17D5"/>
      </a:accent2>
      <a:accent3>
        <a:srgbClr val="6129E7"/>
      </a:accent3>
      <a:accent4>
        <a:srgbClr val="2338D7"/>
      </a:accent4>
      <a:accent5>
        <a:srgbClr val="298FE7"/>
      </a:accent5>
      <a:accent6>
        <a:srgbClr val="16BEC7"/>
      </a:accent6>
      <a:hlink>
        <a:srgbClr val="3F6EBF"/>
      </a:hlink>
      <a:folHlink>
        <a:srgbClr val="7F7F7F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502</Words>
  <Application>Microsoft Macintosh PowerPoint</Application>
  <PresentationFormat>Widescreen</PresentationFormat>
  <Paragraphs>82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Nova</vt:lpstr>
      <vt:lpstr>Helvetica</vt:lpstr>
      <vt:lpstr>TropicVTI</vt:lpstr>
      <vt:lpstr>Self-supervised learning in the ‘wild’</vt:lpstr>
      <vt:lpstr>Task</vt:lpstr>
      <vt:lpstr>Concept</vt:lpstr>
      <vt:lpstr>Colorization</vt:lpstr>
      <vt:lpstr>Jigsaw - 1</vt:lpstr>
      <vt:lpstr>Jigsaw - 2</vt:lpstr>
      <vt:lpstr>VISSL Baseline</vt:lpstr>
      <vt:lpstr>Structure of the project</vt:lpstr>
      <vt:lpstr>Results</vt:lpstr>
      <vt:lpstr>Summary</vt:lpstr>
      <vt:lpstr>Refrences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Self-supervised learning in the ‘wild’</dc:title>
  <dc:creator>Tárnok Márton</dc:creator>
  <cp:lastModifiedBy>Tárnok Márton</cp:lastModifiedBy>
  <cp:revision>2</cp:revision>
  <dcterms:created xsi:type="dcterms:W3CDTF">2023-12-17T20:23:48Z</dcterms:created>
  <dcterms:modified xsi:type="dcterms:W3CDTF">2023-12-18T09:02:42Z</dcterms:modified>
</cp:coreProperties>
</file>