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embeddedFontLst>
    <p:embeddedFont>
      <p:font typeface="Montserrat" pitchFamily="2" charset="77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3"/>
  </p:normalViewPr>
  <p:slideViewPr>
    <p:cSldViewPr snapToGrid="0">
      <p:cViewPr varScale="1">
        <p:scale>
          <a:sx n="157" d="100"/>
          <a:sy n="157" d="100"/>
        </p:scale>
        <p:origin x="5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09060ec0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09060ec0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09060ec0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09060ec0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74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rot="10800000" flipH="1">
            <a:off x="899160" y="3095100"/>
            <a:ext cx="36120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Google Shape;55;p13"/>
          <p:cNvSpPr/>
          <p:nvPr/>
        </p:nvSpPr>
        <p:spPr>
          <a:xfrm>
            <a:off x="4511150" y="2890200"/>
            <a:ext cx="1245000" cy="40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Positional Info Fetcher Heads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rot="10800000" flipH="1">
            <a:off x="5756150" y="3093463"/>
            <a:ext cx="411600" cy="30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6176050" y="2892406"/>
            <a:ext cx="1341300" cy="40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Object Value Fetcher Heads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" name="Google Shape;58;p13"/>
          <p:cNvCxnSpPr>
            <a:stCxn id="57" idx="3"/>
            <a:endCxn id="59" idx="1"/>
          </p:cNvCxnSpPr>
          <p:nvPr/>
        </p:nvCxnSpPr>
        <p:spPr>
          <a:xfrm rot="10800000" flipH="1">
            <a:off x="7517350" y="3093256"/>
            <a:ext cx="318000" cy="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Google Shape;59;p13"/>
          <p:cNvSpPr/>
          <p:nvPr/>
        </p:nvSpPr>
        <p:spPr>
          <a:xfrm>
            <a:off x="7835375" y="2892106"/>
            <a:ext cx="811800" cy="40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Logits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899160" y="358055"/>
            <a:ext cx="5952600" cy="3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 rot="10800000" flipH="1">
            <a:off x="6843066" y="356616"/>
            <a:ext cx="8400" cy="25329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2687300" y="2433750"/>
            <a:ext cx="1054500" cy="40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Duplicate Token Heads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 rot="10800000" flipH="1">
            <a:off x="896112" y="2621267"/>
            <a:ext cx="1773900" cy="45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>
            <a:stCxn id="62" idx="0"/>
          </p:cNvCxnSpPr>
          <p:nvPr/>
        </p:nvCxnSpPr>
        <p:spPr>
          <a:xfrm>
            <a:off x="3214550" y="24337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3"/>
          <p:cNvSpPr/>
          <p:nvPr/>
        </p:nvSpPr>
        <p:spPr>
          <a:xfrm>
            <a:off x="3754100" y="2433750"/>
            <a:ext cx="867600" cy="40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Induction Heads</a:t>
            </a:r>
            <a:endParaRPr sz="12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" name="Google Shape;66;p13"/>
          <p:cNvCxnSpPr/>
          <p:nvPr/>
        </p:nvCxnSpPr>
        <p:spPr>
          <a:xfrm>
            <a:off x="4617720" y="2634900"/>
            <a:ext cx="512100" cy="45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3"/>
          <p:cNvCxnSpPr/>
          <p:nvPr/>
        </p:nvCxnSpPr>
        <p:spPr>
          <a:xfrm rot="10800000" flipH="1">
            <a:off x="5125462" y="2637950"/>
            <a:ext cx="3000" cy="2559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" name="Google Shape;68;p13"/>
          <p:cNvCxnSpPr/>
          <p:nvPr/>
        </p:nvCxnSpPr>
        <p:spPr>
          <a:xfrm rot="10800000">
            <a:off x="3224784" y="1245023"/>
            <a:ext cx="0" cy="11802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>
            <a:off x="3096768" y="1246400"/>
            <a:ext cx="129000" cy="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3"/>
          <p:cNvCxnSpPr/>
          <p:nvPr/>
        </p:nvCxnSpPr>
        <p:spPr>
          <a:xfrm>
            <a:off x="899160" y="1518500"/>
            <a:ext cx="3273600" cy="21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1" name="Google Shape;71;p13"/>
          <p:cNvCxnSpPr/>
          <p:nvPr/>
        </p:nvCxnSpPr>
        <p:spPr>
          <a:xfrm rot="10800000" flipH="1">
            <a:off x="4187900" y="1519350"/>
            <a:ext cx="4500" cy="9144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72" name="Google Shape;72;p13"/>
          <p:cNvSpPr txBox="1"/>
          <p:nvPr/>
        </p:nvSpPr>
        <p:spPr>
          <a:xfrm>
            <a:off x="926592" y="127650"/>
            <a:ext cx="1380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Correct Object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908690" y="827150"/>
            <a:ext cx="97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Previous Query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Box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4" name="Google Shape;74;p13"/>
          <p:cNvGrpSpPr/>
          <p:nvPr/>
        </p:nvGrpSpPr>
        <p:grpSpPr>
          <a:xfrm>
            <a:off x="-76200" y="13806"/>
            <a:ext cx="996651" cy="3201911"/>
            <a:chOff x="0" y="1690192"/>
            <a:chExt cx="821100" cy="3201911"/>
          </a:xfrm>
        </p:grpSpPr>
        <p:sp>
          <p:nvSpPr>
            <p:cNvPr id="75" name="Google Shape;75;p13"/>
            <p:cNvSpPr txBox="1"/>
            <p:nvPr/>
          </p:nvSpPr>
          <p:spPr>
            <a:xfrm>
              <a:off x="0" y="1690192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The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0" y="191858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apple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0" y="2146979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" name="Google Shape;78;p13"/>
            <p:cNvSpPr txBox="1"/>
            <p:nvPr/>
          </p:nvSpPr>
          <p:spPr>
            <a:xfrm>
              <a:off x="0" y="2375372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in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" name="Google Shape;79;p13"/>
            <p:cNvSpPr txBox="1"/>
            <p:nvPr/>
          </p:nvSpPr>
          <p:spPr>
            <a:xfrm>
              <a:off x="0" y="260376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Box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0" y="2832158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0" y="3060551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0" y="328894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0" y="3517338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0" y="3745731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" name="Google Shape;85;p13"/>
            <p:cNvSpPr txBox="1"/>
            <p:nvPr/>
          </p:nvSpPr>
          <p:spPr>
            <a:xfrm>
              <a:off x="0" y="3974124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Box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4202517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0" y="4430911"/>
              <a:ext cx="8211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contains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0" y="4659304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the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89" name="Google Shape;89;p13"/>
          <p:cNvSpPr txBox="1"/>
          <p:nvPr/>
        </p:nvSpPr>
        <p:spPr>
          <a:xfrm>
            <a:off x="926600" y="2420025"/>
            <a:ext cx="1115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Query Box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 rot="5400000">
            <a:off x="5387898" y="2506002"/>
            <a:ext cx="1088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Q-Composition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 rot="5400000">
            <a:off x="4425180" y="2067060"/>
            <a:ext cx="996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V-Composition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 rot="5400000">
            <a:off x="2861556" y="1829316"/>
            <a:ext cx="996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V-Composition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6996800" y="279800"/>
            <a:ext cx="315000" cy="1539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6996800" y="523850"/>
            <a:ext cx="315000" cy="153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7351700" y="264350"/>
            <a:ext cx="1599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Positional Information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351700" y="508400"/>
            <a:ext cx="1359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Value Information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1906425" y="1042850"/>
            <a:ext cx="1193400" cy="40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Content Gatherer Heads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8" name="Google Shape;98;p13"/>
          <p:cNvCxnSpPr/>
          <p:nvPr/>
        </p:nvCxnSpPr>
        <p:spPr>
          <a:xfrm rot="10800000" flipH="1">
            <a:off x="896112" y="1244000"/>
            <a:ext cx="996600" cy="102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926600" y="2904700"/>
            <a:ext cx="74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Last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4"/>
          <p:cNvCxnSpPr>
            <a:cxnSpLocks/>
          </p:cNvCxnSpPr>
          <p:nvPr/>
        </p:nvCxnSpPr>
        <p:spPr>
          <a:xfrm rot="10800000" flipH="1">
            <a:off x="873750" y="3104400"/>
            <a:ext cx="36120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4"/>
          <p:cNvSpPr/>
          <p:nvPr/>
        </p:nvSpPr>
        <p:spPr>
          <a:xfrm>
            <a:off x="4511150" y="2890200"/>
            <a:ext cx="12450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Montserrat"/>
                <a:ea typeface="Montserrat"/>
                <a:cs typeface="Montserrat"/>
                <a:sym typeface="Montserrat"/>
              </a:rPr>
              <a:t>Positional Info Fetcher Heads</a:t>
            </a:r>
            <a:endParaRPr sz="105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 rot="10800000" flipH="1">
            <a:off x="5756150" y="3093463"/>
            <a:ext cx="411600" cy="30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4"/>
          <p:cNvSpPr/>
          <p:nvPr/>
        </p:nvSpPr>
        <p:spPr>
          <a:xfrm>
            <a:off x="6176050" y="2892406"/>
            <a:ext cx="13413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Montserrat"/>
                <a:ea typeface="Montserrat"/>
                <a:cs typeface="Montserrat"/>
                <a:sym typeface="Montserrat"/>
              </a:rPr>
              <a:t>Object Value Fetcher Heads</a:t>
            </a:r>
            <a:endParaRPr sz="105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4"/>
          <p:cNvCxnSpPr>
            <a:stCxn id="107" idx="3"/>
            <a:endCxn id="109" idx="1"/>
          </p:cNvCxnSpPr>
          <p:nvPr/>
        </p:nvCxnSpPr>
        <p:spPr>
          <a:xfrm rot="10800000" flipH="1">
            <a:off x="7517350" y="3093256"/>
            <a:ext cx="318000" cy="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4"/>
          <p:cNvSpPr/>
          <p:nvPr/>
        </p:nvSpPr>
        <p:spPr>
          <a:xfrm>
            <a:off x="7835375" y="2892106"/>
            <a:ext cx="8118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Montserrat"/>
                <a:ea typeface="Montserrat"/>
                <a:cs typeface="Montserrat"/>
                <a:sym typeface="Montserrat"/>
              </a:rPr>
              <a:t>Logits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p14"/>
          <p:cNvCxnSpPr>
            <a:cxnSpLocks/>
          </p:cNvCxnSpPr>
          <p:nvPr/>
        </p:nvCxnSpPr>
        <p:spPr>
          <a:xfrm flipV="1">
            <a:off x="873750" y="355355"/>
            <a:ext cx="5989320" cy="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 rot="10800000" flipH="1">
            <a:off x="6851466" y="356616"/>
            <a:ext cx="0" cy="2532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2" name="Google Shape;112;p14"/>
          <p:cNvSpPr/>
          <p:nvPr/>
        </p:nvSpPr>
        <p:spPr>
          <a:xfrm>
            <a:off x="2647651" y="2433750"/>
            <a:ext cx="1094149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50" dirty="0">
                <a:latin typeface="Montserrat"/>
                <a:sym typeface="Montserrat"/>
              </a:rPr>
              <a:t>Duplicate Token Heads</a:t>
            </a:r>
            <a:endParaRPr sz="1050" dirty="0">
              <a:latin typeface="Montserrat"/>
              <a:sym typeface="Montserrat"/>
            </a:endParaRPr>
          </a:p>
        </p:txBody>
      </p:sp>
      <p:cxnSp>
        <p:nvCxnSpPr>
          <p:cNvPr id="113" name="Google Shape;113;p14"/>
          <p:cNvCxnSpPr>
            <a:cxnSpLocks/>
          </p:cNvCxnSpPr>
          <p:nvPr/>
        </p:nvCxnSpPr>
        <p:spPr>
          <a:xfrm rot="10800000" flipH="1">
            <a:off x="873751" y="2625767"/>
            <a:ext cx="17739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4"/>
          <p:cNvCxnSpPr>
            <a:cxnSpLocks/>
            <a:stCxn id="112" idx="0"/>
          </p:cNvCxnSpPr>
          <p:nvPr/>
        </p:nvCxnSpPr>
        <p:spPr>
          <a:xfrm flipH="1">
            <a:off x="3174902" y="2433750"/>
            <a:ext cx="198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4"/>
          <p:cNvSpPr/>
          <p:nvPr/>
        </p:nvSpPr>
        <p:spPr>
          <a:xfrm>
            <a:off x="3754099" y="2433750"/>
            <a:ext cx="954671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50" dirty="0">
                <a:latin typeface="Montserrat"/>
                <a:sym typeface="Montserrat"/>
              </a:rPr>
              <a:t>Induction Heads</a:t>
            </a:r>
            <a:endParaRPr sz="1050" dirty="0">
              <a:latin typeface="Montserrat"/>
              <a:sym typeface="Montserrat"/>
            </a:endParaRPr>
          </a:p>
        </p:txBody>
      </p:sp>
      <p:cxnSp>
        <p:nvCxnSpPr>
          <p:cNvPr id="116" name="Google Shape;116;p14"/>
          <p:cNvCxnSpPr>
            <a:cxnSpLocks/>
            <a:stCxn id="115" idx="3"/>
          </p:cNvCxnSpPr>
          <p:nvPr/>
        </p:nvCxnSpPr>
        <p:spPr>
          <a:xfrm>
            <a:off x="4708770" y="2634900"/>
            <a:ext cx="416692" cy="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4"/>
          <p:cNvCxnSpPr>
            <a:cxnSpLocks/>
          </p:cNvCxnSpPr>
          <p:nvPr/>
        </p:nvCxnSpPr>
        <p:spPr>
          <a:xfrm rot="10800000" flipH="1">
            <a:off x="5116629" y="2626575"/>
            <a:ext cx="3000" cy="2559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8" name="Google Shape;118;p14"/>
          <p:cNvCxnSpPr/>
          <p:nvPr/>
        </p:nvCxnSpPr>
        <p:spPr>
          <a:xfrm rot="10800000" flipH="1">
            <a:off x="3224784" y="1240523"/>
            <a:ext cx="9000" cy="11847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9" name="Google Shape;119;p14"/>
          <p:cNvCxnSpPr>
            <a:cxnSpLocks/>
            <a:stCxn id="120" idx="3"/>
          </p:cNvCxnSpPr>
          <p:nvPr/>
        </p:nvCxnSpPr>
        <p:spPr>
          <a:xfrm rot="10800000" flipH="1">
            <a:off x="3137850" y="1238400"/>
            <a:ext cx="103800" cy="6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4"/>
          <p:cNvCxnSpPr>
            <a:cxnSpLocks/>
          </p:cNvCxnSpPr>
          <p:nvPr/>
        </p:nvCxnSpPr>
        <p:spPr>
          <a:xfrm>
            <a:off x="873750" y="1456488"/>
            <a:ext cx="33261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4"/>
          <p:cNvCxnSpPr/>
          <p:nvPr/>
        </p:nvCxnSpPr>
        <p:spPr>
          <a:xfrm rot="10800000" flipH="1">
            <a:off x="4192100" y="1463850"/>
            <a:ext cx="0" cy="9699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123" name="Google Shape;123;p14"/>
          <p:cNvSpPr txBox="1"/>
          <p:nvPr/>
        </p:nvSpPr>
        <p:spPr>
          <a:xfrm>
            <a:off x="873750" y="170488"/>
            <a:ext cx="1971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Correct Object Token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873750" y="868225"/>
            <a:ext cx="111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Previous Query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Box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5" name="Google Shape;125;p14"/>
          <p:cNvGrpSpPr/>
          <p:nvPr/>
        </p:nvGrpSpPr>
        <p:grpSpPr>
          <a:xfrm>
            <a:off x="-76200" y="13806"/>
            <a:ext cx="996651" cy="3201911"/>
            <a:chOff x="0" y="1690192"/>
            <a:chExt cx="821100" cy="3201911"/>
          </a:xfrm>
        </p:grpSpPr>
        <p:sp>
          <p:nvSpPr>
            <p:cNvPr id="126" name="Google Shape;126;p14"/>
            <p:cNvSpPr txBox="1"/>
            <p:nvPr/>
          </p:nvSpPr>
          <p:spPr>
            <a:xfrm>
              <a:off x="0" y="1690192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The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0" y="191858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apple</a:t>
              </a:r>
              <a:endParaRPr sz="1200" b="1" dirty="0">
                <a:highlight>
                  <a:srgbClr val="F9CB9C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0" y="2146979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0" y="2375372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in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0" y="260376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Box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0" y="2832158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0" y="3060551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0" y="336514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0" y="3517338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0" y="3669531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0" y="3974124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Box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0" y="4202517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0" y="4430911"/>
              <a:ext cx="8211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contains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0" y="4659304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the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40" name="Google Shape;140;p14"/>
          <p:cNvSpPr txBox="1"/>
          <p:nvPr/>
        </p:nvSpPr>
        <p:spPr>
          <a:xfrm>
            <a:off x="873750" y="2420025"/>
            <a:ext cx="12450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Query Box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 rot="5400000">
            <a:off x="5410998" y="2529102"/>
            <a:ext cx="1088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Q-Composition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 rot="5400000">
            <a:off x="4448280" y="2090160"/>
            <a:ext cx="99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V-Composition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 rot="5400000">
            <a:off x="2856306" y="1879652"/>
            <a:ext cx="99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V-Composition</a:t>
            </a: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6996800" y="279800"/>
            <a:ext cx="315000" cy="153900"/>
          </a:xfrm>
          <a:prstGeom prst="rect">
            <a:avLst/>
          </a:prstGeom>
          <a:solidFill>
            <a:srgbClr val="F06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6996800" y="523850"/>
            <a:ext cx="315000" cy="15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7351700" y="264350"/>
            <a:ext cx="17923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Positional Information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7351700" y="508400"/>
            <a:ext cx="1599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Value Information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1892850" y="1069650"/>
            <a:ext cx="1245000" cy="33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>
                <a:latin typeface="Montserrat"/>
                <a:sym typeface="Montserrat"/>
              </a:rPr>
              <a:t>Content Gatherer Heads</a:t>
            </a:r>
            <a:endParaRPr sz="1000" dirty="0">
              <a:latin typeface="Montserrat"/>
              <a:sym typeface="Montserrat"/>
            </a:endParaRPr>
          </a:p>
        </p:txBody>
      </p:sp>
      <p:cxnSp>
        <p:nvCxnSpPr>
          <p:cNvPr id="148" name="Google Shape;148;p14"/>
          <p:cNvCxnSpPr>
            <a:cxnSpLocks/>
          </p:cNvCxnSpPr>
          <p:nvPr/>
        </p:nvCxnSpPr>
        <p:spPr>
          <a:xfrm>
            <a:off x="873750" y="1237500"/>
            <a:ext cx="1019100" cy="3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14"/>
          <p:cNvSpPr txBox="1"/>
          <p:nvPr/>
        </p:nvSpPr>
        <p:spPr>
          <a:xfrm>
            <a:off x="873750" y="2903181"/>
            <a:ext cx="11157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Last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4"/>
          <p:cNvCxnSpPr>
            <a:cxnSpLocks/>
          </p:cNvCxnSpPr>
          <p:nvPr/>
        </p:nvCxnSpPr>
        <p:spPr>
          <a:xfrm rot="10800000" flipH="1">
            <a:off x="873750" y="3104400"/>
            <a:ext cx="36120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4"/>
          <p:cNvSpPr/>
          <p:nvPr/>
        </p:nvSpPr>
        <p:spPr>
          <a:xfrm>
            <a:off x="4511150" y="2890200"/>
            <a:ext cx="12450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Montserrat"/>
                <a:ea typeface="Montserrat"/>
                <a:cs typeface="Montserrat"/>
                <a:sym typeface="Montserrat"/>
              </a:rPr>
              <a:t>Positional Info Fetcher Heads</a:t>
            </a:r>
            <a:endParaRPr sz="105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 rot="10800000" flipH="1">
            <a:off x="5756150" y="3093463"/>
            <a:ext cx="411600" cy="30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4"/>
          <p:cNvSpPr/>
          <p:nvPr/>
        </p:nvSpPr>
        <p:spPr>
          <a:xfrm>
            <a:off x="6176050" y="2892406"/>
            <a:ext cx="13413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Montserrat"/>
                <a:ea typeface="Montserrat"/>
                <a:cs typeface="Montserrat"/>
                <a:sym typeface="Montserrat"/>
              </a:rPr>
              <a:t>Object Value Fetcher Heads</a:t>
            </a:r>
            <a:endParaRPr sz="105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4"/>
          <p:cNvCxnSpPr>
            <a:cxnSpLocks/>
            <a:stCxn id="107" idx="3"/>
          </p:cNvCxnSpPr>
          <p:nvPr/>
        </p:nvCxnSpPr>
        <p:spPr>
          <a:xfrm rot="10800000" flipH="1">
            <a:off x="7517350" y="3093256"/>
            <a:ext cx="318000" cy="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4"/>
          <p:cNvCxnSpPr>
            <a:cxnSpLocks/>
          </p:cNvCxnSpPr>
          <p:nvPr/>
        </p:nvCxnSpPr>
        <p:spPr>
          <a:xfrm flipV="1">
            <a:off x="873750" y="355355"/>
            <a:ext cx="5989320" cy="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 rot="10800000" flipH="1">
            <a:off x="6851466" y="356616"/>
            <a:ext cx="0" cy="2532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2" name="Google Shape;112;p14"/>
          <p:cNvSpPr/>
          <p:nvPr/>
        </p:nvSpPr>
        <p:spPr>
          <a:xfrm>
            <a:off x="2647651" y="2433750"/>
            <a:ext cx="1094149" cy="402300"/>
          </a:xfrm>
          <a:prstGeom prst="roundRect">
            <a:avLst>
              <a:gd name="adj" fmla="val 16667"/>
            </a:avLst>
          </a:prstGeom>
          <a:pattFill prst="wdDnDiag">
            <a:fgClr>
              <a:schemeClr val="lt2"/>
            </a:fgClr>
            <a:bgClr>
              <a:schemeClr val="bg1"/>
            </a:bgClr>
          </a:patt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>
                <a:latin typeface="Montserrat"/>
                <a:sym typeface="Montserrat"/>
              </a:rPr>
              <a:t>Duplicate Token Heads</a:t>
            </a:r>
            <a:endParaRPr sz="1000" dirty="0">
              <a:latin typeface="Montserrat"/>
              <a:sym typeface="Montserrat"/>
            </a:endParaRPr>
          </a:p>
        </p:txBody>
      </p:sp>
      <p:cxnSp>
        <p:nvCxnSpPr>
          <p:cNvPr id="113" name="Google Shape;113;p14"/>
          <p:cNvCxnSpPr>
            <a:cxnSpLocks/>
          </p:cNvCxnSpPr>
          <p:nvPr/>
        </p:nvCxnSpPr>
        <p:spPr>
          <a:xfrm rot="10800000" flipH="1">
            <a:off x="873751" y="2625767"/>
            <a:ext cx="17739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4"/>
          <p:cNvCxnSpPr>
            <a:cxnSpLocks/>
            <a:stCxn id="112" idx="0"/>
          </p:cNvCxnSpPr>
          <p:nvPr/>
        </p:nvCxnSpPr>
        <p:spPr>
          <a:xfrm flipH="1">
            <a:off x="3174902" y="2433750"/>
            <a:ext cx="198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4"/>
          <p:cNvCxnSpPr>
            <a:cxnSpLocks/>
            <a:stCxn id="112" idx="3"/>
          </p:cNvCxnSpPr>
          <p:nvPr/>
        </p:nvCxnSpPr>
        <p:spPr>
          <a:xfrm>
            <a:off x="3741800" y="2634900"/>
            <a:ext cx="1383662" cy="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4"/>
          <p:cNvCxnSpPr>
            <a:cxnSpLocks/>
          </p:cNvCxnSpPr>
          <p:nvPr/>
        </p:nvCxnSpPr>
        <p:spPr>
          <a:xfrm rot="10800000" flipH="1">
            <a:off x="5116629" y="2626575"/>
            <a:ext cx="3000" cy="2559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8" name="Google Shape;118;p14"/>
          <p:cNvCxnSpPr/>
          <p:nvPr/>
        </p:nvCxnSpPr>
        <p:spPr>
          <a:xfrm rot="10800000" flipH="1">
            <a:off x="3224784" y="1240523"/>
            <a:ext cx="9000" cy="11847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9" name="Google Shape;119;p14"/>
          <p:cNvCxnSpPr>
            <a:cxnSpLocks/>
            <a:stCxn id="120" idx="3"/>
          </p:cNvCxnSpPr>
          <p:nvPr/>
        </p:nvCxnSpPr>
        <p:spPr>
          <a:xfrm rot="10800000" flipH="1">
            <a:off x="3137850" y="1238400"/>
            <a:ext cx="103800" cy="6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4"/>
          <p:cNvSpPr txBox="1"/>
          <p:nvPr/>
        </p:nvSpPr>
        <p:spPr>
          <a:xfrm>
            <a:off x="873750" y="170488"/>
            <a:ext cx="1971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Correct Object Token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873750" y="868225"/>
            <a:ext cx="111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Previous Query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Box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5" name="Google Shape;125;p14"/>
          <p:cNvGrpSpPr/>
          <p:nvPr/>
        </p:nvGrpSpPr>
        <p:grpSpPr>
          <a:xfrm>
            <a:off x="-76200" y="13806"/>
            <a:ext cx="996651" cy="3201911"/>
            <a:chOff x="0" y="1690192"/>
            <a:chExt cx="821100" cy="3201911"/>
          </a:xfrm>
        </p:grpSpPr>
        <p:sp>
          <p:nvSpPr>
            <p:cNvPr id="126" name="Google Shape;126;p14"/>
            <p:cNvSpPr txBox="1"/>
            <p:nvPr/>
          </p:nvSpPr>
          <p:spPr>
            <a:xfrm>
              <a:off x="0" y="1690192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The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0" y="191858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apple</a:t>
              </a:r>
              <a:endParaRPr sz="1200" b="1" dirty="0">
                <a:highlight>
                  <a:srgbClr val="F9CB9C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0" y="2146979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0" y="2375372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in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0" y="260376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Box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0" y="2832158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0" y="3060551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0" y="336514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0" y="3517338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0" y="3669531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0" y="3974124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Box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0" y="4202517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0" y="4430911"/>
              <a:ext cx="8211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contains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0" y="4659304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the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40" name="Google Shape;140;p14"/>
          <p:cNvSpPr txBox="1"/>
          <p:nvPr/>
        </p:nvSpPr>
        <p:spPr>
          <a:xfrm>
            <a:off x="873750" y="2420025"/>
            <a:ext cx="12450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Query Box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 rot="5400000">
            <a:off x="5410998" y="2529102"/>
            <a:ext cx="1088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Q-Composition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3868410" y="2456831"/>
            <a:ext cx="99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Montserrat"/>
                <a:ea typeface="Montserrat"/>
                <a:cs typeface="Montserrat"/>
                <a:sym typeface="Montserrat"/>
              </a:rPr>
              <a:t>V-Composition</a:t>
            </a: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 rot="5400000">
            <a:off x="2847000" y="1771652"/>
            <a:ext cx="99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Montserrat"/>
                <a:ea typeface="Montserrat"/>
                <a:cs typeface="Montserrat"/>
                <a:sym typeface="Montserrat"/>
              </a:rPr>
              <a:t>V-Composition</a:t>
            </a: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6996800" y="279800"/>
            <a:ext cx="315000" cy="153900"/>
          </a:xfrm>
          <a:prstGeom prst="rect">
            <a:avLst/>
          </a:prstGeom>
          <a:solidFill>
            <a:srgbClr val="F06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6996800" y="523850"/>
            <a:ext cx="315000" cy="15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7351700" y="264350"/>
            <a:ext cx="17923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Positional Information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7351700" y="508400"/>
            <a:ext cx="1599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Value Information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1892850" y="1069650"/>
            <a:ext cx="1245000" cy="338700"/>
          </a:xfrm>
          <a:prstGeom prst="roundRect">
            <a:avLst>
              <a:gd name="adj" fmla="val 16667"/>
            </a:avLst>
          </a:prstGeom>
          <a:pattFill prst="wdDnDiag">
            <a:fgClr>
              <a:schemeClr val="lt2"/>
            </a:fgClr>
            <a:bgClr>
              <a:schemeClr val="bg1"/>
            </a:bgClr>
          </a:patt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Content Gatherer Heads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" name="Google Shape;148;p14"/>
          <p:cNvCxnSpPr>
            <a:cxnSpLocks/>
          </p:cNvCxnSpPr>
          <p:nvPr/>
        </p:nvCxnSpPr>
        <p:spPr>
          <a:xfrm>
            <a:off x="873750" y="1237500"/>
            <a:ext cx="1019100" cy="3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14"/>
          <p:cNvSpPr txBox="1"/>
          <p:nvPr/>
        </p:nvSpPr>
        <p:spPr>
          <a:xfrm>
            <a:off x="873750" y="2903181"/>
            <a:ext cx="11157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Last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120;p14">
            <a:extLst>
              <a:ext uri="{FF2B5EF4-FFF2-40B4-BE49-F238E27FC236}">
                <a16:creationId xmlns:a16="http://schemas.microsoft.com/office/drawing/2014/main" id="{8C075870-A4DA-A74B-AED7-1FCA8DC64627}"/>
              </a:ext>
            </a:extLst>
          </p:cNvPr>
          <p:cNvSpPr/>
          <p:nvPr/>
        </p:nvSpPr>
        <p:spPr>
          <a:xfrm>
            <a:off x="6996801" y="814328"/>
            <a:ext cx="315000" cy="179122"/>
          </a:xfrm>
          <a:prstGeom prst="roundRect">
            <a:avLst>
              <a:gd name="adj" fmla="val 16667"/>
            </a:avLst>
          </a:prstGeom>
          <a:pattFill prst="wdDnDiag">
            <a:fgClr>
              <a:schemeClr val="lt2"/>
            </a:fgClr>
            <a:bgClr>
              <a:schemeClr val="bg1"/>
            </a:bgClr>
          </a:patt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107;p14">
            <a:extLst>
              <a:ext uri="{FF2B5EF4-FFF2-40B4-BE49-F238E27FC236}">
                <a16:creationId xmlns:a16="http://schemas.microsoft.com/office/drawing/2014/main" id="{DD94C3D2-C26D-9A49-8388-57B0C56F576F}"/>
              </a:ext>
            </a:extLst>
          </p:cNvPr>
          <p:cNvSpPr/>
          <p:nvPr/>
        </p:nvSpPr>
        <p:spPr>
          <a:xfrm>
            <a:off x="6996801" y="1069650"/>
            <a:ext cx="315000" cy="17912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146;p14">
            <a:extLst>
              <a:ext uri="{FF2B5EF4-FFF2-40B4-BE49-F238E27FC236}">
                <a16:creationId xmlns:a16="http://schemas.microsoft.com/office/drawing/2014/main" id="{C23E792F-8C81-9A4C-BA23-CC6A701117EB}"/>
              </a:ext>
            </a:extLst>
          </p:cNvPr>
          <p:cNvSpPr txBox="1"/>
          <p:nvPr/>
        </p:nvSpPr>
        <p:spPr>
          <a:xfrm>
            <a:off x="7351700" y="824250"/>
            <a:ext cx="144805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100">
                <a:latin typeface="Montserrat"/>
                <a:ea typeface="Montserrat"/>
                <a:cs typeface="Montserrat"/>
              </a:defRPr>
            </a:lvl1pPr>
          </a:lstStyle>
          <a:p>
            <a:r>
              <a:rPr lang="en-US" dirty="0"/>
              <a:t>Attention pattern</a:t>
            </a:r>
            <a:endParaRPr dirty="0">
              <a:sym typeface="Montserrat"/>
            </a:endParaRPr>
          </a:p>
        </p:txBody>
      </p:sp>
      <p:sp>
        <p:nvSpPr>
          <p:cNvPr id="60" name="Google Shape;147;p14">
            <a:extLst>
              <a:ext uri="{FF2B5EF4-FFF2-40B4-BE49-F238E27FC236}">
                <a16:creationId xmlns:a16="http://schemas.microsoft.com/office/drawing/2014/main" id="{ACF11EF1-7CCB-B342-BC5F-2E5303A1C15F}"/>
              </a:ext>
            </a:extLst>
          </p:cNvPr>
          <p:cNvSpPr txBox="1"/>
          <p:nvPr/>
        </p:nvSpPr>
        <p:spPr>
          <a:xfrm>
            <a:off x="7351700" y="1068300"/>
            <a:ext cx="1599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DCM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A0E267-B59F-A240-AAB4-F80DD42405C1}"/>
              </a:ext>
            </a:extLst>
          </p:cNvPr>
          <p:cNvSpPr txBox="1"/>
          <p:nvPr/>
        </p:nvSpPr>
        <p:spPr>
          <a:xfrm>
            <a:off x="7902859" y="2960545"/>
            <a:ext cx="6899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Logits</a:t>
            </a:r>
          </a:p>
        </p:txBody>
      </p:sp>
    </p:spTree>
    <p:extLst>
      <p:ext uri="{BB962C8B-B14F-4D97-AF65-F5344CB8AC3E}">
        <p14:creationId xmlns:p14="http://schemas.microsoft.com/office/powerpoint/2010/main" val="149341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09F58F-536D-FF4B-9BEB-6B36D7B35687}"/>
              </a:ext>
            </a:extLst>
          </p:cNvPr>
          <p:cNvSpPr txBox="1"/>
          <p:nvPr/>
        </p:nvSpPr>
        <p:spPr>
          <a:xfrm>
            <a:off x="0" y="0"/>
            <a:ext cx="11853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>
                <a:effectLst/>
                <a:latin typeface="Montserrat" pitchFamily="2" charset="77"/>
              </a:rPr>
              <a:t>Desiderata </a:t>
            </a:r>
            <a:endParaRPr lang="en-US" sz="1100" dirty="0">
              <a:latin typeface="Montserra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CC85C-9AEE-774D-80D1-C670A2C01231}"/>
              </a:ext>
            </a:extLst>
          </p:cNvPr>
          <p:cNvSpPr txBox="1"/>
          <p:nvPr/>
        </p:nvSpPr>
        <p:spPr>
          <a:xfrm>
            <a:off x="1335742" y="0"/>
            <a:ext cx="31501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Montserrat" pitchFamily="2" charset="77"/>
              </a:rPr>
              <a:t>O</a:t>
            </a:r>
            <a:r>
              <a:rPr lang="en-US" sz="1100" b="0" i="0" dirty="0">
                <a:effectLst/>
                <a:latin typeface="Montserrat" pitchFamily="2" charset="77"/>
              </a:rPr>
              <a:t>riginal</a:t>
            </a:r>
            <a:endParaRPr lang="en-US" sz="1100" dirty="0">
              <a:latin typeface="Montserra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E4473-4512-AC4D-9625-CDCA87005E96}"/>
              </a:ext>
            </a:extLst>
          </p:cNvPr>
          <p:cNvSpPr txBox="1"/>
          <p:nvPr/>
        </p:nvSpPr>
        <p:spPr>
          <a:xfrm>
            <a:off x="4808469" y="0"/>
            <a:ext cx="32876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Montserrat" pitchFamily="2" charset="77"/>
              </a:rPr>
              <a:t>A</a:t>
            </a:r>
            <a:r>
              <a:rPr lang="en-US" sz="1100" b="0" i="0" dirty="0">
                <a:effectLst/>
                <a:latin typeface="Montserrat" pitchFamily="2" charset="77"/>
              </a:rPr>
              <a:t>lternate</a:t>
            </a:r>
            <a:endParaRPr lang="en-US" sz="1100" dirty="0"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CCDDC-7D58-7142-96FC-A5EC5894584E}"/>
              </a:ext>
            </a:extLst>
          </p:cNvPr>
          <p:cNvSpPr txBox="1"/>
          <p:nvPr/>
        </p:nvSpPr>
        <p:spPr>
          <a:xfrm>
            <a:off x="8311321" y="0"/>
            <a:ext cx="8155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Montserrat" pitchFamily="2" charset="77"/>
              </a:rPr>
              <a:t>Target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2B4D55-F6A3-8F4F-8C9C-53B78483173C}"/>
              </a:ext>
            </a:extLst>
          </p:cNvPr>
          <p:cNvGrpSpPr/>
          <p:nvPr/>
        </p:nvGrpSpPr>
        <p:grpSpPr>
          <a:xfrm>
            <a:off x="17132" y="360815"/>
            <a:ext cx="9092603" cy="600164"/>
            <a:chOff x="17132" y="360815"/>
            <a:chExt cx="9092603" cy="600164"/>
          </a:xfrm>
        </p:grpSpPr>
        <p:sp>
          <p:nvSpPr>
            <p:cNvPr id="3" name="Google Shape;146;p14">
              <a:extLst>
                <a:ext uri="{FF2B5EF4-FFF2-40B4-BE49-F238E27FC236}">
                  <a16:creationId xmlns:a16="http://schemas.microsoft.com/office/drawing/2014/main" id="{41EAE78D-5E85-5249-8B5D-86126E2E3138}"/>
                </a:ext>
              </a:extLst>
            </p:cNvPr>
            <p:cNvSpPr txBox="1"/>
            <p:nvPr/>
          </p:nvSpPr>
          <p:spPr>
            <a:xfrm>
              <a:off x="17132" y="576297"/>
              <a:ext cx="1151068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Montserrat"/>
                  <a:ea typeface="Montserrat"/>
                  <a:cs typeface="Montserrat"/>
                  <a:sym typeface="Montserrat"/>
                </a:rPr>
                <a:t>Object Value</a:t>
              </a:r>
              <a:endParaRPr sz="11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51E6E6-84DE-EF45-BCAE-869BE1BEB1A1}"/>
                </a:ext>
              </a:extLst>
            </p:cNvPr>
            <p:cNvSpPr txBox="1"/>
            <p:nvPr/>
          </p:nvSpPr>
          <p:spPr>
            <a:xfrm>
              <a:off x="8328454" y="530092"/>
              <a:ext cx="78128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0" i="0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boat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88E6FE-042C-C346-AD93-59ACC0D05FE9}"/>
                </a:ext>
              </a:extLst>
            </p:cNvPr>
            <p:cNvSpPr txBox="1"/>
            <p:nvPr/>
          </p:nvSpPr>
          <p:spPr>
            <a:xfrm>
              <a:off x="1234740" y="360815"/>
              <a:ext cx="3386667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 document is in Box X, the pot is in Box T, the magnet is in Box A, … Box X contains the ____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AF555F-6A54-874B-AF95-3C2E1334DDA7}"/>
                </a:ext>
              </a:extLst>
            </p:cNvPr>
            <p:cNvSpPr txBox="1"/>
            <p:nvPr/>
          </p:nvSpPr>
          <p:spPr>
            <a:xfrm>
              <a:off x="4787213" y="360815"/>
              <a:ext cx="3326027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 book is in Box C, </a:t>
              </a:r>
              <a:r>
                <a:rPr lang="en-US" sz="1100" dirty="0">
                  <a:highlight>
                    <a:srgbClr val="F9CB9C"/>
                  </a:highlight>
                  <a:latin typeface="Courier New"/>
                  <a:cs typeface="Courier New"/>
                </a:rPr>
                <a:t>the boat is in Box W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the creature is in Box P, … </a:t>
              </a:r>
              <a:r>
                <a:rPr lang="en-US" sz="1100" dirty="0">
                  <a:highlight>
                    <a:srgbClr val="F9CB9C"/>
                  </a:highlight>
                  <a:latin typeface="Courier New"/>
                  <a:cs typeface="Courier New"/>
                </a:rPr>
                <a:t>Box W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contains the </a:t>
              </a:r>
              <a:r>
                <a:rPr lang="en-US" sz="1100" dirty="0">
                  <a:latin typeface="Courier New"/>
                  <a:cs typeface="Courier New"/>
                </a:rPr>
                <a:t>____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2F3002-4C7C-E048-93AA-F2AC1807B7B5}"/>
              </a:ext>
            </a:extLst>
          </p:cNvPr>
          <p:cNvCxnSpPr>
            <a:cxnSpLocks/>
          </p:cNvCxnSpPr>
          <p:nvPr/>
        </p:nvCxnSpPr>
        <p:spPr>
          <a:xfrm flipH="1">
            <a:off x="3270322" y="130805"/>
            <a:ext cx="2775474" cy="0"/>
          </a:xfrm>
          <a:prstGeom prst="straightConnector1">
            <a:avLst/>
          </a:prstGeom>
          <a:ln w="19050">
            <a:solidFill>
              <a:schemeClr val="accent4">
                <a:lumMod val="75000"/>
                <a:alpha val="7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04139D-4590-034B-BC99-C2C4F3774C6F}"/>
              </a:ext>
            </a:extLst>
          </p:cNvPr>
          <p:cNvGrpSpPr/>
          <p:nvPr/>
        </p:nvGrpSpPr>
        <p:grpSpPr>
          <a:xfrm>
            <a:off x="-1" y="1004065"/>
            <a:ext cx="9144001" cy="747133"/>
            <a:chOff x="-1" y="992500"/>
            <a:chExt cx="9144001" cy="74713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5BAF6-6786-3646-9103-15B48299B8CD}"/>
                </a:ext>
              </a:extLst>
            </p:cNvPr>
            <p:cNvSpPr/>
            <p:nvPr/>
          </p:nvSpPr>
          <p:spPr>
            <a:xfrm>
              <a:off x="-1" y="992500"/>
              <a:ext cx="9144001" cy="747133"/>
            </a:xfrm>
            <a:prstGeom prst="rect">
              <a:avLst/>
            </a:prstGeom>
            <a:solidFill>
              <a:schemeClr val="bg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Google Shape;146;p14">
              <a:extLst>
                <a:ext uri="{FF2B5EF4-FFF2-40B4-BE49-F238E27FC236}">
                  <a16:creationId xmlns:a16="http://schemas.microsoft.com/office/drawing/2014/main" id="{0B268A7A-4828-F945-B5EF-363CEBBD8AF0}"/>
                </a:ext>
              </a:extLst>
            </p:cNvPr>
            <p:cNvSpPr txBox="1"/>
            <p:nvPr/>
          </p:nvSpPr>
          <p:spPr>
            <a:xfrm>
              <a:off x="-1" y="1196789"/>
              <a:ext cx="11510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Montserrat"/>
                  <a:ea typeface="Montserrat"/>
                  <a:cs typeface="Montserrat"/>
                  <a:sym typeface="Montserrat"/>
                </a:rPr>
                <a:t>Box Label Value</a:t>
              </a:r>
              <a:endParaRPr sz="11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6EDA8C-D47D-CB49-857C-89A4E50A0C70}"/>
                </a:ext>
              </a:extLst>
            </p:cNvPr>
            <p:cNvSpPr txBox="1"/>
            <p:nvPr/>
          </p:nvSpPr>
          <p:spPr>
            <a:xfrm>
              <a:off x="8328454" y="1235261"/>
              <a:ext cx="78128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0" i="0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cross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6AA98-C4DC-F448-AE0A-B8F51D0D2B53}"/>
                </a:ext>
              </a:extLst>
            </p:cNvPr>
            <p:cNvSpPr txBox="1"/>
            <p:nvPr/>
          </p:nvSpPr>
          <p:spPr>
            <a:xfrm>
              <a:off x="1217607" y="1065984"/>
              <a:ext cx="3386667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 document is in Box X, the magnet is in Box A, </a:t>
              </a:r>
              <a:r>
                <a:rPr lang="en-US" sz="1100" dirty="0">
                  <a:highlight>
                    <a:srgbClr val="F9CB9C"/>
                  </a:highlight>
                  <a:latin typeface="Courier New"/>
                  <a:cs typeface="Courier New"/>
                </a:rPr>
                <a:t>the cross is in Box K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…  Box A contain the ____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638813-C72C-574B-825A-BA50B8C45EB1}"/>
                </a:ext>
              </a:extLst>
            </p:cNvPr>
            <p:cNvSpPr txBox="1"/>
            <p:nvPr/>
          </p:nvSpPr>
          <p:spPr>
            <a:xfrm>
              <a:off x="4770080" y="1065984"/>
              <a:ext cx="3326027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 stone is in Box X, the engine is in Box I, the bread is in Box H, … </a:t>
              </a:r>
              <a:r>
                <a:rPr lang="en-US" sz="1100" dirty="0">
                  <a:highlight>
                    <a:srgbClr val="F9CB9C"/>
                  </a:highlight>
                  <a:latin typeface="Courier New"/>
                  <a:cs typeface="Courier New"/>
                </a:rPr>
                <a:t>Box K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contains the </a:t>
              </a:r>
              <a:r>
                <a:rPr lang="en-US" sz="1100" dirty="0">
                  <a:latin typeface="Courier New"/>
                  <a:cs typeface="Courier New"/>
                </a:rPr>
                <a:t>____</a:t>
              </a:r>
              <a:endParaRPr lang="en-US" sz="1100" dirty="0">
                <a:highlight>
                  <a:srgbClr val="F9CB9C"/>
                </a:highlight>
                <a:latin typeface="Courier New"/>
                <a:cs typeface="Courier New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8BEB969-C22B-AB4C-A1FC-83FDEF569BC9}"/>
              </a:ext>
            </a:extLst>
          </p:cNvPr>
          <p:cNvGrpSpPr/>
          <p:nvPr/>
        </p:nvGrpSpPr>
        <p:grpSpPr>
          <a:xfrm>
            <a:off x="0" y="1794284"/>
            <a:ext cx="9109735" cy="600164"/>
            <a:chOff x="0" y="1794284"/>
            <a:chExt cx="9109735" cy="600164"/>
          </a:xfrm>
        </p:grpSpPr>
        <p:sp>
          <p:nvSpPr>
            <p:cNvPr id="33" name="Google Shape;146;p14">
              <a:extLst>
                <a:ext uri="{FF2B5EF4-FFF2-40B4-BE49-F238E27FC236}">
                  <a16:creationId xmlns:a16="http://schemas.microsoft.com/office/drawing/2014/main" id="{A4FA3631-18EC-7F4B-919D-64D5860F2183}"/>
                </a:ext>
              </a:extLst>
            </p:cNvPr>
            <p:cNvSpPr txBox="1"/>
            <p:nvPr/>
          </p:nvSpPr>
          <p:spPr>
            <a:xfrm>
              <a:off x="0" y="2009766"/>
              <a:ext cx="1151068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Montserrat"/>
                  <a:ea typeface="Montserrat"/>
                  <a:cs typeface="Montserrat"/>
                  <a:sym typeface="Montserrat"/>
                </a:rPr>
                <a:t>Position</a:t>
              </a:r>
              <a:endParaRPr sz="11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948157-8051-1A41-B8AF-B88E126D212C}"/>
                </a:ext>
              </a:extLst>
            </p:cNvPr>
            <p:cNvSpPr txBox="1"/>
            <p:nvPr/>
          </p:nvSpPr>
          <p:spPr>
            <a:xfrm>
              <a:off x="8328454" y="1963561"/>
              <a:ext cx="78128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0" i="0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bill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F7C2F9-48CA-464D-A47D-6D637E4B0DE3}"/>
                </a:ext>
              </a:extLst>
            </p:cNvPr>
            <p:cNvSpPr txBox="1"/>
            <p:nvPr/>
          </p:nvSpPr>
          <p:spPr>
            <a:xfrm>
              <a:off x="1234740" y="1794284"/>
              <a:ext cx="3386667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 document is in Box X, the pot is in </a:t>
              </a:r>
              <a:r>
                <a:rPr lang="en-US" sz="1100" dirty="0">
                  <a:latin typeface="Courier New"/>
                  <a:cs typeface="Courier New"/>
                </a:rPr>
                <a:t>Box T, the </a:t>
              </a:r>
              <a:r>
                <a:rPr lang="en-US" sz="1100" dirty="0">
                  <a:highlight>
                    <a:srgbClr val="F9CB9C"/>
                  </a:highlight>
                  <a:latin typeface="Courier New"/>
                  <a:cs typeface="Courier New"/>
                </a:rPr>
                <a:t>bill</a:t>
              </a:r>
              <a:r>
                <a:rPr lang="en-US" sz="1100" dirty="0">
                  <a:latin typeface="Courier New"/>
                  <a:cs typeface="Courier New"/>
                </a:rPr>
                <a:t> is in Box 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…   Box A contains the ____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13DD23-B4E7-2848-8BB5-D42277356975}"/>
                </a:ext>
              </a:extLst>
            </p:cNvPr>
            <p:cNvSpPr txBox="1"/>
            <p:nvPr/>
          </p:nvSpPr>
          <p:spPr>
            <a:xfrm>
              <a:off x="4787213" y="1794284"/>
              <a:ext cx="3326027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 cup is in Box M, the pipe is in Box K, the </a:t>
              </a:r>
              <a:r>
                <a:rPr lang="en-US" sz="1100" dirty="0">
                  <a:highlight>
                    <a:srgbClr val="F9CB9C"/>
                  </a:highlight>
                  <a:latin typeface="Courier New"/>
                  <a:cs typeface="Courier New"/>
                </a:rPr>
                <a:t>computer</a:t>
              </a:r>
              <a:r>
                <a:rPr lang="en-US" sz="1100" dirty="0">
                  <a:latin typeface="Courier New"/>
                  <a:cs typeface="Courier New"/>
                </a:rPr>
                <a:t>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 in Box Q, … </a:t>
              </a:r>
              <a:r>
                <a:rPr lang="en-US" sz="1100" dirty="0">
                  <a:highlight>
                    <a:srgbClr val="F9CB9C"/>
                  </a:highlight>
                  <a:latin typeface="Courier New"/>
                  <a:cs typeface="Courier New"/>
                </a:rPr>
                <a:t>Box Q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contains the ____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E33CFB-B807-9441-95AA-9FC998D8DC85}"/>
              </a:ext>
            </a:extLst>
          </p:cNvPr>
          <p:cNvCxnSpPr>
            <a:cxnSpLocks/>
          </p:cNvCxnSpPr>
          <p:nvPr/>
        </p:nvCxnSpPr>
        <p:spPr>
          <a:xfrm>
            <a:off x="0" y="283126"/>
            <a:ext cx="1151067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1F70A0-5E0E-8A4C-9C17-860104FBD2E5}"/>
              </a:ext>
            </a:extLst>
          </p:cNvPr>
          <p:cNvCxnSpPr>
            <a:cxnSpLocks/>
          </p:cNvCxnSpPr>
          <p:nvPr/>
        </p:nvCxnSpPr>
        <p:spPr>
          <a:xfrm>
            <a:off x="1324984" y="277588"/>
            <a:ext cx="324612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AC1A874-9C92-8243-8699-056F599A9BC1}"/>
              </a:ext>
            </a:extLst>
          </p:cNvPr>
          <p:cNvCxnSpPr>
            <a:cxnSpLocks/>
          </p:cNvCxnSpPr>
          <p:nvPr/>
        </p:nvCxnSpPr>
        <p:spPr>
          <a:xfrm>
            <a:off x="4873017" y="277588"/>
            <a:ext cx="324612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0BFDBD-66B4-E74B-9EC4-C7598DAB3C56}"/>
              </a:ext>
            </a:extLst>
          </p:cNvPr>
          <p:cNvCxnSpPr>
            <a:cxnSpLocks/>
          </p:cNvCxnSpPr>
          <p:nvPr/>
        </p:nvCxnSpPr>
        <p:spPr>
          <a:xfrm>
            <a:off x="8319887" y="277588"/>
            <a:ext cx="798414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919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6811</TotalTime>
  <Words>326</Words>
  <Application>Microsoft Macintosh PowerPoint</Application>
  <PresentationFormat>On-screen Show (16:9)</PresentationFormat>
  <Paragraphs>107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Courier New</vt:lpstr>
      <vt:lpstr>Montserrat</vt:lpstr>
      <vt:lpstr>Times New Roman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Tamar Rott Shaham</cp:lastModifiedBy>
  <cp:revision>8</cp:revision>
  <dcterms:modified xsi:type="dcterms:W3CDTF">2023-09-25T17:34:53Z</dcterms:modified>
</cp:coreProperties>
</file>