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74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0"/>
    <p:restoredTop sz="95701"/>
  </p:normalViewPr>
  <p:slideViewPr>
    <p:cSldViewPr snapToGrid="0">
      <p:cViewPr>
        <p:scale>
          <a:sx n="138" d="100"/>
          <a:sy n="138" d="100"/>
        </p:scale>
        <p:origin x="1400" y="176"/>
      </p:cViewPr>
      <p:guideLst>
        <p:guide orient="horz" pos="1620"/>
        <p:guide pos="2880"/>
      </p:guideLst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he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741ebfba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741ebfba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741ebfba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a741ebfba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741ebfba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741ebfba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741ebf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a741ebf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741ebf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a741ebf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15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a741ebf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a741ebf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16b698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16b698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1bb49a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1bb49a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1bb49a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1bb49a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1bb49a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1bb49a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a1bb49a3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a1bb49a3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4dbfb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4dbfb0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</a:pPr>
            <a:endParaRPr lang="he-I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165284b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165284b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4dbfb0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4dbfb0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741ebfba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741ebfba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350"/>
              <a:buChar char="●"/>
            </a:pPr>
            <a:r>
              <a:rPr lang="en" sz="1350" dirty="0">
                <a:solidFill>
                  <a:schemeClr val="dk1"/>
                </a:solidFill>
                <a:highlight>
                  <a:schemeClr val="lt1"/>
                </a:highlight>
              </a:rPr>
              <a:t>Minimum Covariance Determinant - </a:t>
            </a:r>
            <a:r>
              <a:rPr lang="en" sz="1350" dirty="0" err="1">
                <a:solidFill>
                  <a:schemeClr val="dk1"/>
                </a:solidFill>
                <a:highlight>
                  <a:schemeClr val="lt1"/>
                </a:highlight>
              </a:rPr>
              <a:t>המודל</a:t>
            </a:r>
            <a:r>
              <a:rPr lang="en" sz="135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350" dirty="0" err="1">
                <a:solidFill>
                  <a:schemeClr val="dk1"/>
                </a:solidFill>
                <a:highlight>
                  <a:schemeClr val="lt1"/>
                </a:highlight>
              </a:rPr>
              <a:t>מניח</a:t>
            </a:r>
            <a:r>
              <a:rPr lang="en" sz="135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d_can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ymphocy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in Lymphoma Patients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 Burg &amp; Tamar Shnirer</a:t>
            </a:r>
            <a:endParaRPr sz="37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28458" r="28694"/>
          <a:stretch/>
        </p:blipFill>
        <p:spPr>
          <a:xfrm>
            <a:off x="311700" y="2690425"/>
            <a:ext cx="1963800" cy="24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Model Testing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61282" y="898632"/>
            <a:ext cx="68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2261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ct val="100000"/>
            </a:pPr>
            <a:r>
              <a:rPr lang="en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Minimum Covariance Determinant</a:t>
            </a: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 - We need to remove 8% of data as outliers in order to optimize our results to get 0.807 AUC score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2261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ct val="100000"/>
            </a:pPr>
            <a:r>
              <a:rPr lang="en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Isolation Forest </a:t>
            </a: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- We need to remove 4% of data as outliers in order to optimize our results to get 0.803 AUC score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indent="-312261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ct val="100000"/>
            </a:pPr>
            <a:r>
              <a:rPr lang="en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DBSCAN </a:t>
            </a: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- We need to remove ~11% of data as outliers in order to optimize our results to get 0.785 AUC score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3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888" y="550325"/>
            <a:ext cx="1576200" cy="1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900" y="1864188"/>
            <a:ext cx="1576200" cy="141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924" y="3279300"/>
            <a:ext cx="1478148" cy="13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3507486" y="3875000"/>
            <a:ext cx="7812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2026800" y="4418475"/>
            <a:ext cx="4309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Is </a:t>
            </a: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</a:rPr>
              <a:t>Isolation Forest</a:t>
            </a:r>
            <a:r>
              <a:rPr lang="en" sz="1600" b="1" dirty="0"/>
              <a:t> our best model?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425975"/>
            <a:ext cx="939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Testing Feature Number X Classifier X Outlier Detection Method</a:t>
            </a:r>
            <a:endParaRPr sz="2320"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104400"/>
            <a:ext cx="870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The best classifier with outliers is Random Forest with 15 features which give us AUC score of 0.806.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The combination of classifier and anomaly detection method is Random Forest &amp; MCD and 15 features which give us AUC score of 0.824.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 - Supervised labeling for the unlabeled rows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30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0" dirty="0">
                <a:solidFill>
                  <a:srgbClr val="000000"/>
                </a:solidFill>
              </a:rPr>
              <a:t>Using an iterative method</a:t>
            </a:r>
            <a:r>
              <a:rPr lang="en-US" sz="1670" dirty="0">
                <a:solidFill>
                  <a:srgbClr val="000000"/>
                </a:solidFill>
              </a:rPr>
              <a:t> called label propagation</a:t>
            </a:r>
            <a:r>
              <a:rPr lang="en" sz="1670" dirty="0">
                <a:solidFill>
                  <a:srgbClr val="000000"/>
                </a:solidFill>
              </a:rPr>
              <a:t> and for some probability threshold we: </a:t>
            </a:r>
            <a:endParaRPr sz="167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70" dirty="0">
                <a:solidFill>
                  <a:srgbClr val="000000"/>
                </a:solidFill>
              </a:rPr>
              <a:t>1) Train RF classifier on the labeled training data.</a:t>
            </a:r>
            <a:endParaRPr sz="167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70" dirty="0">
                <a:solidFill>
                  <a:srgbClr val="000000"/>
                </a:solidFill>
              </a:rPr>
              <a:t>2) Use the classifier to predict labels for all unlabeled data.</a:t>
            </a:r>
            <a:endParaRPr sz="167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70" dirty="0">
                <a:solidFill>
                  <a:srgbClr val="000000"/>
                </a:solidFill>
              </a:rPr>
              <a:t>3) Concatenate the pseudo-labeled data with the labeled training data.</a:t>
            </a:r>
            <a:endParaRPr sz="1670" dirty="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70" dirty="0">
                <a:solidFill>
                  <a:srgbClr val="000000"/>
                </a:solidFill>
              </a:rPr>
              <a:t>We stopped when there are no longer data points that we can classify by using our threshold</a:t>
            </a:r>
            <a:r>
              <a:rPr lang="he-IL" sz="1670" dirty="0">
                <a:solidFill>
                  <a:srgbClr val="000000"/>
                </a:solidFill>
              </a:rPr>
              <a:t>.</a:t>
            </a:r>
            <a:r>
              <a:rPr lang="en" sz="1670" dirty="0">
                <a:solidFill>
                  <a:srgbClr val="000000"/>
                </a:solidFill>
              </a:rPr>
              <a:t>  </a:t>
            </a:r>
            <a:endParaRPr sz="1670" dirty="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70" dirty="0">
                <a:solidFill>
                  <a:srgbClr val="000000"/>
                </a:solidFill>
              </a:rPr>
              <a:t>After 4 iterations we managed to label 103 out of 129 unlabeled observations.  </a:t>
            </a:r>
            <a:endParaRPr sz="167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2667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28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SzPts val="770"/>
              <a:buNone/>
            </a:pPr>
            <a:endParaRPr sz="14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 created a software with user-friendly interface for the doctor in order to make a decision-support system for the doctors.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516" y="1890207"/>
            <a:ext cx="2836968" cy="31718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3E8670-4F2C-4140-B057-6FD727B76C1C}"/>
              </a:ext>
            </a:extLst>
          </p:cNvPr>
          <p:cNvSpPr/>
          <p:nvPr/>
        </p:nvSpPr>
        <p:spPr>
          <a:xfrm>
            <a:off x="4193312" y="4922981"/>
            <a:ext cx="1824884" cy="1575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Product – Basic Rule-Based Model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 addition to the software, the MD staff can also use a much simpler model (below).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" dirty="0">
                <a:solidFill>
                  <a:schemeClr val="tx1"/>
                </a:solidFill>
              </a:rPr>
              <a:t>t is meant to be used alongside the prediction presented in the software.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9F75ED-C2E1-3343-9ED9-FEBB0593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1487"/>
            <a:ext cx="8229600" cy="27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7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Discussion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dirty="0">
                <a:solidFill>
                  <a:srgbClr val="202122"/>
                </a:solidFill>
              </a:rPr>
              <a:t>Although we thought that isolation forest is the best outlier detection method, we reached even higher AUC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" dirty="0">
                <a:solidFill>
                  <a:srgbClr val="202122"/>
                </a:solidFill>
              </a:rPr>
              <a:t>by the combination of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Random Forest &amp; MCD and 15 features.</a:t>
            </a:r>
            <a:endParaRPr dirty="0">
              <a:solidFill>
                <a:srgbClr val="20212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dirty="0">
                <a:solidFill>
                  <a:srgbClr val="202122"/>
                </a:solidFill>
              </a:rPr>
              <a:t>Our algorithm was trained on 500 cases only and is depended on specific features, it is depended on certain features and would not be suitable for every DLBCL case.</a:t>
            </a:r>
            <a:endParaRPr dirty="0">
              <a:solidFill>
                <a:srgbClr val="20212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dirty="0">
                <a:solidFill>
                  <a:srgbClr val="202122"/>
                </a:solidFill>
              </a:rPr>
              <a:t>We tested only 3 outlier detection methods, there are many more methods that we could test so maybe there is a better method for our data.   </a:t>
            </a:r>
            <a:endParaRPr dirty="0">
              <a:solidFill>
                <a:srgbClr val="20212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67" y="951350"/>
            <a:ext cx="5231458" cy="3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>
                <a:solidFill>
                  <a:schemeClr val="dk2"/>
                </a:solidFill>
              </a:rPr>
              <a:t>Outline</a:t>
            </a:r>
            <a:endParaRPr sz="3466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Introduction</a:t>
            </a:r>
            <a:endParaRPr sz="155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Goal</a:t>
            </a:r>
            <a:endParaRPr sz="155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Challenges</a:t>
            </a:r>
            <a:endParaRPr sz="155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Process</a:t>
            </a:r>
            <a:endParaRPr sz="155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Final Product</a:t>
            </a:r>
            <a:endParaRPr sz="155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Findings &amp; Conclusions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b="1" dirty="0">
                <a:solidFill>
                  <a:schemeClr val="dk1"/>
                </a:solidFill>
              </a:rPr>
              <a:t>Lymphoma</a:t>
            </a:r>
            <a:r>
              <a:rPr lang="en" sz="1550" dirty="0">
                <a:solidFill>
                  <a:schemeClr val="dk1"/>
                </a:solidFill>
              </a:rPr>
              <a:t> is a group of </a:t>
            </a:r>
            <a:r>
              <a:rPr lang="en" sz="1550" dirty="0">
                <a:solidFill>
                  <a:schemeClr val="dk1"/>
                </a:solidFill>
                <a:uFill>
                  <a:noFill/>
                </a:uFill>
              </a:rPr>
              <a:t>blood</a:t>
            </a:r>
            <a:r>
              <a:rPr lang="en" sz="155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550" dirty="0">
                <a:solidFill>
                  <a:schemeClr val="dk1"/>
                </a:solidFill>
                <a:uFill>
                  <a:noFill/>
                </a:uFill>
              </a:rPr>
              <a:t>malignancies</a:t>
            </a:r>
            <a:r>
              <a:rPr lang="en" sz="1550" dirty="0">
                <a:solidFill>
                  <a:schemeClr val="dk1"/>
                </a:solidFill>
              </a:rPr>
              <a:t> that develop from </a:t>
            </a:r>
            <a:r>
              <a:rPr lang="en" sz="155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lymphocyte</a:t>
            </a:r>
            <a:r>
              <a:rPr lang="en" sz="1550" dirty="0">
                <a:solidFill>
                  <a:schemeClr val="dk1"/>
                </a:solidFill>
              </a:rPr>
              <a:t>s.</a:t>
            </a:r>
            <a:endParaRPr sz="1550" dirty="0">
              <a:solidFill>
                <a:schemeClr val="dk1"/>
              </a:solidFill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Diffuse large B-cell lymphoma (DLBCL) is an aggressive type of Lymphoma that develops from the B-cells in the lymphatic system.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Often the first symptom of DLBCL is a painless swelling in the neck, armpit or groin that is caused by enlarged lymph nodes. These lumps can grow quite quickly, often over a period of a few weeks. Sometimes, other parts of the body are also affected. </a:t>
            </a:r>
            <a:b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This is known as </a:t>
            </a:r>
            <a:r>
              <a:rPr lang="en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‘</a:t>
            </a:r>
            <a:r>
              <a:rPr lang="en" sz="1550" b="1" dirty="0" err="1">
                <a:solidFill>
                  <a:schemeClr val="dk1"/>
                </a:solidFill>
                <a:highlight>
                  <a:srgbClr val="FFFFFF"/>
                </a:highlight>
              </a:rPr>
              <a:t>extranodal</a:t>
            </a:r>
            <a:r>
              <a:rPr lang="en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’ </a:t>
            </a:r>
            <a:r>
              <a:rPr lang="en" sz="1550" dirty="0">
                <a:solidFill>
                  <a:schemeClr val="dk1"/>
                </a:solidFill>
                <a:highlight>
                  <a:srgbClr val="FFFFFF"/>
                </a:highlight>
              </a:rPr>
              <a:t>disease because it is happening outside of the lymph nodes.</a:t>
            </a:r>
            <a:endParaRPr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We were given a data set of 516 observations describing a patient with 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DLBCL.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The dataset included 20 features and we needed to consult a medical doctor in order to have a deeper understanding of the meaning of every feature.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571750"/>
            <a:ext cx="8520600" cy="2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3133631"/>
            <a:ext cx="8520600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To get rid of outliers in the most efficient way so we can develop the optimal classifier whether the patient has extranodal sites or not.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</a:rPr>
              <a:t>Understanding medical data and the possible range of values per feature</a:t>
            </a:r>
            <a:endParaRPr sz="1550" dirty="0">
              <a:solidFill>
                <a:schemeClr val="dk1"/>
              </a:solidFill>
            </a:endParaRPr>
          </a:p>
          <a:p>
            <a:pPr marL="457200" marR="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</a:rPr>
              <a:t>Missing data &amp; probable outliers due to data-entry errors (out of range of the medical staging method) - </a:t>
            </a:r>
            <a:endParaRPr sz="1550" dirty="0">
              <a:solidFill>
                <a:schemeClr val="dk1"/>
              </a:solidFill>
            </a:endParaRPr>
          </a:p>
          <a:p>
            <a:pPr marL="914400" marR="0" lvl="1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○"/>
            </a:pPr>
            <a:r>
              <a:rPr lang="en" sz="1550" dirty="0">
                <a:solidFill>
                  <a:schemeClr val="dk1"/>
                </a:solidFill>
              </a:rPr>
              <a:t>e.g., IPI Range - a value between 1-5 (some values in the data: 23, 45, 24…)</a:t>
            </a:r>
            <a:endParaRPr sz="1550" dirty="0">
              <a:solidFill>
                <a:schemeClr val="dk1"/>
              </a:solidFill>
            </a:endParaRPr>
          </a:p>
          <a:p>
            <a:pPr marL="457200" marR="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</a:rPr>
              <a:t>Almost 25%(!!) of our observations didn’t have label</a:t>
            </a:r>
            <a:endParaRPr sz="1550" dirty="0">
              <a:solidFill>
                <a:schemeClr val="dk1"/>
              </a:solidFill>
            </a:endParaRPr>
          </a:p>
          <a:p>
            <a:pPr marL="457200" marR="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 dirty="0">
                <a:solidFill>
                  <a:schemeClr val="dk1"/>
                </a:solidFill>
              </a:rPr>
              <a:t>Developing an easy-to-implement decision support system for the medical staff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3240125" y="438325"/>
            <a:ext cx="50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41599" y="3322600"/>
            <a:ext cx="7772672" cy="38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rgbClr val="202122"/>
                </a:solidFill>
              </a:rPr>
              <a:t>We trained our model on the labeled observations only and then we added our unlabeled observations</a:t>
            </a:r>
            <a:endParaRPr sz="900" dirty="0">
              <a:solidFill>
                <a:srgbClr val="20212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41599" y="1426733"/>
            <a:ext cx="7772672" cy="38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We consulted a MD in order to have better understanding of the meaning of the features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41599" y="1889579"/>
            <a:ext cx="7772672" cy="1232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Fixed illogical values after advising with an expert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We imputed some values based on other features and used the median value for imputation of features we didn’t have much knowledge about 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41599" y="3774875"/>
            <a:ext cx="7772673" cy="930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AutoNum type="arabicPeriod"/>
            </a:pPr>
            <a:r>
              <a:rPr lang="en" sz="1300" dirty="0">
                <a:solidFill>
                  <a:srgbClr val="202122"/>
                </a:solidFill>
              </a:rPr>
              <a:t>Developing 2 models: a more complex one to achieve the best results possible, and an easy-to-use rule-based Decision Tree</a:t>
            </a:r>
            <a:endParaRPr sz="1300" dirty="0">
              <a:solidFill>
                <a:srgbClr val="20212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AutoNum type="arabicPeriod"/>
            </a:pPr>
            <a:r>
              <a:rPr lang="en" sz="1300" dirty="0">
                <a:solidFill>
                  <a:srgbClr val="202122"/>
                </a:solidFill>
              </a:rPr>
              <a:t>Developing a user-friendly tool for data-entry &amp; prediction</a:t>
            </a:r>
            <a:endParaRPr sz="1300" dirty="0">
              <a:solidFill>
                <a:srgbClr val="2021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Data Exploration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99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Fairly balanced dataset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Ann Arbor Stage &amp; IPI Range could act as strong indicators for prediction (also age*)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99" y="998774"/>
            <a:ext cx="1701598" cy="14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00" y="1057163"/>
            <a:ext cx="2230471" cy="14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75" y="3216650"/>
            <a:ext cx="2094850" cy="15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700" y="3422600"/>
            <a:ext cx="3109499" cy="11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3212" y="3150586"/>
            <a:ext cx="2973600" cy="174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2513025" y="3421175"/>
            <a:ext cx="0" cy="11052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1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Data Exploration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99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4" y="1707524"/>
            <a:ext cx="1701598" cy="14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100" y="1707525"/>
            <a:ext cx="2230471" cy="14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900" y="1776437"/>
            <a:ext cx="1887300" cy="13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150" y="1953295"/>
            <a:ext cx="2072150" cy="123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575" y="3291619"/>
            <a:ext cx="2230475" cy="167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8450" y="3314825"/>
            <a:ext cx="2442164" cy="16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6025" y="3314825"/>
            <a:ext cx="2230475" cy="1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Data Preprocessing Pipeline </a:t>
            </a:r>
            <a:r>
              <a:rPr lang="en" sz="1688"/>
              <a:t>(using transformer_mixin class)</a:t>
            </a:r>
            <a:endParaRPr sz="1688"/>
          </a:p>
        </p:txBody>
      </p:sp>
      <p:sp>
        <p:nvSpPr>
          <p:cNvPr id="118" name="Google Shape;118;p20"/>
          <p:cNvSpPr/>
          <p:nvPr/>
        </p:nvSpPr>
        <p:spPr>
          <a:xfrm>
            <a:off x="3110726" y="1035950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Initial Preprocessing</a:t>
            </a:r>
            <a:endParaRPr sz="1300" b="1"/>
          </a:p>
        </p:txBody>
      </p:sp>
      <p:sp>
        <p:nvSpPr>
          <p:cNvPr id="119" name="Google Shape;119;p20"/>
          <p:cNvSpPr/>
          <p:nvPr/>
        </p:nvSpPr>
        <p:spPr>
          <a:xfrm>
            <a:off x="6189677" y="1883813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IPI Transformer</a:t>
            </a:r>
            <a:endParaRPr sz="1300" b="1"/>
          </a:p>
        </p:txBody>
      </p:sp>
      <p:sp>
        <p:nvSpPr>
          <p:cNvPr id="120" name="Google Shape;120;p20"/>
          <p:cNvSpPr/>
          <p:nvPr/>
        </p:nvSpPr>
        <p:spPr>
          <a:xfrm>
            <a:off x="3110726" y="1883813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Category Transformer</a:t>
            </a:r>
            <a:endParaRPr sz="1300" b="1" dirty="0"/>
          </a:p>
        </p:txBody>
      </p:sp>
      <p:sp>
        <p:nvSpPr>
          <p:cNvPr id="121" name="Google Shape;121;p20"/>
          <p:cNvSpPr/>
          <p:nvPr/>
        </p:nvSpPr>
        <p:spPr>
          <a:xfrm>
            <a:off x="31775" y="1883813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Numeric Transformer</a:t>
            </a:r>
            <a:endParaRPr sz="1300"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4543650" y="1035950"/>
            <a:ext cx="218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Drop irrelevant columns</a:t>
            </a:r>
            <a:endParaRPr sz="900" dirty="0"/>
          </a:p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Map Boolean values to 1/0</a:t>
            </a:r>
            <a:endParaRPr sz="900" dirty="0"/>
          </a:p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Map label to 1/0</a:t>
            </a:r>
            <a:endParaRPr sz="900" dirty="0"/>
          </a:p>
        </p:txBody>
      </p:sp>
      <p:cxnSp>
        <p:nvCxnSpPr>
          <p:cNvPr id="123" name="Google Shape;123;p20"/>
          <p:cNvCxnSpPr>
            <a:stCxn id="118" idx="2"/>
            <a:endCxn id="120" idx="0"/>
          </p:cNvCxnSpPr>
          <p:nvPr/>
        </p:nvCxnSpPr>
        <p:spPr>
          <a:xfrm>
            <a:off x="3832376" y="1647050"/>
            <a:ext cx="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0"/>
          <p:cNvCxnSpPr>
            <a:stCxn id="118" idx="2"/>
            <a:endCxn id="121" idx="0"/>
          </p:cNvCxnSpPr>
          <p:nvPr/>
        </p:nvCxnSpPr>
        <p:spPr>
          <a:xfrm flipH="1">
            <a:off x="753476" y="1647050"/>
            <a:ext cx="307890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>
            <a:stCxn id="118" idx="2"/>
            <a:endCxn id="119" idx="0"/>
          </p:cNvCxnSpPr>
          <p:nvPr/>
        </p:nvCxnSpPr>
        <p:spPr>
          <a:xfrm>
            <a:off x="3832376" y="1647050"/>
            <a:ext cx="307890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0"/>
          <p:cNvSpPr txBox="1"/>
          <p:nvPr/>
        </p:nvSpPr>
        <p:spPr>
          <a:xfrm>
            <a:off x="4543650" y="1883813"/>
            <a:ext cx="1521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Impute missing values as ‘unknown’</a:t>
            </a:r>
            <a:endParaRPr sz="900" dirty="0"/>
          </a:p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OHE Encoding</a:t>
            </a:r>
            <a:endParaRPr sz="900"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7580800" y="1883813"/>
            <a:ext cx="1521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lvl="0" indent="-10287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Fix IPI Range values</a:t>
            </a:r>
            <a:endParaRPr sz="900"/>
          </a:p>
          <a:p>
            <a:pPr marL="91440" lvl="0" indent="-10287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Complete IPI_group using IPI Range</a:t>
            </a:r>
            <a:endParaRPr sz="900"/>
          </a:p>
          <a:p>
            <a:pPr marL="91440" lvl="0" indent="-10287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Extract Min, Mean, Max values</a:t>
            </a:r>
            <a:endParaRPr sz="900"/>
          </a:p>
        </p:txBody>
      </p:sp>
      <p:sp>
        <p:nvSpPr>
          <p:cNvPr id="128" name="Google Shape;128;p20"/>
          <p:cNvSpPr txBox="1"/>
          <p:nvPr/>
        </p:nvSpPr>
        <p:spPr>
          <a:xfrm>
            <a:off x="1532250" y="1883813"/>
            <a:ext cx="152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Impute missing values using median</a:t>
            </a:r>
            <a:endParaRPr sz="900"/>
          </a:p>
        </p:txBody>
      </p:sp>
      <p:sp>
        <p:nvSpPr>
          <p:cNvPr id="129" name="Google Shape;129;p20"/>
          <p:cNvSpPr/>
          <p:nvPr/>
        </p:nvSpPr>
        <p:spPr>
          <a:xfrm>
            <a:off x="3110726" y="2731675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/>
              <a:t>MinMax</a:t>
            </a:r>
            <a:r>
              <a:rPr lang="en" sz="1300" b="1" dirty="0"/>
              <a:t> Scaler</a:t>
            </a:r>
            <a:endParaRPr sz="1300" b="1" dirty="0"/>
          </a:p>
        </p:txBody>
      </p:sp>
      <p:cxnSp>
        <p:nvCxnSpPr>
          <p:cNvPr id="130" name="Google Shape;130;p20"/>
          <p:cNvCxnSpPr>
            <a:stCxn id="121" idx="2"/>
            <a:endCxn id="129" idx="0"/>
          </p:cNvCxnSpPr>
          <p:nvPr/>
        </p:nvCxnSpPr>
        <p:spPr>
          <a:xfrm>
            <a:off x="753425" y="2494913"/>
            <a:ext cx="307890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0" idx="2"/>
            <a:endCxn id="129" idx="0"/>
          </p:cNvCxnSpPr>
          <p:nvPr/>
        </p:nvCxnSpPr>
        <p:spPr>
          <a:xfrm>
            <a:off x="3832376" y="2494913"/>
            <a:ext cx="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19" idx="2"/>
            <a:endCxn id="129" idx="0"/>
          </p:cNvCxnSpPr>
          <p:nvPr/>
        </p:nvCxnSpPr>
        <p:spPr>
          <a:xfrm flipH="1">
            <a:off x="3832427" y="2494913"/>
            <a:ext cx="307890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0"/>
          <p:cNvSpPr/>
          <p:nvPr/>
        </p:nvSpPr>
        <p:spPr>
          <a:xfrm>
            <a:off x="3110726" y="4427400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Modelling</a:t>
            </a:r>
            <a:endParaRPr sz="1300" b="1"/>
          </a:p>
        </p:txBody>
      </p:sp>
      <p:cxnSp>
        <p:nvCxnSpPr>
          <p:cNvPr id="134" name="Google Shape;134;p20"/>
          <p:cNvCxnSpPr>
            <a:stCxn id="135" idx="2"/>
            <a:endCxn id="133" idx="0"/>
          </p:cNvCxnSpPr>
          <p:nvPr/>
        </p:nvCxnSpPr>
        <p:spPr>
          <a:xfrm>
            <a:off x="3832376" y="4190638"/>
            <a:ext cx="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0"/>
          <p:cNvSpPr/>
          <p:nvPr/>
        </p:nvSpPr>
        <p:spPr>
          <a:xfrm>
            <a:off x="3110726" y="3579538"/>
            <a:ext cx="1443300" cy="6111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Outlier Detection</a:t>
            </a:r>
            <a:endParaRPr sz="1300" b="1"/>
          </a:p>
        </p:txBody>
      </p:sp>
      <p:cxnSp>
        <p:nvCxnSpPr>
          <p:cNvPr id="136" name="Google Shape;136;p20"/>
          <p:cNvCxnSpPr>
            <a:stCxn id="129" idx="2"/>
            <a:endCxn id="135" idx="0"/>
          </p:cNvCxnSpPr>
          <p:nvPr/>
        </p:nvCxnSpPr>
        <p:spPr>
          <a:xfrm>
            <a:off x="3832376" y="3342775"/>
            <a:ext cx="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0"/>
          <p:cNvSpPr/>
          <p:nvPr/>
        </p:nvSpPr>
        <p:spPr>
          <a:xfrm>
            <a:off x="1903950" y="3488550"/>
            <a:ext cx="3977400" cy="15891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673350" y="4052250"/>
            <a:ext cx="11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More details in the next slides :)</a:t>
            </a:r>
            <a:endParaRPr sz="9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33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Detection Methods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01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450"/>
              <a:buChar char="●"/>
            </a:pPr>
            <a:r>
              <a:rPr lang="en" sz="1450" b="1" dirty="0">
                <a:solidFill>
                  <a:schemeClr val="dk1"/>
                </a:solidFill>
                <a:highlight>
                  <a:srgbClr val="FFFFFF"/>
                </a:highlight>
              </a:rPr>
              <a:t>Minimum Covariance Determinant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- This model assumes that the features of the data are normally distributed. It uses </a:t>
            </a:r>
            <a:r>
              <a:rPr lang="en" sz="1450" dirty="0" err="1">
                <a:solidFill>
                  <a:schemeClr val="dk1"/>
                </a:solidFill>
                <a:highlight>
                  <a:srgbClr val="FFFFFF"/>
                </a:highlight>
              </a:rPr>
              <a:t>Mahalanobis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distance from each point to the mean, and defining anomalies as points with with distance above some threshold.</a:t>
            </a:r>
            <a:endParaRPr sz="1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b="1" dirty="0">
                <a:solidFill>
                  <a:schemeClr val="dk1"/>
                </a:solidFill>
                <a:highlight>
                  <a:srgbClr val="FFFFFF"/>
                </a:highlight>
              </a:rPr>
              <a:t>Isolation Forest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- This unsupervised method is similar in principle to Random Forest in a way that it selects a feature and splits by it. Anomalies are identified by having shorter path lengths than other observations.</a:t>
            </a:r>
            <a:endParaRPr sz="1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 b="1" dirty="0">
                <a:solidFill>
                  <a:schemeClr val="dk1"/>
                </a:solidFill>
                <a:highlight>
                  <a:srgbClr val="FFFFFF"/>
                </a:highlight>
              </a:rPr>
              <a:t>DBSCAN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- A 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density-based clustering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non-parametric algorithm: given a set of points in some space, it groups together points that are closely packed together. Points that do not belong to any cluster are defined as noise (outliers).</a:t>
            </a:r>
            <a:endParaRPr sz="14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050" y="804900"/>
            <a:ext cx="2674700" cy="14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75" y="3359375"/>
            <a:ext cx="2535651" cy="13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5388" y="2084025"/>
            <a:ext cx="2380024" cy="12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982</Words>
  <Application>Microsoft Macintosh PowerPoint</Application>
  <PresentationFormat>On-screen Show (16:9)</PresentationFormat>
  <Paragraphs>87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Anomaly Detection in Lymphoma Patients</vt:lpstr>
      <vt:lpstr>Outline</vt:lpstr>
      <vt:lpstr>Introduction </vt:lpstr>
      <vt:lpstr>Introduction</vt:lpstr>
      <vt:lpstr>Challenges</vt:lpstr>
      <vt:lpstr>Process - Data Exploration</vt:lpstr>
      <vt:lpstr>Process - Data Exploration</vt:lpstr>
      <vt:lpstr>Process - Data Preprocessing Pipeline (using transformer_mixin class)</vt:lpstr>
      <vt:lpstr>Outlier Detection Methods</vt:lpstr>
      <vt:lpstr>Outlier Model Testing</vt:lpstr>
      <vt:lpstr>Testing Feature Number X Classifier X Outlier Detection Method</vt:lpstr>
      <vt:lpstr>Semi - Supervised labeling for the unlabeled rows</vt:lpstr>
      <vt:lpstr>Final Product </vt:lpstr>
      <vt:lpstr>Final Product – Basic Rule-Based Model</vt:lpstr>
      <vt:lpstr>Conclusions &amp; Discussion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Lymphoma Patients</dc:title>
  <cp:lastModifiedBy>Lin Burg</cp:lastModifiedBy>
  <cp:revision>20</cp:revision>
  <dcterms:modified xsi:type="dcterms:W3CDTF">2022-01-19T09:14:37Z</dcterms:modified>
</cp:coreProperties>
</file>