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8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25" r:id="rId22"/>
    <p:sldId id="326" r:id="rId23"/>
    <p:sldId id="327" r:id="rId24"/>
    <p:sldId id="328" r:id="rId25"/>
    <p:sldId id="329" r:id="rId26"/>
    <p:sldId id="32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30" r:id="rId38"/>
    <p:sldId id="331" r:id="rId39"/>
    <p:sldId id="323" r:id="rId40"/>
    <p:sldId id="354" r:id="rId41"/>
    <p:sldId id="355" r:id="rId42"/>
    <p:sldId id="356" r:id="rId43"/>
    <p:sldId id="362" r:id="rId44"/>
    <p:sldId id="357" r:id="rId45"/>
    <p:sldId id="358" r:id="rId46"/>
    <p:sldId id="359" r:id="rId47"/>
    <p:sldId id="360" r:id="rId48"/>
    <p:sldId id="363" r:id="rId49"/>
    <p:sldId id="361" r:id="rId50"/>
    <p:sldId id="364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53" r:id="rId65"/>
    <p:sldId id="379" r:id="rId66"/>
    <p:sldId id="304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68498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Garbage Collector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229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3227"/>
            <a:ext cx="6347714" cy="38807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LIFO data Structure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executing function pushes its local variables and </a:t>
            </a:r>
            <a:r>
              <a:rPr lang="en-US" dirty="0" smtClean="0"/>
              <a:t>arguments</a:t>
            </a:r>
            <a:endParaRPr lang="en-US" dirty="0"/>
          </a:p>
          <a:p>
            <a:r>
              <a:rPr lang="en-US" dirty="0" smtClean="0"/>
              <a:t>Small size, very fast, extremely efficient</a:t>
            </a:r>
          </a:p>
          <a:p>
            <a:r>
              <a:rPr lang="en-US" dirty="0" smtClean="0"/>
              <a:t>Maintains two pointers – </a:t>
            </a:r>
          </a:p>
          <a:p>
            <a:pPr lvl="1"/>
            <a:r>
              <a:rPr lang="en-US" dirty="0" smtClean="0"/>
              <a:t>Stack Pointer – Points to last frame</a:t>
            </a:r>
          </a:p>
          <a:p>
            <a:pPr lvl="1"/>
            <a:r>
              <a:rPr lang="en-US" dirty="0" smtClean="0"/>
              <a:t>Base Pointer – Points to base</a:t>
            </a:r>
          </a:p>
          <a:p>
            <a:r>
              <a:rPr lang="en-US" dirty="0" smtClean="0"/>
              <a:t>Divided into stack frames</a:t>
            </a:r>
          </a:p>
          <a:p>
            <a:pPr lvl="1"/>
            <a:r>
              <a:rPr lang="en-US" dirty="0"/>
              <a:t> S</a:t>
            </a:r>
            <a:r>
              <a:rPr lang="en-US" dirty="0" smtClean="0"/>
              <a:t>tack </a:t>
            </a:r>
            <a:r>
              <a:rPr lang="en-US" dirty="0"/>
              <a:t>frame </a:t>
            </a:r>
            <a:r>
              <a:rPr lang="en-US" dirty="0" smtClean="0"/>
              <a:t>- the </a:t>
            </a:r>
            <a:r>
              <a:rPr lang="en-US" dirty="0"/>
              <a:t>area in the stack allotted to each function.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stack frame houses the calling function’s arguments, local variables and housekeeping data.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47713" cy="1320800"/>
          </a:xfrm>
        </p:spPr>
        <p:txBody>
          <a:bodyPr/>
          <a:lstStyle/>
          <a:p>
            <a:r>
              <a:rPr lang="en-US" dirty="0" smtClean="0"/>
              <a:t>Stack - Concrete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712955" cy="1836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4" y="3276600"/>
            <a:ext cx="2103302" cy="20728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105400" y="5181600"/>
            <a:ext cx="509784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33800" y="5562600"/>
            <a:ext cx="13716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Stack Pointer + Base Pointer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15000" y="3048000"/>
            <a:ext cx="609600" cy="4572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38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 smtClean="0"/>
              <a:t>Initial State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pointer is </a:t>
            </a:r>
            <a:r>
              <a:rPr lang="en-US" dirty="0" smtClean="0"/>
              <a:t>starting </a:t>
            </a:r>
            <a:r>
              <a:rPr lang="en-US" dirty="0"/>
              <a:t>up </a:t>
            </a:r>
            <a:r>
              <a:rPr lang="en-US" dirty="0" smtClean="0"/>
              <a:t>-contains</a:t>
            </a:r>
            <a:r>
              <a:rPr lang="en-US" dirty="0"/>
              <a:t> null.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stack pointer is pointing to its latest push.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Each address slot in the stack is 4 </a:t>
            </a:r>
            <a:r>
              <a:rPr lang="en-US" dirty="0" smtClean="0"/>
              <a:t>bytes away </a:t>
            </a:r>
            <a:r>
              <a:rPr lang="en-US" dirty="0"/>
              <a:t>from its immediate neighbor.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highest address is at the bottom. 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stack pointer moves up, towards lower memory addresses.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3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87" y="228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6347714" cy="3880773"/>
          </a:xfrm>
        </p:spPr>
        <p:txBody>
          <a:bodyPr/>
          <a:lstStyle/>
          <a:p>
            <a:pPr fontAlgn="base"/>
            <a:r>
              <a:rPr lang="en-US" dirty="0"/>
              <a:t>Step – </a:t>
            </a:r>
            <a:r>
              <a:rPr lang="en-US" dirty="0" smtClean="0"/>
              <a:t>2 - Preparation to call add :</a:t>
            </a:r>
          </a:p>
          <a:p>
            <a:pPr lvl="1" fontAlgn="base"/>
            <a:r>
              <a:rPr lang="en-US" dirty="0"/>
              <a:t>S</a:t>
            </a:r>
            <a:r>
              <a:rPr lang="en-US" dirty="0" smtClean="0"/>
              <a:t>pace </a:t>
            </a:r>
            <a:r>
              <a:rPr lang="en-US" dirty="0"/>
              <a:t>is reserved for the return variable ret </a:t>
            </a:r>
            <a:endParaRPr lang="en-US" dirty="0" smtClean="0"/>
          </a:p>
          <a:p>
            <a:pPr lvl="1" fontAlgn="base"/>
            <a:r>
              <a:rPr lang="en-US" dirty="0"/>
              <a:t>A</a:t>
            </a:r>
            <a:r>
              <a:rPr lang="en-US" dirty="0" smtClean="0"/>
              <a:t>rguments </a:t>
            </a:r>
            <a:r>
              <a:rPr lang="en-US" dirty="0"/>
              <a:t>n and m and set to values 2 and 3.</a:t>
            </a:r>
          </a:p>
          <a:p>
            <a:pPr fontAlgn="base"/>
            <a:r>
              <a:rPr lang="en-US" dirty="0"/>
              <a:t>Note:</a:t>
            </a:r>
          </a:p>
          <a:p>
            <a:pPr lvl="1" fontAlgn="base"/>
            <a:r>
              <a:rPr lang="en-US" dirty="0"/>
              <a:t>The stack pointer moved up after every push.</a:t>
            </a:r>
          </a:p>
          <a:p>
            <a:pPr lvl="1" fontAlgn="base"/>
            <a:r>
              <a:rPr lang="en-US" dirty="0"/>
              <a:t>Each memory address is offset by 4 bytes from the base pointer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3800"/>
            <a:ext cx="2194750" cy="23319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419600" y="58674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51054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48997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5650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0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81827"/>
            <a:ext cx="6347714" cy="3880773"/>
          </a:xfrm>
        </p:spPr>
        <p:txBody>
          <a:bodyPr/>
          <a:lstStyle/>
          <a:p>
            <a:pPr fontAlgn="base"/>
            <a:r>
              <a:rPr lang="en-US" dirty="0"/>
              <a:t>Step – 3: </a:t>
            </a:r>
            <a:r>
              <a:rPr lang="en-US" dirty="0" smtClean="0"/>
              <a:t>Call Function</a:t>
            </a:r>
            <a:r>
              <a:rPr lang="en-US" dirty="0"/>
              <a:t> add </a:t>
            </a:r>
            <a:r>
              <a:rPr lang="en-US" dirty="0" smtClean="0"/>
              <a:t> 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return address of add is saved(pushed</a:t>
            </a:r>
            <a:r>
              <a:rPr lang="en-US" dirty="0" smtClean="0"/>
              <a:t>).</a:t>
            </a:r>
          </a:p>
          <a:p>
            <a:pPr lvl="1" fontAlgn="base"/>
            <a:r>
              <a:rPr lang="en-US" dirty="0" smtClean="0"/>
              <a:t>The return address is the </a:t>
            </a:r>
            <a:r>
              <a:rPr lang="en-US" dirty="0"/>
              <a:t>address where the function will return with the results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81400"/>
            <a:ext cx="2194750" cy="23243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733800" y="5791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3800" y="470143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5574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1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347714" cy="388077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Step </a:t>
            </a:r>
            <a:r>
              <a:rPr lang="en-US" dirty="0" smtClean="0"/>
              <a:t>- 4</a:t>
            </a:r>
          </a:p>
          <a:p>
            <a:pPr lvl="1" fontAlgn="base"/>
            <a:r>
              <a:rPr lang="en-US" dirty="0" smtClean="0"/>
              <a:t>Before </a:t>
            </a:r>
            <a:r>
              <a:rPr lang="en-US" dirty="0"/>
              <a:t>starting to execute add the address of the old frame is first saved. </a:t>
            </a:r>
            <a:endParaRPr lang="en-US" dirty="0" smtClean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base pointer </a:t>
            </a:r>
            <a:r>
              <a:rPr lang="en-US" dirty="0" smtClean="0"/>
              <a:t>moves </a:t>
            </a:r>
            <a:r>
              <a:rPr lang="en-US" dirty="0"/>
              <a:t>to the new frame.</a:t>
            </a:r>
          </a:p>
          <a:p>
            <a:pPr fontAlgn="base"/>
            <a:r>
              <a:rPr lang="en-US" dirty="0"/>
              <a:t>Note:</a:t>
            </a:r>
          </a:p>
          <a:p>
            <a:pPr lvl="1" fontAlgn="base"/>
            <a:r>
              <a:rPr lang="en-US" dirty="0" smtClean="0"/>
              <a:t>Stack also saves housekeeping data.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housekeeping data consists of return address and the frame address.</a:t>
            </a:r>
          </a:p>
          <a:p>
            <a:pPr lvl="1" fontAlgn="base"/>
            <a:r>
              <a:rPr lang="en-US" dirty="0"/>
              <a:t>Return address takes back the program where the program left off.</a:t>
            </a:r>
          </a:p>
          <a:p>
            <a:pPr lvl="1" fontAlgn="base"/>
            <a:r>
              <a:rPr lang="en-US" dirty="0"/>
              <a:t>The frame address(value of base pointer) allows the stack to connect one frame with another.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70" y="4457499"/>
            <a:ext cx="2187130" cy="23243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5257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50292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 + 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7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3880773"/>
          </a:xfrm>
        </p:spPr>
        <p:txBody>
          <a:bodyPr/>
          <a:lstStyle/>
          <a:p>
            <a:pPr fontAlgn="base"/>
            <a:r>
              <a:rPr lang="en-US" sz="2000" dirty="0"/>
              <a:t>Step – 5: On entering function add, space for variable r is reserved.</a:t>
            </a:r>
          </a:p>
          <a:p>
            <a:pPr fontAlgn="base"/>
            <a:r>
              <a:rPr lang="en-US" sz="2000" dirty="0"/>
              <a:t>Note:</a:t>
            </a:r>
          </a:p>
          <a:p>
            <a:pPr lvl="1" fontAlgn="base"/>
            <a:r>
              <a:rPr lang="en-US" sz="1800" dirty="0"/>
              <a:t>The stack frame </a:t>
            </a:r>
            <a:r>
              <a:rPr lang="en-US" sz="1800" dirty="0" smtClean="0"/>
              <a:t>consists:</a:t>
            </a:r>
            <a:r>
              <a:rPr lang="en-US" sz="1800" dirty="0"/>
              <a:t> </a:t>
            </a:r>
            <a:endParaRPr lang="en-US" sz="1800" dirty="0" smtClean="0"/>
          </a:p>
          <a:p>
            <a:pPr lvl="2" fontAlgn="base"/>
            <a:r>
              <a:rPr lang="en-US" sz="1600" dirty="0"/>
              <a:t>T</a:t>
            </a:r>
            <a:r>
              <a:rPr lang="en-US" sz="1600" dirty="0" smtClean="0"/>
              <a:t>he function arguments(2 </a:t>
            </a:r>
            <a:r>
              <a:rPr lang="en-US" sz="1600" dirty="0"/>
              <a:t>and 3</a:t>
            </a:r>
            <a:r>
              <a:rPr lang="en-US" sz="1600" dirty="0" smtClean="0"/>
              <a:t>)</a:t>
            </a:r>
          </a:p>
          <a:p>
            <a:pPr lvl="2" fontAlgn="base"/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address of the previous </a:t>
            </a:r>
            <a:r>
              <a:rPr lang="en-US" sz="1600" dirty="0" smtClean="0"/>
              <a:t>frame</a:t>
            </a:r>
          </a:p>
          <a:p>
            <a:pPr lvl="2" fontAlgn="base"/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return address and the local variable 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47" y="4122216"/>
            <a:ext cx="2232853" cy="235478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419600" y="5017532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19600" y="470143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70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80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7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/>
              <a:t>Step – 6: </a:t>
            </a:r>
            <a:endParaRPr lang="en-US" dirty="0" smtClean="0"/>
          </a:p>
          <a:p>
            <a:pPr lvl="1"/>
            <a:r>
              <a:rPr lang="en-US" dirty="0" smtClean="0"/>
              <a:t>Addition </a:t>
            </a:r>
            <a:r>
              <a:rPr lang="en-US" dirty="0"/>
              <a:t>of </a:t>
            </a:r>
            <a:r>
              <a:rPr lang="en-US" i="1" dirty="0"/>
              <a:t>n</a:t>
            </a:r>
            <a:r>
              <a:rPr lang="en-US" dirty="0"/>
              <a:t> and </a:t>
            </a:r>
            <a:r>
              <a:rPr lang="en-US" i="1" dirty="0"/>
              <a:t>m</a:t>
            </a:r>
            <a:r>
              <a:rPr lang="en-US" dirty="0"/>
              <a:t> is performed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result of </a:t>
            </a:r>
            <a:r>
              <a:rPr lang="en-US" i="1" dirty="0"/>
              <a:t>5</a:t>
            </a:r>
            <a:r>
              <a:rPr lang="en-US" dirty="0"/>
              <a:t> is put into the variable </a:t>
            </a:r>
            <a:r>
              <a:rPr lang="en-US" i="1" dirty="0" smtClean="0"/>
              <a:t>r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to </a:t>
            </a:r>
            <a:r>
              <a:rPr lang="en-US" dirty="0" smtClean="0"/>
              <a:t>return to previous frame.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tems </a:t>
            </a:r>
            <a:r>
              <a:rPr lang="en-US" dirty="0"/>
              <a:t>need to be popped off the </a:t>
            </a:r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Back to previous frame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26" y="4061257"/>
            <a:ext cx="2240474" cy="233954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86200" y="4953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886200" y="4636907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0" y="4431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736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9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pPr fontAlgn="base"/>
            <a:r>
              <a:rPr lang="en-US" dirty="0"/>
              <a:t>Step – 7: </a:t>
            </a:r>
            <a:endParaRPr lang="en-US" dirty="0" smtClean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result of 5 is popped off </a:t>
            </a:r>
            <a:r>
              <a:rPr lang="en-US" dirty="0" smtClean="0"/>
              <a:t>the stack</a:t>
            </a:r>
          </a:p>
          <a:p>
            <a:pPr lvl="1" fontAlgn="base"/>
            <a:r>
              <a:rPr lang="en-US" dirty="0" smtClean="0"/>
              <a:t>Result is held </a:t>
            </a:r>
            <a:r>
              <a:rPr lang="en-US" dirty="0"/>
              <a:t>in a temporary </a:t>
            </a:r>
            <a:r>
              <a:rPr lang="en-US" dirty="0" smtClean="0"/>
              <a:t>register. 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stack pointer moves </a:t>
            </a:r>
            <a:r>
              <a:rPr lang="en-US" dirty="0" smtClean="0"/>
              <a:t>down using the return address.</a:t>
            </a:r>
            <a:endParaRPr lang="en-US" dirty="0"/>
          </a:p>
          <a:p>
            <a:pPr fontAlgn="base"/>
            <a:r>
              <a:rPr lang="en-US" dirty="0"/>
              <a:t>Note:</a:t>
            </a:r>
          </a:p>
          <a:p>
            <a:pPr lvl="1" fontAlgn="base"/>
            <a:r>
              <a:rPr lang="en-US" dirty="0"/>
              <a:t>The temporary register is located in the </a:t>
            </a:r>
            <a:r>
              <a:rPr lang="en-US" dirty="0" smtClean="0"/>
              <a:t>CPU.</a:t>
            </a: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88" y="4076499"/>
            <a:ext cx="2217612" cy="23243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581400" y="4865507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465986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 + 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8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86" y="1524000"/>
            <a:ext cx="6347714" cy="3880773"/>
          </a:xfrm>
        </p:spPr>
        <p:txBody>
          <a:bodyPr/>
          <a:lstStyle/>
          <a:p>
            <a:r>
              <a:rPr lang="en-US" dirty="0"/>
              <a:t>Step – 8: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saved address of the previous frame is popped </a:t>
            </a:r>
            <a:r>
              <a:rPr lang="en-US" dirty="0" smtClean="0"/>
              <a:t>off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base pointer moves back to the previous frame.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return address is popped off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is returned to </a:t>
            </a:r>
            <a:r>
              <a:rPr lang="en-US" dirty="0" smtClean="0"/>
              <a:t>module which called the program.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of 5 is put into the variable </a:t>
            </a:r>
            <a:r>
              <a:rPr lang="en-US" i="1" dirty="0"/>
              <a:t>ret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08" y="4038600"/>
            <a:ext cx="2209992" cy="233192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962400" y="6172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538723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518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5955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Step – 9: </a:t>
            </a:r>
            <a:endParaRPr lang="en-US" dirty="0" smtClean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frame is now popped </a:t>
            </a:r>
            <a:r>
              <a:rPr lang="en-US" dirty="0" smtClean="0"/>
              <a:t>off</a:t>
            </a:r>
          </a:p>
          <a:p>
            <a:pPr lvl="1" fontAlgn="base"/>
            <a:r>
              <a:rPr lang="en-US" dirty="0"/>
              <a:t>S</a:t>
            </a:r>
            <a:r>
              <a:rPr lang="en-US" dirty="0" smtClean="0"/>
              <a:t>tack </a:t>
            </a:r>
            <a:r>
              <a:rPr lang="en-US" dirty="0"/>
              <a:t>is empty </a:t>
            </a:r>
          </a:p>
          <a:p>
            <a:pPr lvl="1" fontAlgn="base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program terminates.</a:t>
            </a:r>
          </a:p>
          <a:p>
            <a:pPr fontAlgn="base"/>
            <a:r>
              <a:rPr lang="en-US" dirty="0"/>
              <a:t>Note:</a:t>
            </a:r>
          </a:p>
          <a:p>
            <a:pPr lvl="1" fontAlgn="base"/>
            <a:r>
              <a:rPr lang="en-US" dirty="0"/>
              <a:t>In reality the stack </a:t>
            </a:r>
            <a:r>
              <a:rPr lang="en-US" dirty="0" smtClean="0"/>
              <a:t>has </a:t>
            </a:r>
            <a:r>
              <a:rPr lang="en-US" dirty="0"/>
              <a:t>frames for the </a:t>
            </a:r>
            <a:r>
              <a:rPr lang="en-US" dirty="0" smtClean="0"/>
              <a:t>calling module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JavaScript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 smtClean="0"/>
              <a:t>A program which executes JavaScript code.</a:t>
            </a:r>
          </a:p>
          <a:p>
            <a:r>
              <a:rPr lang="en-US" dirty="0" smtClean="0"/>
              <a:t>Can be implemented as </a:t>
            </a:r>
          </a:p>
          <a:p>
            <a:pPr lvl="1"/>
            <a:r>
              <a:rPr lang="en-US" dirty="0" err="1" smtClean="0"/>
              <a:t>Interperter</a:t>
            </a:r>
            <a:endParaRPr lang="en-US" dirty="0" smtClean="0"/>
          </a:p>
          <a:p>
            <a:pPr lvl="1"/>
            <a:r>
              <a:rPr lang="en-US" dirty="0" smtClean="0"/>
              <a:t>JIT compiler</a:t>
            </a:r>
          </a:p>
          <a:p>
            <a:r>
              <a:rPr lang="en-US" dirty="0" smtClean="0"/>
              <a:t>List of JavaScript Engine</a:t>
            </a:r>
          </a:p>
          <a:p>
            <a:pPr lvl="1"/>
            <a:r>
              <a:rPr lang="en-US" dirty="0" smtClean="0"/>
              <a:t>V8</a:t>
            </a:r>
          </a:p>
          <a:p>
            <a:pPr lvl="1"/>
            <a:r>
              <a:rPr lang="en-US" dirty="0" smtClean="0"/>
              <a:t>Rhino</a:t>
            </a:r>
          </a:p>
          <a:p>
            <a:pPr lvl="1"/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dirty="0" smtClean="0"/>
              <a:t>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5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0"/>
            <a:ext cx="6347714" cy="3880773"/>
          </a:xfrm>
        </p:spPr>
        <p:txBody>
          <a:bodyPr/>
          <a:lstStyle/>
          <a:p>
            <a:pPr fontAlgn="base"/>
            <a:r>
              <a:rPr lang="en-US" dirty="0"/>
              <a:t>The stack is cleaning up after itself. </a:t>
            </a:r>
          </a:p>
          <a:p>
            <a:pPr fontAlgn="base"/>
            <a:r>
              <a:rPr lang="en-US" dirty="0"/>
              <a:t>It does not need any garbage collection process. </a:t>
            </a:r>
          </a:p>
          <a:p>
            <a:pPr fontAlgn="base"/>
            <a:r>
              <a:rPr lang="en-US" b="1" dirty="0" smtClean="0"/>
              <a:t>The Stack does </a:t>
            </a:r>
            <a:r>
              <a:rPr lang="en-US" b="1" dirty="0"/>
              <a:t>hold the key to the garbage collection process. </a:t>
            </a:r>
            <a:endParaRPr lang="en-US" b="1" dirty="0" smtClean="0"/>
          </a:p>
          <a:p>
            <a:pPr fontAlgn="base"/>
            <a:r>
              <a:rPr lang="en-US" b="1" dirty="0" smtClean="0"/>
              <a:t>The Garbage Collection Process Start from the active objects and their pointers in the stack.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339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Heap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understand how the garbage collector works in Node.js , we need to get to the detail of the heap structure.</a:t>
            </a:r>
          </a:p>
          <a:p>
            <a:r>
              <a:rPr lang="en-US" dirty="0" smtClean="0"/>
              <a:t>The heap is constructed from the following parts :</a:t>
            </a:r>
          </a:p>
          <a:p>
            <a:pPr lvl="1"/>
            <a:r>
              <a:rPr lang="en-US" dirty="0" smtClean="0"/>
              <a:t>New space</a:t>
            </a:r>
          </a:p>
          <a:p>
            <a:pPr lvl="1"/>
            <a:r>
              <a:rPr lang="en-US" dirty="0" smtClean="0"/>
              <a:t>Old data space</a:t>
            </a:r>
          </a:p>
          <a:p>
            <a:pPr lvl="1"/>
            <a:r>
              <a:rPr lang="en-US" dirty="0" smtClean="0"/>
              <a:t>Old pointer space</a:t>
            </a:r>
          </a:p>
          <a:p>
            <a:pPr lvl="1"/>
            <a:r>
              <a:rPr lang="en-US" dirty="0" smtClean="0"/>
              <a:t>Large object space</a:t>
            </a:r>
          </a:p>
          <a:p>
            <a:pPr lvl="1"/>
            <a:r>
              <a:rPr lang="en-US" dirty="0" smtClean="0"/>
              <a:t>Code space</a:t>
            </a:r>
          </a:p>
          <a:p>
            <a:pPr lvl="1"/>
            <a:r>
              <a:rPr lang="en-US" dirty="0" err="1" smtClean="0"/>
              <a:t>Misc</a:t>
            </a:r>
            <a:r>
              <a:rPr lang="en-US" dirty="0" smtClean="0"/>
              <a:t> space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0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– New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heap “young generation” objects</a:t>
            </a:r>
          </a:p>
          <a:p>
            <a:r>
              <a:rPr lang="en-US" dirty="0" smtClean="0"/>
              <a:t>Most objects are allocated there</a:t>
            </a:r>
          </a:p>
          <a:p>
            <a:r>
              <a:rPr lang="en-US" dirty="0" smtClean="0"/>
              <a:t>Small space related to other heap portions</a:t>
            </a:r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esigned to be garbage collected very quickly</a:t>
            </a:r>
          </a:p>
          <a:p>
            <a:r>
              <a:rPr lang="en-US" dirty="0" smtClean="0"/>
              <a:t>The strategy –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objects will be deleted from new space</a:t>
            </a:r>
          </a:p>
          <a:p>
            <a:pPr lvl="1"/>
            <a:r>
              <a:rPr lang="en-US" dirty="0" smtClean="0"/>
              <a:t>Only objects that survive the new space arrive to old space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2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– Old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1800" dirty="0"/>
              <a:t>Most objects are moved here after surviving in new-space for a while</a:t>
            </a:r>
            <a:r>
              <a:rPr lang="en-US" sz="1800" dirty="0" smtClean="0"/>
              <a:t>.</a:t>
            </a:r>
            <a:endParaRPr lang="en-US" dirty="0" smtClean="0"/>
          </a:p>
          <a:p>
            <a:r>
              <a:rPr lang="en-US" dirty="0" smtClean="0"/>
              <a:t>Old Data Space –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which </a:t>
            </a:r>
            <a:r>
              <a:rPr lang="en-US" dirty="0" smtClean="0"/>
              <a:t>contain </a:t>
            </a:r>
            <a:r>
              <a:rPr lang="en-US" dirty="0"/>
              <a:t>raw data (no </a:t>
            </a:r>
            <a:r>
              <a:rPr lang="en-US" dirty="0" smtClean="0"/>
              <a:t>pointers).</a:t>
            </a:r>
          </a:p>
          <a:p>
            <a:pPr lvl="1"/>
            <a:r>
              <a:rPr lang="en-US" dirty="0" smtClean="0"/>
              <a:t>Examples : 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boxed numbers</a:t>
            </a:r>
          </a:p>
          <a:p>
            <a:pPr lvl="2"/>
            <a:r>
              <a:rPr lang="en-US" dirty="0" smtClean="0"/>
              <a:t>arrays </a:t>
            </a:r>
            <a:r>
              <a:rPr lang="en-US" dirty="0"/>
              <a:t>of unboxed </a:t>
            </a:r>
            <a:r>
              <a:rPr lang="en-US" dirty="0" smtClean="0"/>
              <a:t>doubles</a:t>
            </a:r>
          </a:p>
          <a:p>
            <a:r>
              <a:rPr lang="en-US" dirty="0" smtClean="0"/>
              <a:t>Old Pointer Space 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which may have pointers to other objects. </a:t>
            </a:r>
          </a:p>
        </p:txBody>
      </p:sp>
    </p:spTree>
    <p:extLst>
      <p:ext uri="{BB962C8B-B14F-4D97-AF65-F5344CB8AC3E}">
        <p14:creationId xmlns:p14="http://schemas.microsoft.com/office/powerpoint/2010/main" val="360267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– Large Object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0"/>
            <a:ext cx="6347714" cy="3880773"/>
          </a:xfrm>
        </p:spPr>
        <p:txBody>
          <a:bodyPr/>
          <a:lstStyle/>
          <a:p>
            <a:r>
              <a:rPr lang="en-US" dirty="0"/>
              <a:t>Contains objects which are larger than the size limits of other spaces.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gets its own </a:t>
            </a:r>
            <a:r>
              <a:rPr lang="en-US" dirty="0" smtClean="0"/>
              <a:t>region </a:t>
            </a:r>
            <a:r>
              <a:rPr lang="en-US" dirty="0"/>
              <a:t>of memory. </a:t>
            </a:r>
            <a:endParaRPr lang="en-US" dirty="0" smtClean="0"/>
          </a:p>
          <a:p>
            <a:r>
              <a:rPr lang="en-US" dirty="0" smtClean="0"/>
              <a:t>Large </a:t>
            </a:r>
            <a:r>
              <a:rPr lang="en-US" dirty="0"/>
              <a:t>objects are never moved by the 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2064430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– Code Space And </a:t>
            </a:r>
            <a:r>
              <a:rPr lang="en-US" dirty="0" err="1" smtClean="0"/>
              <a:t>Misc</a:t>
            </a:r>
            <a:r>
              <a:rPr lang="en-US" dirty="0" smtClean="0"/>
              <a:t>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Space – </a:t>
            </a:r>
          </a:p>
          <a:p>
            <a:pPr lvl="1"/>
            <a:r>
              <a:rPr lang="en-US" dirty="0" smtClean="0"/>
              <a:t>Code objects allocated there. </a:t>
            </a:r>
          </a:p>
          <a:p>
            <a:pPr lvl="1"/>
            <a:r>
              <a:rPr lang="en-US" dirty="0" smtClean="0"/>
              <a:t>The only space with executable memory.</a:t>
            </a:r>
          </a:p>
          <a:p>
            <a:r>
              <a:rPr lang="en-US" dirty="0" err="1" smtClean="0"/>
              <a:t>Misc</a:t>
            </a:r>
            <a:r>
              <a:rPr lang="en-US" dirty="0" smtClean="0"/>
              <a:t> Space - </a:t>
            </a:r>
            <a:r>
              <a:rPr lang="en-US" dirty="0"/>
              <a:t>These include the </a:t>
            </a:r>
            <a:endParaRPr lang="en-US" dirty="0" smtClean="0"/>
          </a:p>
          <a:p>
            <a:pPr lvl="1"/>
            <a:r>
              <a:rPr lang="en-US" dirty="0" smtClean="0"/>
              <a:t>Cell </a:t>
            </a:r>
            <a:r>
              <a:rPr lang="en-US" dirty="0"/>
              <a:t>space, property cell space and map space and they contain specialized data and pointers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Garbage collection is not done on those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87" y="304800"/>
            <a:ext cx="6347713" cy="1320800"/>
          </a:xfrm>
        </p:spPr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6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 -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388077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/>
              <a:t>aSmallInt</a:t>
            </a:r>
            <a:r>
              <a:rPr lang="en-US" dirty="0"/>
              <a:t> </a:t>
            </a:r>
            <a:endParaRPr lang="en-US" dirty="0"/>
          </a:p>
          <a:p>
            <a:pPr lvl="1" fontAlgn="base"/>
            <a:r>
              <a:rPr lang="en-US" dirty="0"/>
              <a:t>I</a:t>
            </a:r>
            <a:r>
              <a:rPr lang="en-US" dirty="0" smtClean="0"/>
              <a:t>mmediate </a:t>
            </a:r>
            <a:r>
              <a:rPr lang="en-US" dirty="0"/>
              <a:t>31-bit </a:t>
            </a:r>
            <a:r>
              <a:rPr lang="en-US" dirty="0" smtClean="0"/>
              <a:t>integer</a:t>
            </a:r>
          </a:p>
          <a:p>
            <a:pPr lvl="1" fontAlgn="base"/>
            <a:r>
              <a:rPr lang="en-US" dirty="0"/>
              <a:t>S</a:t>
            </a:r>
            <a:r>
              <a:rPr lang="en-US" dirty="0" smtClean="0"/>
              <a:t>tored </a:t>
            </a:r>
            <a:r>
              <a:rPr lang="en-US" dirty="0"/>
              <a:t>on the stack.</a:t>
            </a:r>
          </a:p>
          <a:p>
            <a:pPr fontAlgn="base"/>
            <a:r>
              <a:rPr lang="en-US" dirty="0" err="1"/>
              <a:t>aFloat</a:t>
            </a:r>
            <a:r>
              <a:rPr lang="en-US" dirty="0"/>
              <a:t> </a:t>
            </a:r>
            <a:endParaRPr lang="en-US" dirty="0"/>
          </a:p>
          <a:p>
            <a:pPr lvl="1" fontAlgn="base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object </a:t>
            </a:r>
            <a:endParaRPr lang="en-US" dirty="0"/>
          </a:p>
          <a:p>
            <a:pPr lvl="1" fontAlgn="base"/>
            <a:r>
              <a:rPr lang="en-US" dirty="0"/>
              <a:t>R</a:t>
            </a:r>
            <a:r>
              <a:rPr lang="en-US" dirty="0" smtClean="0"/>
              <a:t>eference is </a:t>
            </a:r>
            <a:r>
              <a:rPr lang="en-US" dirty="0"/>
              <a:t>stored on the stack </a:t>
            </a:r>
            <a:endParaRPr lang="en-US" dirty="0" smtClean="0"/>
          </a:p>
          <a:p>
            <a:pPr lvl="1" fontAlgn="base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</a:t>
            </a:r>
            <a:r>
              <a:rPr lang="en-US" dirty="0" smtClean="0"/>
              <a:t>object stored </a:t>
            </a:r>
            <a:r>
              <a:rPr lang="en-US" dirty="0"/>
              <a:t>on the heap.</a:t>
            </a:r>
          </a:p>
          <a:p>
            <a:pPr fontAlgn="base"/>
            <a:r>
              <a:rPr lang="en-US" dirty="0" err="1"/>
              <a:t>anObject</a:t>
            </a:r>
            <a:r>
              <a:rPr lang="en-US" dirty="0"/>
              <a:t> </a:t>
            </a:r>
            <a:endParaRPr lang="en-US" dirty="0"/>
          </a:p>
          <a:p>
            <a:pPr lvl="1" fontAlgn="base"/>
            <a:r>
              <a:rPr lang="en-US" dirty="0"/>
              <a:t>L</a:t>
            </a:r>
            <a:r>
              <a:rPr lang="en-US" dirty="0" smtClean="0"/>
              <a:t>iteral </a:t>
            </a:r>
            <a:r>
              <a:rPr lang="en-US" dirty="0"/>
              <a:t>object. </a:t>
            </a:r>
            <a:endParaRPr lang="en-US" dirty="0" smtClean="0"/>
          </a:p>
          <a:p>
            <a:pPr lvl="1" fontAlgn="base"/>
            <a:r>
              <a:rPr lang="en-US" dirty="0" smtClean="0"/>
              <a:t>Reference </a:t>
            </a:r>
            <a:r>
              <a:rPr lang="en-US" dirty="0"/>
              <a:t>to this object is stored on the stack </a:t>
            </a:r>
            <a:endParaRPr lang="en-US" dirty="0" smtClean="0"/>
          </a:p>
          <a:p>
            <a:pPr lvl="1" fontAlgn="base"/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itself is stored on the heap.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06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Concrete Example – Object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8303"/>
            <a:ext cx="6927180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5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Graph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</a:t>
            </a:r>
            <a:r>
              <a:rPr lang="en-US" dirty="0" smtClean="0"/>
              <a:t>stack references </a:t>
            </a:r>
            <a:r>
              <a:rPr lang="en-US" dirty="0"/>
              <a:t>point to the objects on the </a:t>
            </a:r>
            <a:r>
              <a:rPr lang="en-US" dirty="0" smtClean="0"/>
              <a:t>heap.</a:t>
            </a:r>
          </a:p>
          <a:p>
            <a:pPr fontAlgn="base"/>
            <a:r>
              <a:rPr lang="en-US" dirty="0" smtClean="0"/>
              <a:t>While parameters </a:t>
            </a:r>
            <a:r>
              <a:rPr lang="en-US" dirty="0"/>
              <a:t>of the function test exists on the </a:t>
            </a:r>
            <a:r>
              <a:rPr lang="en-US" dirty="0" smtClean="0"/>
              <a:t>stack </a:t>
            </a:r>
          </a:p>
          <a:p>
            <a:pPr lvl="1" fontAlgn="base"/>
            <a:r>
              <a:rPr lang="en-US" dirty="0"/>
              <a:t>R</a:t>
            </a:r>
            <a:r>
              <a:rPr lang="en-US" dirty="0" smtClean="0"/>
              <a:t>eferences </a:t>
            </a:r>
            <a:r>
              <a:rPr lang="en-US" dirty="0"/>
              <a:t>exist </a:t>
            </a:r>
            <a:r>
              <a:rPr lang="en-US" dirty="0" smtClean="0"/>
              <a:t>on stack </a:t>
            </a:r>
            <a:endParaRPr lang="en-US" dirty="0"/>
          </a:p>
          <a:p>
            <a:pPr lvl="1" fontAlgn="base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objects on the </a:t>
            </a:r>
            <a:r>
              <a:rPr lang="en-US" dirty="0" smtClean="0"/>
              <a:t>heap exist. 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objects in the heap are called live objects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Once </a:t>
            </a:r>
            <a:r>
              <a:rPr lang="en-US" dirty="0"/>
              <a:t>the function ends </a:t>
            </a:r>
            <a:r>
              <a:rPr lang="en-US" dirty="0" smtClean="0"/>
              <a:t>: </a:t>
            </a:r>
          </a:p>
          <a:p>
            <a:pPr lvl="1" fontAlgn="base"/>
            <a:r>
              <a:rPr lang="en-US" dirty="0" smtClean="0"/>
              <a:t>both </a:t>
            </a:r>
            <a:r>
              <a:rPr lang="en-US" dirty="0"/>
              <a:t>the handles go out of scope </a:t>
            </a:r>
            <a:endParaRPr lang="en-US" dirty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objects in the heap are </a:t>
            </a:r>
            <a:r>
              <a:rPr lang="en-US" dirty="0" smtClean="0"/>
              <a:t>considered</a:t>
            </a:r>
            <a:r>
              <a:rPr lang="en-US" dirty="0"/>
              <a:t> dead. </a:t>
            </a:r>
            <a:endParaRPr lang="en-US" dirty="0" smtClean="0"/>
          </a:p>
          <a:p>
            <a:pPr lvl="1" fontAlgn="base"/>
            <a:r>
              <a:rPr lang="en-US" dirty="0" smtClean="0"/>
              <a:t>V8 </a:t>
            </a:r>
            <a:r>
              <a:rPr lang="en-US" dirty="0"/>
              <a:t>can now reclaim the </a:t>
            </a:r>
            <a:r>
              <a:rPr lang="en-US" dirty="0" smtClean="0"/>
              <a:t>memory of the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0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v8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JavaScript engine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c++</a:t>
            </a:r>
            <a:r>
              <a:rPr lang="en-US" dirty="0" smtClean="0"/>
              <a:t> by Google </a:t>
            </a:r>
          </a:p>
          <a:p>
            <a:r>
              <a:rPr lang="en-US" dirty="0" smtClean="0"/>
              <a:t>Used in Google chrome</a:t>
            </a:r>
          </a:p>
          <a:p>
            <a:r>
              <a:rPr lang="en-US" dirty="0" smtClean="0"/>
              <a:t>Designed to increase JavaScript performance inside web browsers</a:t>
            </a:r>
          </a:p>
          <a:p>
            <a:r>
              <a:rPr lang="en-US" dirty="0" smtClean="0"/>
              <a:t>Compiles a JavaScript code to machine code on execution (JIT compiler)</a:t>
            </a:r>
          </a:p>
          <a:p>
            <a:r>
              <a:rPr lang="en-US" dirty="0" smtClean="0"/>
              <a:t>Does not produce any intermediate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81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– Dead Or Alive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Object – An object which being referenced by a chain of live </a:t>
            </a:r>
            <a:r>
              <a:rPr lang="en-US" dirty="0" err="1" smtClean="0"/>
              <a:t>objecs</a:t>
            </a:r>
            <a:r>
              <a:rPr lang="en-US" dirty="0" smtClean="0"/>
              <a:t> to a root object which is live</a:t>
            </a:r>
          </a:p>
          <a:p>
            <a:r>
              <a:rPr lang="en-US" dirty="0" smtClean="0"/>
              <a:t>Dead object – an object which has no references, or it’s references at the end arrive to another dead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45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Lets Do Exercise1.docx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80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Solution – Object Graph Before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B</a:t>
            </a:r>
            <a:r>
              <a:rPr lang="en-US" dirty="0" smtClean="0"/>
              <a:t>egins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6759526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36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Solution – Object Graph </a:t>
            </a:r>
            <a:r>
              <a:rPr lang="en-US" dirty="0" smtClean="0"/>
              <a:t>While The </a:t>
            </a:r>
            <a:r>
              <a:rPr lang="en-US" dirty="0"/>
              <a:t>Function </a:t>
            </a:r>
            <a:r>
              <a:rPr lang="en-US" dirty="0" smtClean="0"/>
              <a:t>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6729043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6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Solution – Object Graph </a:t>
            </a:r>
            <a:r>
              <a:rPr lang="en-US" dirty="0" smtClean="0"/>
              <a:t>After The </a:t>
            </a:r>
            <a:r>
              <a:rPr lang="en-US" dirty="0"/>
              <a:t>Function </a:t>
            </a:r>
            <a:r>
              <a:rPr lang="en-US" dirty="0" smtClean="0"/>
              <a:t>Ends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011008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6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0"/>
            <a:ext cx="7086601" cy="4876800"/>
          </a:xfrm>
        </p:spPr>
        <p:txBody>
          <a:bodyPr>
            <a:normAutofit/>
          </a:bodyPr>
          <a:lstStyle/>
          <a:p>
            <a:pPr fontAlgn="base"/>
            <a:r>
              <a:rPr lang="en-US" dirty="0" err="1" smtClean="0"/>
              <a:t>countryCodes</a:t>
            </a:r>
            <a:r>
              <a:rPr lang="en-US" dirty="0"/>
              <a:t> </a:t>
            </a:r>
            <a:r>
              <a:rPr lang="en-US" dirty="0" smtClean="0"/>
              <a:t>and</a:t>
            </a:r>
            <a:r>
              <a:rPr lang="en-US" dirty="0"/>
              <a:t> cc </a:t>
            </a:r>
            <a:r>
              <a:rPr lang="en-US" dirty="0" smtClean="0"/>
              <a:t>are </a:t>
            </a:r>
            <a:r>
              <a:rPr lang="en-US" dirty="0"/>
              <a:t>global variables </a:t>
            </a:r>
            <a:r>
              <a:rPr lang="en-US" dirty="0" smtClean="0"/>
              <a:t>and considered as root objects.</a:t>
            </a:r>
          </a:p>
          <a:p>
            <a:pPr fontAlgn="base"/>
            <a:r>
              <a:rPr lang="en-US" dirty="0" smtClean="0"/>
              <a:t>On </a:t>
            </a:r>
            <a:r>
              <a:rPr lang="en-US" dirty="0"/>
              <a:t>entering </a:t>
            </a:r>
            <a:r>
              <a:rPr lang="en-US" dirty="0" smtClean="0"/>
              <a:t> </a:t>
            </a:r>
            <a:r>
              <a:rPr lang="en-US" dirty="0" err="1" smtClean="0"/>
              <a:t>getCountryCode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/>
              <a:t>R</a:t>
            </a:r>
            <a:r>
              <a:rPr lang="en-US" dirty="0" smtClean="0"/>
              <a:t>et</a:t>
            </a:r>
            <a:r>
              <a:rPr lang="en-US" dirty="0"/>
              <a:t> and </a:t>
            </a:r>
            <a:r>
              <a:rPr lang="en-US" dirty="0" err="1" smtClean="0"/>
              <a:t>countryAbbreviation</a:t>
            </a:r>
            <a:r>
              <a:rPr lang="en-US" dirty="0" smtClean="0"/>
              <a:t> </a:t>
            </a:r>
            <a:r>
              <a:rPr lang="en-US" dirty="0"/>
              <a:t>stored on the heap with the references on the stack. </a:t>
            </a:r>
            <a:endParaRPr lang="en-US" dirty="0" smtClean="0"/>
          </a:p>
          <a:p>
            <a:pPr lvl="1" fontAlgn="base"/>
            <a:r>
              <a:rPr lang="en-US" dirty="0" smtClean="0"/>
              <a:t>Both </a:t>
            </a:r>
            <a:r>
              <a:rPr lang="en-US" dirty="0"/>
              <a:t>the local variables are considered root objects. </a:t>
            </a:r>
            <a:endParaRPr lang="en-US" dirty="0" smtClean="0"/>
          </a:p>
          <a:p>
            <a:pPr lvl="1" fontAlgn="base"/>
            <a:r>
              <a:rPr lang="en-US" dirty="0"/>
              <a:t>L</a:t>
            </a:r>
            <a:r>
              <a:rPr lang="en-US" dirty="0" smtClean="0"/>
              <a:t>ive</a:t>
            </a:r>
            <a:r>
              <a:rPr lang="en-US" dirty="0"/>
              <a:t> for the entire execution of the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90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Summary -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When the function returns, the global variable cc contains the value of 47, the country code for Norway.</a:t>
            </a:r>
          </a:p>
          <a:p>
            <a:pPr fontAlgn="base"/>
            <a:r>
              <a:rPr lang="en-US" dirty="0"/>
              <a:t>Both ret and </a:t>
            </a:r>
            <a:r>
              <a:rPr lang="en-US" dirty="0" err="1"/>
              <a:t>countryAbbreviation</a:t>
            </a:r>
            <a:r>
              <a:rPr lang="en-US" dirty="0"/>
              <a:t> are popped from the stack and discarded.</a:t>
            </a:r>
          </a:p>
          <a:p>
            <a:pPr fontAlgn="base"/>
            <a:r>
              <a:rPr lang="en-US" dirty="0"/>
              <a:t>The references to the heap for ret and </a:t>
            </a:r>
            <a:r>
              <a:rPr lang="en-US" dirty="0" err="1"/>
              <a:t>countryAbbreviation</a:t>
            </a:r>
            <a:r>
              <a:rPr lang="en-US" dirty="0"/>
              <a:t> are removed and they considered dead.</a:t>
            </a:r>
          </a:p>
          <a:p>
            <a:pPr fontAlgn="base"/>
            <a:r>
              <a:rPr lang="en-US" dirty="0"/>
              <a:t>Both </a:t>
            </a:r>
            <a:r>
              <a:rPr lang="en-US" dirty="0" err="1"/>
              <a:t>globals</a:t>
            </a:r>
            <a:r>
              <a:rPr lang="en-US" dirty="0"/>
              <a:t> are still live as they can be used again till the program terminates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65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3000"/>
            <a:ext cx="6347713" cy="1320800"/>
          </a:xfrm>
        </p:spPr>
        <p:txBody>
          <a:bodyPr/>
          <a:lstStyle/>
          <a:p>
            <a:r>
              <a:rPr lang="en-US" dirty="0" smtClean="0"/>
              <a:t>How The </a:t>
            </a:r>
            <a:r>
              <a:rPr lang="en-US" dirty="0" smtClean="0"/>
              <a:t>Garbage Collector </a:t>
            </a:r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29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</a:t>
            </a:r>
            <a:r>
              <a:rPr lang="en-US" dirty="0" smtClean="0"/>
              <a:t>Explanation – Reachability From Live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 </a:t>
            </a:r>
            <a:r>
              <a:rPr lang="en-US" dirty="0"/>
              <a:t>distinguished set of objects are </a:t>
            </a:r>
            <a:r>
              <a:rPr lang="en-US" dirty="0" smtClean="0"/>
              <a:t>reachable </a:t>
            </a:r>
            <a:r>
              <a:rPr lang="en-US" dirty="0"/>
              <a:t>or in live </a:t>
            </a:r>
            <a:r>
              <a:rPr lang="en-US" dirty="0" smtClean="0"/>
              <a:t>scope.</a:t>
            </a:r>
          </a:p>
          <a:p>
            <a:pPr fontAlgn="base"/>
            <a:r>
              <a:rPr lang="en-US" dirty="0"/>
              <a:t>K</a:t>
            </a:r>
            <a:r>
              <a:rPr lang="en-US" dirty="0" smtClean="0"/>
              <a:t>nown </a:t>
            </a:r>
            <a:r>
              <a:rPr lang="en-US" dirty="0"/>
              <a:t>as the “roots.” </a:t>
            </a:r>
            <a:endParaRPr lang="en-US" dirty="0" smtClean="0"/>
          </a:p>
          <a:p>
            <a:pPr fontAlgn="base"/>
            <a:r>
              <a:rPr lang="en-US" dirty="0"/>
              <a:t>I</a:t>
            </a:r>
            <a:r>
              <a:rPr lang="en-US" dirty="0" smtClean="0"/>
              <a:t>nclude </a:t>
            </a:r>
          </a:p>
          <a:p>
            <a:pPr lvl="1" fontAlgn="base"/>
            <a:r>
              <a:rPr lang="en-US" dirty="0" smtClean="0"/>
              <a:t>all </a:t>
            </a:r>
            <a:r>
              <a:rPr lang="en-US" dirty="0"/>
              <a:t>the objects referenced from anywhere in </a:t>
            </a:r>
            <a:r>
              <a:rPr lang="en-US" dirty="0" smtClean="0"/>
              <a:t>stack </a:t>
            </a:r>
          </a:p>
          <a:p>
            <a:pPr lvl="1" fontAlgn="base"/>
            <a:r>
              <a:rPr lang="en-US" dirty="0" smtClean="0"/>
              <a:t>Any </a:t>
            </a:r>
            <a:r>
              <a:rPr lang="en-US" dirty="0"/>
              <a:t>global variables.</a:t>
            </a:r>
          </a:p>
          <a:p>
            <a:pPr fontAlgn="base"/>
            <a:r>
              <a:rPr lang="en-US" dirty="0"/>
              <a:t>Objects are kept in memory while they are accessible from </a:t>
            </a:r>
            <a:r>
              <a:rPr lang="en-US" dirty="0" smtClean="0"/>
              <a:t>roots</a:t>
            </a:r>
          </a:p>
          <a:p>
            <a:pPr fontAlgn="base"/>
            <a:r>
              <a:rPr lang="en-US" dirty="0" smtClean="0"/>
              <a:t>Can be accessible </a:t>
            </a:r>
            <a:r>
              <a:rPr lang="en-US" dirty="0"/>
              <a:t>through a reference or a chain of references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07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1320800"/>
          </a:xfrm>
        </p:spPr>
        <p:txBody>
          <a:bodyPr/>
          <a:lstStyle/>
          <a:p>
            <a:r>
              <a:rPr lang="en-US" dirty="0" smtClean="0"/>
              <a:t>Garbage Collector Deep Dive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– v8 Adopted by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V8 was not designed for server</a:t>
            </a:r>
          </a:p>
          <a:p>
            <a:r>
              <a:rPr lang="en-US" dirty="0" smtClean="0"/>
              <a:t>Built to power fast browsers</a:t>
            </a:r>
          </a:p>
          <a:p>
            <a:r>
              <a:rPr lang="en-US" dirty="0" smtClean="0"/>
              <a:t>When it was ported to server, cam the understanding that it needs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9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Generational GC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r>
              <a:rPr lang="en-US" dirty="0" smtClean="0"/>
              <a:t>Lifetime of objects determines their place on the heap</a:t>
            </a:r>
          </a:p>
          <a:p>
            <a:r>
              <a:rPr lang="en-US" dirty="0" smtClean="0"/>
              <a:t>New Space – short lived Objects</a:t>
            </a:r>
          </a:p>
          <a:p>
            <a:r>
              <a:rPr lang="en-US" dirty="0" smtClean="0"/>
              <a:t>Old Space – long lived Objects</a:t>
            </a:r>
          </a:p>
          <a:p>
            <a:r>
              <a:rPr lang="en-US" dirty="0" smtClean="0"/>
              <a:t>Scan on ‘New Space’ called ‘Scavenge’</a:t>
            </a:r>
          </a:p>
          <a:p>
            <a:pPr lvl="1"/>
            <a:r>
              <a:rPr lang="en-US" dirty="0" smtClean="0"/>
              <a:t>Very fast – takes less then a millisecond </a:t>
            </a:r>
          </a:p>
          <a:p>
            <a:r>
              <a:rPr lang="en-US" dirty="0" smtClean="0"/>
              <a:t>Scan on ‘Old Space’ called ‘Mark Sweep’</a:t>
            </a:r>
          </a:p>
          <a:p>
            <a:pPr lvl="1"/>
            <a:r>
              <a:rPr lang="en-US" dirty="0" smtClean="0"/>
              <a:t>Slower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 On </a:t>
            </a:r>
            <a:r>
              <a:rPr lang="en-US" dirty="0"/>
              <a:t>T</a:t>
            </a:r>
            <a:r>
              <a:rPr lang="en-US" dirty="0" smtClean="0"/>
              <a:t>he Heap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Allocated On ‘New Space’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048000" y="1981200"/>
            <a:ext cx="685800" cy="609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6764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‘Scavenge’ Scan To Detect Live Objects On New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400800" y="1905000"/>
            <a:ext cx="685800" cy="609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004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survives 2  ‘Scavenge’ scans and still alive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048000" y="3505200"/>
            <a:ext cx="685800" cy="609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2004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Moved to ‘Old Space’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629400" y="3505200"/>
            <a:ext cx="685800" cy="609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8006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more space is needed on old heap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48006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 Sweep Scan starting on old 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114800" y="5029200"/>
            <a:ext cx="685800" cy="609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2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On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onsequence </a:t>
            </a:r>
            <a:r>
              <a:rPr lang="en-US" dirty="0"/>
              <a:t>of garbage </a:t>
            </a:r>
            <a:r>
              <a:rPr lang="en-US" dirty="0" smtClean="0"/>
              <a:t>collection.</a:t>
            </a:r>
          </a:p>
          <a:p>
            <a:r>
              <a:rPr lang="en-US" dirty="0" smtClean="0"/>
              <a:t>Dead </a:t>
            </a:r>
            <a:r>
              <a:rPr lang="en-US" dirty="0"/>
              <a:t>and live objects are </a:t>
            </a:r>
            <a:r>
              <a:rPr lang="en-US" dirty="0"/>
              <a:t>M</a:t>
            </a:r>
            <a:r>
              <a:rPr lang="en-US" dirty="0" smtClean="0"/>
              <a:t>ixed </a:t>
            </a:r>
            <a:r>
              <a:rPr lang="en-US" dirty="0"/>
              <a:t>in the heap.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are many </a:t>
            </a:r>
            <a:r>
              <a:rPr lang="en-US" dirty="0" smtClean="0"/>
              <a:t>‘pockets’ </a:t>
            </a:r>
            <a:r>
              <a:rPr lang="en-US" dirty="0"/>
              <a:t>of free </a:t>
            </a:r>
            <a:r>
              <a:rPr lang="en-US" dirty="0" smtClean="0"/>
              <a:t>memory exist:</a:t>
            </a:r>
          </a:p>
          <a:p>
            <a:pPr lvl="1"/>
            <a:r>
              <a:rPr lang="en-US" dirty="0" smtClean="0"/>
              <a:t>allocation </a:t>
            </a:r>
            <a:r>
              <a:rPr lang="en-US" dirty="0"/>
              <a:t>of new memory slow </a:t>
            </a:r>
            <a:endParaRPr lang="en-US" dirty="0"/>
          </a:p>
          <a:p>
            <a:pPr lvl="1"/>
            <a:r>
              <a:rPr lang="en-US" dirty="0" smtClean="0"/>
              <a:t>objects </a:t>
            </a:r>
            <a:r>
              <a:rPr lang="en-US" dirty="0"/>
              <a:t>would have to be split  up for storage.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fix </a:t>
            </a:r>
            <a:r>
              <a:rPr lang="en-US" dirty="0" smtClean="0"/>
              <a:t> -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memory compaction </a:t>
            </a:r>
          </a:p>
          <a:p>
            <a:pPr lvl="1"/>
            <a:r>
              <a:rPr lang="en-US" dirty="0" smtClean="0"/>
              <a:t>garbage </a:t>
            </a:r>
            <a:r>
              <a:rPr lang="en-US" dirty="0"/>
              <a:t>collector moves objects around and lays them out in a contiguous memory 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70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09800"/>
            <a:ext cx="6347713" cy="1320800"/>
          </a:xfrm>
        </p:spPr>
        <p:txBody>
          <a:bodyPr/>
          <a:lstStyle/>
          <a:p>
            <a:r>
              <a:rPr lang="en-US" dirty="0" smtClean="0"/>
              <a:t>New Space - Scavenge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28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Lets Do EX2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EX2 -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9427"/>
            <a:ext cx="7086602" cy="441417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</a:t>
            </a:r>
            <a:r>
              <a:rPr lang="en-US" dirty="0" smtClean="0"/>
              <a:t>cavenge </a:t>
            </a:r>
            <a:r>
              <a:rPr lang="en-US" dirty="0"/>
              <a:t>event, triggered as a result of allocation </a:t>
            </a:r>
            <a:r>
              <a:rPr lang="en-US" dirty="0" smtClean="0"/>
              <a:t>failure.</a:t>
            </a:r>
          </a:p>
          <a:p>
            <a:pPr lvl="1" fontAlgn="base"/>
            <a:r>
              <a:rPr lang="en-US" dirty="0" smtClean="0"/>
              <a:t>V8 </a:t>
            </a:r>
            <a:r>
              <a:rPr lang="en-US" dirty="0"/>
              <a:t>ran out of memory in the new space </a:t>
            </a:r>
            <a:endParaRPr lang="en-US" dirty="0"/>
          </a:p>
          <a:p>
            <a:pPr lvl="1" fontAlgn="base"/>
            <a:r>
              <a:rPr lang="en-US" dirty="0" smtClean="0"/>
              <a:t>decided </a:t>
            </a:r>
            <a:r>
              <a:rPr lang="en-US" dirty="0"/>
              <a:t>to reclaim dead space.</a:t>
            </a:r>
          </a:p>
          <a:p>
            <a:pPr fontAlgn="base"/>
            <a:r>
              <a:rPr lang="en-US" dirty="0"/>
              <a:t>Each </a:t>
            </a:r>
            <a:r>
              <a:rPr lang="en-US" dirty="0" err="1"/>
              <a:t>gc</a:t>
            </a:r>
            <a:r>
              <a:rPr lang="en-US" dirty="0"/>
              <a:t> event </a:t>
            </a:r>
            <a:r>
              <a:rPr lang="en-US" dirty="0" smtClean="0"/>
              <a:t>time </a:t>
            </a:r>
            <a:r>
              <a:rPr lang="en-US" dirty="0"/>
              <a:t>tends to </a:t>
            </a:r>
            <a:r>
              <a:rPr lang="en-US" dirty="0" smtClean="0"/>
              <a:t>increase.</a:t>
            </a:r>
          </a:p>
          <a:p>
            <a:pPr lvl="1" fontAlgn="base"/>
            <a:r>
              <a:rPr lang="en-US" dirty="0" smtClean="0"/>
              <a:t>There </a:t>
            </a:r>
            <a:r>
              <a:rPr lang="en-US" dirty="0"/>
              <a:t>is a possibility of a leak. </a:t>
            </a:r>
            <a:endParaRPr lang="en-US" dirty="0" smtClean="0"/>
          </a:p>
          <a:p>
            <a:pPr lvl="1" fontAlgn="base"/>
            <a:r>
              <a:rPr lang="en-US" dirty="0" smtClean="0"/>
              <a:t>V8 </a:t>
            </a:r>
            <a:r>
              <a:rPr lang="en-US" dirty="0"/>
              <a:t>is finding it hard to </a:t>
            </a:r>
            <a:r>
              <a:rPr lang="en-US" dirty="0" err="1"/>
              <a:t>gc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The difference in size of before and after </a:t>
            </a:r>
            <a:r>
              <a:rPr lang="en-US" dirty="0" smtClean="0"/>
              <a:t>objects remains </a:t>
            </a:r>
            <a:r>
              <a:rPr lang="en-US" dirty="0"/>
              <a:t>fairly constant.</a:t>
            </a:r>
          </a:p>
          <a:p>
            <a:pPr fontAlgn="base"/>
            <a:r>
              <a:rPr lang="en-US" dirty="0"/>
              <a:t>The before and after overall memory </a:t>
            </a:r>
            <a:r>
              <a:rPr lang="en-US" dirty="0" smtClean="0"/>
              <a:t>size remains </a:t>
            </a:r>
            <a:r>
              <a:rPr lang="en-US" dirty="0"/>
              <a:t>fairly constant. </a:t>
            </a:r>
            <a:endParaRPr lang="en-US" dirty="0" smtClean="0"/>
          </a:p>
          <a:p>
            <a:pPr lvl="1" fontAlgn="base"/>
            <a:r>
              <a:rPr lang="en-US" dirty="0" smtClean="0"/>
              <a:t>This </a:t>
            </a:r>
            <a:r>
              <a:rPr lang="en-US" dirty="0"/>
              <a:t>indicates that all of the dead space is being cleaned up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 </a:t>
            </a:r>
            <a:r>
              <a:rPr lang="en-US" dirty="0"/>
              <a:t>If it did not, then this would be another indication of a </a:t>
            </a:r>
            <a:r>
              <a:rPr lang="en-US" dirty="0" smtClean="0"/>
              <a:t>leak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Scavenge Scan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1"/>
            <a:ext cx="6347714" cy="16002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Cheney’s Algorithm</a:t>
            </a:r>
          </a:p>
          <a:p>
            <a:pPr fontAlgn="base"/>
            <a:r>
              <a:rPr lang="en-US" dirty="0" smtClean="0"/>
              <a:t>New </a:t>
            </a:r>
            <a:r>
              <a:rPr lang="en-US" dirty="0"/>
              <a:t>space is divided into two </a:t>
            </a:r>
            <a:r>
              <a:rPr lang="en-US" dirty="0" smtClean="0"/>
              <a:t>semi-spaces</a:t>
            </a:r>
          </a:p>
          <a:p>
            <a:pPr lvl="1" fontAlgn="base"/>
            <a:r>
              <a:rPr lang="en-US" dirty="0"/>
              <a:t>T</a:t>
            </a:r>
            <a:r>
              <a:rPr lang="en-US" dirty="0" smtClean="0"/>
              <a:t>o-space </a:t>
            </a:r>
            <a:endParaRPr lang="en-US" dirty="0"/>
          </a:p>
          <a:p>
            <a:pPr lvl="1" fontAlgn="base"/>
            <a:r>
              <a:rPr lang="en-US" dirty="0"/>
              <a:t>F</a:t>
            </a:r>
            <a:r>
              <a:rPr lang="en-US" dirty="0" smtClean="0"/>
              <a:t>rom-space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5814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Allocation Starts In ‘To Space’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667000" y="3810000"/>
            <a:ext cx="685800" cy="609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35814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‘To Space’ out of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867400" y="3810000"/>
            <a:ext cx="685800" cy="609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5052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 event triggered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0292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memory copied to ‘From-Space’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04800" y="5181600"/>
            <a:ext cx="685800" cy="609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429000" y="5181600"/>
            <a:ext cx="685800" cy="609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5029200"/>
            <a:ext cx="2057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Live objects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opied to ‘To-Space’, Dead stay in ‘From-Space’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50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Scavenge Scan Deep Dive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6690940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91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/>
          <a:lstStyle/>
          <a:p>
            <a:r>
              <a:rPr lang="en-US" dirty="0"/>
              <a:t>Old Space – Mark Sweep + Mark Compact</a:t>
            </a:r>
          </a:p>
        </p:txBody>
      </p:sp>
    </p:spTree>
    <p:extLst>
      <p:ext uri="{BB962C8B-B14F-4D97-AF65-F5344CB8AC3E}">
        <p14:creationId xmlns:p14="http://schemas.microsoft.com/office/powerpoint/2010/main" val="2077337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Space – Mark Sweep + Mark Compact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Marking the live objects</a:t>
            </a:r>
          </a:p>
          <a:p>
            <a:pPr lvl="1"/>
            <a:r>
              <a:rPr lang="en-US" dirty="0" smtClean="0"/>
              <a:t>Compacting – Get rid of dead objects, perform fragmentation if needed</a:t>
            </a:r>
          </a:p>
        </p:txBody>
      </p:sp>
    </p:spTree>
    <p:extLst>
      <p:ext uri="{BB962C8B-B14F-4D97-AF65-F5344CB8AC3E}">
        <p14:creationId xmlns:p14="http://schemas.microsoft.com/office/powerpoint/2010/main" val="378467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Manual Memory </a:t>
            </a:r>
            <a:r>
              <a:rPr lang="en-US" dirty="0"/>
              <a:t>M</a:t>
            </a:r>
            <a:r>
              <a:rPr lang="en-US" dirty="0" smtClean="0"/>
              <a:t>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5867400" cy="52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3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</a:t>
            </a:r>
            <a:r>
              <a:rPr lang="en-US" dirty="0" smtClean="0"/>
              <a:t>ocating </a:t>
            </a:r>
            <a:r>
              <a:rPr lang="en-US" dirty="0"/>
              <a:t>and processing all the live objects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/>
              <a:t>L</a:t>
            </a:r>
            <a:r>
              <a:rPr lang="en-US" dirty="0" smtClean="0"/>
              <a:t>ive</a:t>
            </a:r>
            <a:r>
              <a:rPr lang="en-US" dirty="0"/>
              <a:t> </a:t>
            </a:r>
            <a:r>
              <a:rPr lang="en-US" dirty="0" smtClean="0"/>
              <a:t>Object -  is referenced </a:t>
            </a:r>
            <a:r>
              <a:rPr lang="en-US" dirty="0"/>
              <a:t>by some chain of pointers to a root object or another live object</a:t>
            </a:r>
            <a:r>
              <a:rPr lang="en-US" dirty="0" smtClean="0"/>
              <a:t>. </a:t>
            </a:r>
          </a:p>
          <a:p>
            <a:pPr fontAlgn="base"/>
            <a:r>
              <a:rPr lang="en-US" dirty="0" smtClean="0"/>
              <a:t>scanning, locating(discovering) and processing(marking) the live objects. </a:t>
            </a:r>
          </a:p>
          <a:p>
            <a:pPr fontAlgn="base"/>
            <a:r>
              <a:rPr lang="en-US" dirty="0" smtClean="0"/>
              <a:t>The garbage collector considers all the unmarked objects as dead. </a:t>
            </a:r>
          </a:p>
        </p:txBody>
      </p:sp>
    </p:spTree>
    <p:extLst>
      <p:ext uri="{BB962C8B-B14F-4D97-AF65-F5344CB8AC3E}">
        <p14:creationId xmlns:p14="http://schemas.microsoft.com/office/powerpoint/2010/main" val="3950313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Phase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using tri color abstraction, where white, grey and black represent the marking states. </a:t>
            </a:r>
            <a:endParaRPr lang="en-US" dirty="0" smtClean="0"/>
          </a:p>
          <a:p>
            <a:pPr lvl="1"/>
            <a:r>
              <a:rPr lang="en-US" dirty="0" smtClean="0"/>
              <a:t>White – not visited</a:t>
            </a:r>
          </a:p>
          <a:p>
            <a:pPr lvl="1"/>
            <a:r>
              <a:rPr lang="en-US" dirty="0" smtClean="0"/>
              <a:t>Grey – Visited, no information about their neighbors</a:t>
            </a:r>
          </a:p>
          <a:p>
            <a:pPr lvl="1"/>
            <a:r>
              <a:rPr lang="en-US" dirty="0" smtClean="0"/>
              <a:t>Black – objects processed and live</a:t>
            </a:r>
            <a:endParaRPr lang="en-US" dirty="0"/>
          </a:p>
          <a:p>
            <a:r>
              <a:rPr lang="en-US" dirty="0" smtClean="0"/>
              <a:t>Use DFS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01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 - Marking Phase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5791200" cy="41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5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 – Marking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0"/>
            <a:ext cx="6347714" cy="157321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initial object graph.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objects are </a:t>
            </a:r>
            <a:r>
              <a:rPr lang="en-US" i="1" dirty="0"/>
              <a:t>white</a:t>
            </a:r>
            <a:r>
              <a:rPr lang="en-US" dirty="0"/>
              <a:t> as they have yet to be scanned.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marker queue is </a:t>
            </a:r>
            <a:r>
              <a:rPr lang="en-US" dirty="0" smtClean="0"/>
              <a:t>empty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2545"/>
            <a:ext cx="3733800" cy="380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74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 – Marking Phase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57400"/>
            <a:ext cx="6347714" cy="3880773"/>
          </a:xfrm>
        </p:spPr>
        <p:txBody>
          <a:bodyPr/>
          <a:lstStyle/>
          <a:p>
            <a:pPr fontAlgn="base"/>
            <a:r>
              <a:rPr lang="en-US" dirty="0"/>
              <a:t>The scan starts with the root which is the variable “a</a:t>
            </a:r>
            <a:r>
              <a:rPr lang="en-US" dirty="0" smtClean="0"/>
              <a:t>”.</a:t>
            </a:r>
          </a:p>
          <a:p>
            <a:pPr fontAlgn="base"/>
            <a:r>
              <a:rPr lang="en-US" dirty="0" smtClean="0"/>
              <a:t>“a” </a:t>
            </a:r>
            <a:r>
              <a:rPr lang="en-US" dirty="0"/>
              <a:t>is marked grey and pushed to the queue. </a:t>
            </a:r>
            <a:endParaRPr lang="en-US" dirty="0" smtClean="0"/>
          </a:p>
          <a:p>
            <a:pPr fontAlgn="base"/>
            <a:r>
              <a:rPr lang="en-US" dirty="0"/>
              <a:t>G</a:t>
            </a:r>
            <a:r>
              <a:rPr lang="en-US" dirty="0" smtClean="0"/>
              <a:t>rey </a:t>
            </a:r>
            <a:r>
              <a:rPr lang="en-US" dirty="0"/>
              <a:t>indicates that “a” has been </a:t>
            </a:r>
            <a:r>
              <a:rPr lang="en-US" dirty="0" smtClean="0"/>
              <a:t>discovered.</a:t>
            </a:r>
          </a:p>
          <a:p>
            <a:pPr fontAlgn="base"/>
            <a:r>
              <a:rPr lang="en-US" dirty="0" smtClean="0"/>
              <a:t>“a” has </a:t>
            </a:r>
            <a:r>
              <a:rPr lang="en-US" dirty="0"/>
              <a:t>still to be fully </a:t>
            </a:r>
            <a:r>
              <a:rPr lang="en-US" dirty="0" smtClean="0"/>
              <a:t>processed – it’s neighbors(children</a:t>
            </a:r>
            <a:r>
              <a:rPr lang="en-US" dirty="0"/>
              <a:t>) if any have yet to be discovered. </a:t>
            </a:r>
            <a:endParaRPr lang="en-US" dirty="0" smtClean="0"/>
          </a:p>
          <a:p>
            <a:pPr fontAlgn="base"/>
            <a:r>
              <a:rPr lang="en-US" dirty="0" smtClean="0"/>
              <a:t>Marking Q </a:t>
            </a:r>
            <a:r>
              <a:rPr lang="en-US" dirty="0"/>
              <a:t>= [a].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015513"/>
            <a:ext cx="2141406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62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– Marking Phase – Step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with the depth </a:t>
            </a:r>
            <a:r>
              <a:rPr lang="en-US" dirty="0" smtClean="0"/>
              <a:t>search following </a:t>
            </a:r>
            <a:r>
              <a:rPr lang="en-US" dirty="0"/>
              <a:t>edge </a:t>
            </a:r>
            <a:r>
              <a:rPr lang="en-US" dirty="0" err="1" smtClean="0"/>
              <a:t>a.b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“b” is </a:t>
            </a:r>
            <a:r>
              <a:rPr lang="en-US" dirty="0" smtClean="0"/>
              <a:t>discovered</a:t>
            </a:r>
          </a:p>
          <a:p>
            <a:pPr lvl="1"/>
            <a:r>
              <a:rPr lang="en-US" dirty="0" smtClean="0"/>
              <a:t>“b” marked </a:t>
            </a:r>
            <a:r>
              <a:rPr lang="en-US" dirty="0"/>
              <a:t>grey </a:t>
            </a:r>
            <a:endParaRPr lang="en-US" dirty="0"/>
          </a:p>
          <a:p>
            <a:pPr lvl="1"/>
            <a:r>
              <a:rPr lang="en-US" dirty="0" smtClean="0"/>
              <a:t>“b” pushed </a:t>
            </a:r>
            <a:r>
              <a:rPr lang="en-US" dirty="0"/>
              <a:t>on to the marker </a:t>
            </a:r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3040643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2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– Marking Phase – Step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6347714" cy="3880773"/>
          </a:xfrm>
        </p:spPr>
        <p:txBody>
          <a:bodyPr/>
          <a:lstStyle/>
          <a:p>
            <a:r>
              <a:rPr lang="en-US" dirty="0"/>
              <a:t> The depth search continues and object “c” is </a:t>
            </a:r>
            <a:r>
              <a:rPr lang="en-US" dirty="0" smtClean="0"/>
              <a:t>discovered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too is marked </a:t>
            </a:r>
            <a:r>
              <a:rPr lang="en-US" i="1" dirty="0" smtClean="0"/>
              <a:t>grey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ushed </a:t>
            </a:r>
            <a:r>
              <a:rPr lang="en-US" dirty="0"/>
              <a:t>to the queue </a:t>
            </a:r>
            <a:endParaRPr lang="en-US" dirty="0"/>
          </a:p>
          <a:p>
            <a:pPr lvl="1"/>
            <a:r>
              <a:rPr lang="en-US" dirty="0" smtClean="0"/>
              <a:t>Q </a:t>
            </a:r>
            <a:r>
              <a:rPr lang="en-US" dirty="0"/>
              <a:t>= [a, b, c].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stops as there is nothing beyond “c</a:t>
            </a:r>
            <a:r>
              <a:rPr lang="en-US" dirty="0" smtClean="0"/>
              <a:t>”(leaf</a:t>
            </a:r>
            <a:r>
              <a:rPr lang="en-US" dirty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276600"/>
            <a:ext cx="273581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532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– Marking Phase –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“c” is popped from the queue </a:t>
            </a:r>
            <a:endParaRPr lang="en-US" dirty="0" smtClean="0"/>
          </a:p>
          <a:p>
            <a:pPr fontAlgn="base"/>
            <a:r>
              <a:rPr lang="en-US" dirty="0"/>
              <a:t>M</a:t>
            </a:r>
            <a:r>
              <a:rPr lang="en-US" dirty="0" smtClean="0"/>
              <a:t>arked</a:t>
            </a:r>
            <a:r>
              <a:rPr lang="en-US" dirty="0"/>
              <a:t> </a:t>
            </a:r>
            <a:r>
              <a:rPr lang="en-US" i="1" dirty="0"/>
              <a:t>black </a:t>
            </a:r>
            <a:r>
              <a:rPr lang="en-US" i="1" dirty="0" smtClean="0"/>
              <a:t>- </a:t>
            </a:r>
            <a:r>
              <a:rPr lang="en-US" dirty="0" smtClean="0"/>
              <a:t>fully </a:t>
            </a:r>
            <a:r>
              <a:rPr lang="en-US" dirty="0"/>
              <a:t>processed. </a:t>
            </a:r>
            <a:endParaRPr lang="en-US" dirty="0" smtClean="0"/>
          </a:p>
          <a:p>
            <a:pPr lvl="1" fontAlgn="base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has been </a:t>
            </a:r>
            <a:r>
              <a:rPr lang="en-US" dirty="0" smtClean="0"/>
              <a:t>visited.</a:t>
            </a:r>
            <a:endParaRPr lang="en-US" dirty="0"/>
          </a:p>
          <a:p>
            <a:pPr lvl="1" fontAlgn="base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has no neighbors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It is live</a:t>
            </a:r>
            <a:endParaRPr lang="en-US" dirty="0"/>
          </a:p>
          <a:p>
            <a:pPr fontAlgn="base"/>
            <a:r>
              <a:rPr lang="en-US" dirty="0" smtClean="0"/>
              <a:t>Q </a:t>
            </a:r>
            <a:r>
              <a:rPr lang="en-US" dirty="0"/>
              <a:t>= [a, b].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71800"/>
            <a:ext cx="2667231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6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6347713" cy="1320800"/>
          </a:xfrm>
        </p:spPr>
        <p:txBody>
          <a:bodyPr/>
          <a:lstStyle/>
          <a:p>
            <a:r>
              <a:rPr lang="en-US" dirty="0"/>
              <a:t>Concrete Example – Marking Phase – Step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34227"/>
            <a:ext cx="6347714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search continues by backtracking to the parent object “b”. </a:t>
            </a:r>
            <a:endParaRPr lang="en-US" dirty="0" smtClean="0"/>
          </a:p>
          <a:p>
            <a:r>
              <a:rPr lang="en-US" dirty="0" smtClean="0"/>
              <a:t>Continuing </a:t>
            </a:r>
            <a:r>
              <a:rPr lang="en-US" dirty="0"/>
              <a:t>it identifies(discovered)  object “d” a child of “b”. </a:t>
            </a:r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/>
              <a:t>“d” is now marked grey and pushed to the queue. </a:t>
            </a:r>
            <a:endParaRPr lang="en-US" dirty="0" smtClean="0"/>
          </a:p>
          <a:p>
            <a:r>
              <a:rPr lang="en-US" dirty="0" smtClean="0"/>
              <a:t>Q </a:t>
            </a:r>
            <a:r>
              <a:rPr lang="en-US" dirty="0"/>
              <a:t>= [a, b, d].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57600"/>
            <a:ext cx="291109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49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/>
              <a:t>Concrete Example – Marking Phase – Step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“d” is popped from the queue </a:t>
            </a:r>
            <a:endParaRPr lang="en-US" dirty="0" smtClean="0"/>
          </a:p>
          <a:p>
            <a:r>
              <a:rPr lang="en-US" dirty="0" smtClean="0"/>
              <a:t>marked</a:t>
            </a:r>
            <a:r>
              <a:rPr lang="en-US" dirty="0"/>
              <a:t> </a:t>
            </a:r>
            <a:r>
              <a:rPr lang="en-US" i="1" dirty="0"/>
              <a:t>black </a:t>
            </a:r>
            <a:r>
              <a:rPr lang="en-US" i="1" dirty="0" smtClean="0"/>
              <a:t> - 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processed.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has been visited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has no neighbors or children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Q </a:t>
            </a:r>
            <a:r>
              <a:rPr lang="en-US" dirty="0"/>
              <a:t>= [a, b].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19400"/>
            <a:ext cx="2834886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5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memory management</a:t>
            </a:r>
          </a:p>
          <a:p>
            <a:r>
              <a:rPr lang="en-US" dirty="0" smtClean="0"/>
              <a:t>Attempts to reclaim memory which not used by the program any more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Provide developers huge simplification : They do not need to handle garbage collection themselves</a:t>
            </a:r>
          </a:p>
          <a:p>
            <a:pPr lvl="1"/>
            <a:r>
              <a:rPr lang="en-US" dirty="0" smtClean="0"/>
              <a:t>Reduce memory leaks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04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1320800"/>
          </a:xfrm>
        </p:spPr>
        <p:txBody>
          <a:bodyPr/>
          <a:lstStyle/>
          <a:p>
            <a:r>
              <a:rPr lang="en-US" dirty="0"/>
              <a:t>Concrete Example – Marking Phase – Step </a:t>
            </a:r>
            <a:r>
              <a:rPr lang="en-US" dirty="0" smtClean="0"/>
              <a:t>8+9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0"/>
            <a:ext cx="6347714" cy="3880773"/>
          </a:xfrm>
        </p:spPr>
        <p:txBody>
          <a:bodyPr/>
          <a:lstStyle/>
          <a:p>
            <a:r>
              <a:rPr lang="en-US" dirty="0" smtClean="0"/>
              <a:t>backtracking </a:t>
            </a:r>
            <a:r>
              <a:rPr lang="en-US" dirty="0"/>
              <a:t>to object “b”.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its children(neighbors) have been </a:t>
            </a:r>
            <a:r>
              <a:rPr lang="en-US" dirty="0" smtClean="0"/>
              <a:t>processed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onsidered </a:t>
            </a:r>
            <a:r>
              <a:rPr lang="en-US" dirty="0"/>
              <a:t>fully processed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opped </a:t>
            </a:r>
            <a:r>
              <a:rPr lang="en-US" dirty="0"/>
              <a:t>and marked black. </a:t>
            </a:r>
            <a:endParaRPr lang="en-US" dirty="0" smtClean="0"/>
          </a:p>
          <a:p>
            <a:r>
              <a:rPr lang="en-US" dirty="0" smtClean="0"/>
              <a:t>Q </a:t>
            </a:r>
            <a:r>
              <a:rPr lang="en-US" dirty="0"/>
              <a:t>= [a</a:t>
            </a:r>
            <a:r>
              <a:rPr lang="en-US" dirty="0" smtClean="0"/>
              <a:t>];</a:t>
            </a:r>
          </a:p>
          <a:p>
            <a:r>
              <a:rPr lang="en-US" dirty="0"/>
              <a:t>backtracking to object </a:t>
            </a:r>
            <a:r>
              <a:rPr lang="en-US" dirty="0" smtClean="0"/>
              <a:t>“a”</a:t>
            </a:r>
          </a:p>
          <a:p>
            <a:r>
              <a:rPr lang="en-US" dirty="0" smtClean="0"/>
              <a:t>“a” marked as processed</a:t>
            </a:r>
          </a:p>
          <a:p>
            <a:r>
              <a:rPr lang="en-US" dirty="0" smtClean="0"/>
              <a:t>All objects are live</a:t>
            </a:r>
          </a:p>
          <a:p>
            <a:r>
              <a:rPr lang="en-US" dirty="0" smtClean="0"/>
              <a:t>No </a:t>
            </a:r>
            <a:r>
              <a:rPr lang="en-US" dirty="0"/>
              <a:t>g</a:t>
            </a:r>
            <a:r>
              <a:rPr lang="en-US" dirty="0" smtClean="0"/>
              <a:t>arbage collection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3200"/>
            <a:ext cx="3505504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2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Change The Code To Create Dead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0" y="2209800"/>
            <a:ext cx="5280999" cy="40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660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Phase Flow – Dead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944"/>
            <a:ext cx="6400800" cy="44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335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6" y="1600200"/>
            <a:ext cx="6347714" cy="388077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Once marking is complete V8 triggers a sweep event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sweeper </a:t>
            </a:r>
            <a:endParaRPr lang="en-US" dirty="0" smtClean="0"/>
          </a:p>
          <a:p>
            <a:pPr lvl="1" fontAlgn="base"/>
            <a:r>
              <a:rPr lang="en-US" dirty="0"/>
              <a:t>D</a:t>
            </a:r>
            <a:r>
              <a:rPr lang="en-US" dirty="0" smtClean="0"/>
              <a:t>estroys </a:t>
            </a:r>
            <a:r>
              <a:rPr lang="en-US" dirty="0"/>
              <a:t>all the unmarked (white) objects </a:t>
            </a:r>
            <a:endParaRPr lang="en-US" dirty="0"/>
          </a:p>
          <a:p>
            <a:pPr lvl="1" fontAlgn="base"/>
            <a:r>
              <a:rPr lang="en-US" dirty="0"/>
              <a:t>O</a:t>
            </a:r>
            <a:r>
              <a:rPr lang="en-US" dirty="0" smtClean="0"/>
              <a:t>ptionally </a:t>
            </a:r>
            <a:r>
              <a:rPr lang="en-US" dirty="0"/>
              <a:t>compacts the fragmented live objects.</a:t>
            </a:r>
          </a:p>
          <a:p>
            <a:pPr fontAlgn="base"/>
            <a:r>
              <a:rPr lang="en-US" i="1" dirty="0"/>
              <a:t>O</a:t>
            </a:r>
            <a:r>
              <a:rPr lang="en-US" i="1" dirty="0" smtClean="0"/>
              <a:t>ld </a:t>
            </a:r>
            <a:r>
              <a:rPr lang="en-US" i="1" dirty="0"/>
              <a:t>space</a:t>
            </a:r>
            <a:r>
              <a:rPr lang="en-US" dirty="0"/>
              <a:t> could be very large in size.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would take the collector </a:t>
            </a:r>
            <a:r>
              <a:rPr lang="en-US" dirty="0" smtClean="0"/>
              <a:t>hundreds </a:t>
            </a:r>
            <a:r>
              <a:rPr lang="en-US" dirty="0"/>
              <a:t>of </a:t>
            </a:r>
            <a:r>
              <a:rPr lang="en-US" dirty="0" smtClean="0"/>
              <a:t>milliseconds </a:t>
            </a:r>
            <a:r>
              <a:rPr lang="en-US" dirty="0"/>
              <a:t>to mark a large number of live objects. </a:t>
            </a:r>
            <a:endParaRPr lang="en-US" dirty="0" smtClean="0"/>
          </a:p>
          <a:p>
            <a:pPr fontAlgn="base"/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on performance </a:t>
            </a:r>
            <a:r>
              <a:rPr lang="en-US" dirty="0" smtClean="0"/>
              <a:t>– your program will be irresponsive</a:t>
            </a:r>
          </a:p>
        </p:txBody>
      </p:sp>
    </p:spTree>
    <p:extLst>
      <p:ext uri="{BB962C8B-B14F-4D97-AF65-F5344CB8AC3E}">
        <p14:creationId xmlns:p14="http://schemas.microsoft.com/office/powerpoint/2010/main" val="3081687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‘Stop The World’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loop is single threaded</a:t>
            </a:r>
          </a:p>
          <a:p>
            <a:r>
              <a:rPr lang="en-US" dirty="0" smtClean="0"/>
              <a:t>When GC works – The program stops</a:t>
            </a:r>
          </a:p>
          <a:p>
            <a:r>
              <a:rPr lang="en-US" dirty="0" smtClean="0"/>
              <a:t>Can have performance impact if GC runs for long time</a:t>
            </a:r>
          </a:p>
          <a:p>
            <a:r>
              <a:rPr lang="en-US" dirty="0" smtClean="0"/>
              <a:t>If your program is not responding – can be an indication for a memory leak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68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60600"/>
            <a:ext cx="6347713" cy="1320800"/>
          </a:xfrm>
        </p:spPr>
        <p:txBody>
          <a:bodyPr/>
          <a:lstStyle/>
          <a:p>
            <a:r>
              <a:rPr lang="en-US" dirty="0" smtClean="0"/>
              <a:t>Lets Do EX3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08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/>
          <a:lstStyle/>
          <a:p>
            <a:r>
              <a:rPr lang="en-US" dirty="0" smtClean="0"/>
              <a:t>V8 Memory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87" y="381000"/>
            <a:ext cx="6347713" cy="1320800"/>
          </a:xfrm>
        </p:spPr>
        <p:txBody>
          <a:bodyPr/>
          <a:lstStyle/>
          <a:p>
            <a:r>
              <a:rPr lang="en-US" dirty="0" smtClean="0"/>
              <a:t>Memory Scheme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5486399" cy="54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Scheme 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86" y="18288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Resident Set (RSS) – The total portion of space that is occupied by a specific process</a:t>
            </a:r>
          </a:p>
          <a:p>
            <a:r>
              <a:rPr lang="en-US" dirty="0"/>
              <a:t>3</a:t>
            </a:r>
            <a:r>
              <a:rPr lang="en-US" dirty="0" smtClean="0"/>
              <a:t> Segments– </a:t>
            </a:r>
          </a:p>
          <a:p>
            <a:pPr lvl="1"/>
            <a:r>
              <a:rPr lang="en-US" dirty="0" smtClean="0"/>
              <a:t>Code – The actual code being executed</a:t>
            </a:r>
          </a:p>
          <a:p>
            <a:pPr lvl="1"/>
            <a:r>
              <a:rPr lang="en-US" dirty="0" smtClean="0"/>
              <a:t>Stack –</a:t>
            </a:r>
          </a:p>
          <a:p>
            <a:pPr lvl="2"/>
            <a:r>
              <a:rPr lang="en-US" dirty="0" smtClean="0"/>
              <a:t> all primitive value </a:t>
            </a:r>
            <a:r>
              <a:rPr lang="en-US" dirty="0"/>
              <a:t>types </a:t>
            </a:r>
            <a:r>
              <a:rPr lang="en-US" dirty="0" smtClean="0"/>
              <a:t>(integer, </a:t>
            </a:r>
            <a:r>
              <a:rPr lang="en-US" dirty="0" err="1" smtClean="0"/>
              <a:t>boolean</a:t>
            </a:r>
            <a:r>
              <a:rPr lang="en-US" dirty="0" smtClean="0"/>
              <a:t>…) </a:t>
            </a:r>
            <a:endParaRPr lang="en-US" dirty="0"/>
          </a:p>
          <a:p>
            <a:pPr lvl="2"/>
            <a:r>
              <a:rPr lang="en-US" dirty="0" smtClean="0"/>
              <a:t>pointers </a:t>
            </a:r>
            <a:r>
              <a:rPr lang="en-US" dirty="0"/>
              <a:t>referencing objects on the heap </a:t>
            </a:r>
            <a:endParaRPr lang="en-US" dirty="0" smtClean="0"/>
          </a:p>
          <a:p>
            <a:pPr lvl="1"/>
            <a:r>
              <a:rPr lang="en-US" dirty="0" smtClean="0"/>
              <a:t>Heap – Storing reference types</a:t>
            </a:r>
          </a:p>
          <a:p>
            <a:pPr lvl="2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closures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561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37465</TotalTime>
  <Words>1475</Words>
  <Application>Microsoft Office PowerPoint</Application>
  <PresentationFormat>On-screen Show (4:3)</PresentationFormat>
  <Paragraphs>355</Paragraphs>
  <Slides>66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Facet</vt:lpstr>
      <vt:lpstr>Node.js Garbage Collector</vt:lpstr>
      <vt:lpstr>What Is a JavaScript Engine</vt:lpstr>
      <vt:lpstr>Introduction to v8</vt:lpstr>
      <vt:lpstr>Evolution – v8 Adopted by Node.js</vt:lpstr>
      <vt:lpstr>Manual Memory Management</vt:lpstr>
      <vt:lpstr>Garbage Collection</vt:lpstr>
      <vt:lpstr>V8 Memory Structure</vt:lpstr>
      <vt:lpstr>Memory Scheme Overview</vt:lpstr>
      <vt:lpstr>Memory Scheme - Definitions</vt:lpstr>
      <vt:lpstr>The Stack</vt:lpstr>
      <vt:lpstr>Stack - Concrete Example</vt:lpstr>
      <vt:lpstr>Stack – Concrete Example</vt:lpstr>
      <vt:lpstr>Stack – Concrete Example</vt:lpstr>
      <vt:lpstr>Stack – Concrete Example</vt:lpstr>
      <vt:lpstr>Stack – Concrete Example</vt:lpstr>
      <vt:lpstr>Stack – Concrete Example</vt:lpstr>
      <vt:lpstr>Stack – Concrete Example</vt:lpstr>
      <vt:lpstr>Stack – Concrete Example</vt:lpstr>
      <vt:lpstr>Stack – Concrete Example</vt:lpstr>
      <vt:lpstr>Summary</vt:lpstr>
      <vt:lpstr>V8 Heap Structure</vt:lpstr>
      <vt:lpstr>Heap – New Space</vt:lpstr>
      <vt:lpstr>Heap – Old Space</vt:lpstr>
      <vt:lpstr>Heap – Large Object Space</vt:lpstr>
      <vt:lpstr>Heap – Code Space And Misc Space</vt:lpstr>
      <vt:lpstr>Concrete Example</vt:lpstr>
      <vt:lpstr>Concrete Example - Continue</vt:lpstr>
      <vt:lpstr>Concrete Example – Object Graph</vt:lpstr>
      <vt:lpstr>Object Graph Explained</vt:lpstr>
      <vt:lpstr>Objects – Dead Or Alive</vt:lpstr>
      <vt:lpstr>Lets Do Exercise1.docx</vt:lpstr>
      <vt:lpstr>Exercise Solution – Object Graph Before The Function Begins</vt:lpstr>
      <vt:lpstr>Exercise Solution – Object Graph While The Function Run</vt:lpstr>
      <vt:lpstr>Exercise Solution – Object Graph After The Function Ends</vt:lpstr>
      <vt:lpstr>Exercise Summary</vt:lpstr>
      <vt:lpstr>Exercise Summary - Continue</vt:lpstr>
      <vt:lpstr>How The Garbage Collector Works</vt:lpstr>
      <vt:lpstr>High Level Explanation – Reachability From Live Objects</vt:lpstr>
      <vt:lpstr>Garbage Collector Deep Dive</vt:lpstr>
      <vt:lpstr>Generational GC System</vt:lpstr>
      <vt:lpstr>Object Life On The Heap</vt:lpstr>
      <vt:lpstr>Fragmentation On The Heap</vt:lpstr>
      <vt:lpstr>New Space - Scavenge Scan</vt:lpstr>
      <vt:lpstr>Lets Do EX2</vt:lpstr>
      <vt:lpstr>EX2 - Conclusions</vt:lpstr>
      <vt:lpstr>Scavenge Scan Deep Dive</vt:lpstr>
      <vt:lpstr>Scavenge Scan Deep Dive</vt:lpstr>
      <vt:lpstr>Old Space – Mark Sweep + Mark Compact</vt:lpstr>
      <vt:lpstr>Old Space – Mark Sweep + Mark Compact</vt:lpstr>
      <vt:lpstr>Marking Phase</vt:lpstr>
      <vt:lpstr>Marking Phase Algorithm </vt:lpstr>
      <vt:lpstr>Concrete Example - Marking Phase</vt:lpstr>
      <vt:lpstr>Concrete Example – Marking Phase</vt:lpstr>
      <vt:lpstr>Concrete Example – Marking Phase – Step 2</vt:lpstr>
      <vt:lpstr>Concrete Example – Marking Phase – Step 3</vt:lpstr>
      <vt:lpstr>Concrete Example – Marking Phase – Step 4</vt:lpstr>
      <vt:lpstr>Concrete Example – Marking Phase – Step 5</vt:lpstr>
      <vt:lpstr>Concrete Example – Marking Phase – Step 6</vt:lpstr>
      <vt:lpstr>Concrete Example – Marking Phase – Step 7</vt:lpstr>
      <vt:lpstr>Concrete Example – Marking Phase – Step 8+9</vt:lpstr>
      <vt:lpstr>Lets Change The Code To Create Dead Object</vt:lpstr>
      <vt:lpstr>Marking Phase Flow – Dead Object</vt:lpstr>
      <vt:lpstr>Summary - Marking</vt:lpstr>
      <vt:lpstr>‘Stop The World’ GC</vt:lpstr>
      <vt:lpstr>Lets Do EX3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526</cp:revision>
  <dcterms:created xsi:type="dcterms:W3CDTF">2006-08-16T00:00:00Z</dcterms:created>
  <dcterms:modified xsi:type="dcterms:W3CDTF">2018-05-04T13:39:43Z</dcterms:modified>
</cp:coreProperties>
</file>