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308" r:id="rId3"/>
    <p:sldId id="305" r:id="rId4"/>
    <p:sldId id="306" r:id="rId5"/>
    <p:sldId id="307" r:id="rId6"/>
    <p:sldId id="309" r:id="rId7"/>
    <p:sldId id="317" r:id="rId8"/>
    <p:sldId id="312" r:id="rId9"/>
    <p:sldId id="313" r:id="rId10"/>
    <p:sldId id="310" r:id="rId11"/>
    <p:sldId id="311" r:id="rId12"/>
    <p:sldId id="314" r:id="rId13"/>
    <p:sldId id="315" r:id="rId14"/>
    <p:sldId id="316" r:id="rId15"/>
    <p:sldId id="318" r:id="rId16"/>
    <p:sldId id="319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632" y="2620898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How To Find Memory </a:t>
            </a:r>
            <a:r>
              <a:rPr lang="en-US" dirty="0" smtClean="0"/>
              <a:t>Leaks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229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heapDump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 smtClean="0"/>
              <a:t>Create a heap snapshot for later inspection</a:t>
            </a:r>
          </a:p>
          <a:p>
            <a:r>
              <a:rPr lang="en-US" dirty="0" smtClean="0"/>
              <a:t>Add in your entry point of the app the following :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heapdump</a:t>
            </a:r>
            <a:r>
              <a:rPr lang="en-US" dirty="0" smtClean="0"/>
              <a:t> = require(‘</a:t>
            </a:r>
            <a:r>
              <a:rPr lang="en-US" dirty="0" err="1" smtClean="0"/>
              <a:t>heapdump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Collect a </a:t>
            </a:r>
            <a:r>
              <a:rPr lang="en-US" dirty="0" err="1" smtClean="0"/>
              <a:t>heapdump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Add the following in your code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86200"/>
            <a:ext cx="641868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5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Open </a:t>
            </a:r>
            <a:r>
              <a:rPr lang="en-US" dirty="0" err="1" smtClean="0"/>
              <a:t>heapdump</a:t>
            </a:r>
            <a:r>
              <a:rPr lang="en-US" dirty="0" smtClean="0"/>
              <a:t>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Chrome Development Tools</a:t>
            </a:r>
          </a:p>
          <a:p>
            <a:pPr lvl="1"/>
            <a:r>
              <a:rPr lang="en-US" dirty="0" smtClean="0"/>
              <a:t>Tab name is ‘profile’ or ‘memory’</a:t>
            </a:r>
          </a:p>
          <a:p>
            <a:pPr lvl="1"/>
            <a:r>
              <a:rPr lang="en-US" dirty="0" smtClean="0"/>
              <a:t>Load the snapshot created</a:t>
            </a:r>
          </a:p>
          <a:p>
            <a:pPr lvl="1"/>
            <a:r>
              <a:rPr lang="en-US" dirty="0" smtClean="0"/>
              <a:t>Comparison Mode – You can perform </a:t>
            </a:r>
            <a:r>
              <a:rPr lang="en-US" dirty="0" err="1" smtClean="0"/>
              <a:t>comperison</a:t>
            </a:r>
            <a:r>
              <a:rPr lang="en-US" dirty="0" smtClean="0"/>
              <a:t> between 2 snapshots</a:t>
            </a:r>
          </a:p>
          <a:p>
            <a:pPr lvl="1"/>
            <a:r>
              <a:rPr lang="en-US" dirty="0" smtClean="0"/>
              <a:t>Retainers tab – shows you the chain of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0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Node Inspector To Take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Possibility to connect node.js to chrome developer tools</a:t>
            </a:r>
          </a:p>
          <a:p>
            <a:r>
              <a:rPr lang="en-US" dirty="0" smtClean="0"/>
              <a:t>Run your app with –inspect flag</a:t>
            </a:r>
          </a:p>
          <a:p>
            <a:pPr lvl="1"/>
            <a:r>
              <a:rPr lang="en-US" dirty="0" smtClean="0"/>
              <a:t>Node –inspect &lt;</a:t>
            </a:r>
            <a:r>
              <a:rPr lang="en-US" dirty="0" err="1" smtClean="0"/>
              <a:t>app_main_script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Connect to your inspect session with the following </a:t>
            </a:r>
            <a:r>
              <a:rPr lang="en-US" dirty="0" err="1" smtClean="0"/>
              <a:t>url</a:t>
            </a:r>
            <a:r>
              <a:rPr lang="en-US" dirty="0" smtClean="0"/>
              <a:t> :</a:t>
            </a:r>
          </a:p>
          <a:p>
            <a:pPr lvl="1"/>
            <a:r>
              <a:rPr lang="en-US" dirty="0"/>
              <a:t>chrome-</a:t>
            </a:r>
            <a:r>
              <a:rPr lang="en-US" dirty="0" err="1"/>
              <a:t>devtools</a:t>
            </a:r>
            <a:r>
              <a:rPr lang="en-US" dirty="0"/>
              <a:t>://</a:t>
            </a:r>
            <a:r>
              <a:rPr lang="en-US" dirty="0" err="1"/>
              <a:t>devtools</a:t>
            </a:r>
            <a:r>
              <a:rPr lang="en-US" dirty="0"/>
              <a:t>/bundled/</a:t>
            </a:r>
            <a:r>
              <a:rPr lang="en-US" dirty="0" err="1"/>
              <a:t>inspector.html?experiments</a:t>
            </a:r>
            <a:r>
              <a:rPr lang="en-US" dirty="0"/>
              <a:t>=true&amp;v8only=</a:t>
            </a:r>
            <a:r>
              <a:rPr lang="en-US" dirty="0" err="1"/>
              <a:t>true&amp;ws</a:t>
            </a:r>
            <a:r>
              <a:rPr lang="en-US" dirty="0" smtClean="0"/>
              <a:t>=&lt;THE_SOCKET_THAT_YOU_GOT&gt;</a:t>
            </a:r>
          </a:p>
        </p:txBody>
      </p:sp>
    </p:spTree>
    <p:extLst>
      <p:ext uri="{BB962C8B-B14F-4D97-AF65-F5344CB8AC3E}">
        <p14:creationId xmlns:p14="http://schemas.microsoft.com/office/powerpoint/2010/main" val="87686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–inspect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running with –inspect I got :</a:t>
            </a:r>
          </a:p>
          <a:p>
            <a:pPr lvl="1"/>
            <a:r>
              <a:rPr lang="en-US" dirty="0"/>
              <a:t>Debugger listening on </a:t>
            </a:r>
            <a:r>
              <a:rPr lang="en-US" dirty="0">
                <a:solidFill>
                  <a:schemeClr val="accent2"/>
                </a:solidFill>
              </a:rPr>
              <a:t>ws://127.0.0.1:9229/da161d57-bee0-4a2b-a71e-42cb39711875</a:t>
            </a:r>
          </a:p>
          <a:p>
            <a:r>
              <a:rPr lang="en-US" dirty="0" smtClean="0"/>
              <a:t>Use this prefix </a:t>
            </a:r>
            <a:r>
              <a:rPr lang="en-US" dirty="0" err="1" smtClean="0"/>
              <a:t>url</a:t>
            </a:r>
            <a:r>
              <a:rPr lang="en-US" dirty="0" smtClean="0"/>
              <a:t> in browser to connect: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chrome-</a:t>
            </a:r>
            <a:r>
              <a:rPr lang="en-US" dirty="0" err="1" smtClean="0">
                <a:solidFill>
                  <a:schemeClr val="accent2"/>
                </a:solidFill>
              </a:rPr>
              <a:t>devtools</a:t>
            </a:r>
            <a:r>
              <a:rPr lang="en-US" dirty="0">
                <a:solidFill>
                  <a:schemeClr val="accent2"/>
                </a:solidFill>
              </a:rPr>
              <a:t>://</a:t>
            </a:r>
            <a:r>
              <a:rPr lang="en-US" dirty="0" err="1">
                <a:solidFill>
                  <a:schemeClr val="accent2"/>
                </a:solidFill>
              </a:rPr>
              <a:t>devtools</a:t>
            </a:r>
            <a:r>
              <a:rPr lang="en-US" dirty="0">
                <a:solidFill>
                  <a:schemeClr val="accent2"/>
                </a:solidFill>
              </a:rPr>
              <a:t>/bundled/</a:t>
            </a:r>
            <a:r>
              <a:rPr lang="en-US" dirty="0" err="1">
                <a:solidFill>
                  <a:schemeClr val="accent2"/>
                </a:solidFill>
              </a:rPr>
              <a:t>inspector.html?experiments</a:t>
            </a:r>
            <a:r>
              <a:rPr lang="en-US" dirty="0">
                <a:solidFill>
                  <a:schemeClr val="accent2"/>
                </a:solidFill>
              </a:rPr>
              <a:t>=true&amp;v8only=</a:t>
            </a:r>
            <a:r>
              <a:rPr lang="en-US" dirty="0" err="1">
                <a:solidFill>
                  <a:schemeClr val="accent2"/>
                </a:solidFill>
              </a:rPr>
              <a:t>true&amp;ws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127.0.0.1:9229/da161d57-bee0-4a2b-a71e-42cb39711875</a:t>
            </a:r>
          </a:p>
        </p:txBody>
      </p:sp>
    </p:spTree>
    <p:extLst>
      <p:ext uri="{BB962C8B-B14F-4D97-AF65-F5344CB8AC3E}">
        <p14:creationId xmlns:p14="http://schemas.microsoft.com/office/powerpoint/2010/main" val="384683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Snapshot with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tab -&gt; take a heap snapshot -&gt; take snapshot</a:t>
            </a:r>
          </a:p>
          <a:p>
            <a:r>
              <a:rPr lang="en-US" dirty="0" smtClean="0"/>
              <a:t>You can take a snapshot while sending requests to your server and see what is going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enable </a:t>
            </a:r>
            <a:r>
              <a:rPr lang="en-US" dirty="0" err="1" smtClean="0"/>
              <a:t>memwatch</a:t>
            </a:r>
            <a:r>
              <a:rPr lang="en-US" dirty="0" smtClean="0"/>
              <a:t>/</a:t>
            </a:r>
            <a:r>
              <a:rPr lang="en-US" dirty="0" err="1" smtClean="0"/>
              <a:t>heapdump</a:t>
            </a:r>
            <a:r>
              <a:rPr lang="en-US" dirty="0" smtClean="0"/>
              <a:t> on testing.</a:t>
            </a:r>
          </a:p>
          <a:p>
            <a:r>
              <a:rPr lang="en-US" dirty="0" smtClean="0"/>
              <a:t>Writing a </a:t>
            </a:r>
            <a:r>
              <a:rPr lang="en-US" dirty="0" err="1" smtClean="0"/>
              <a:t>heapdump</a:t>
            </a:r>
            <a:r>
              <a:rPr lang="en-US" dirty="0" smtClean="0"/>
              <a:t> is expensive - consider </a:t>
            </a:r>
            <a:r>
              <a:rPr lang="en-US" dirty="0"/>
              <a:t>how many </a:t>
            </a:r>
            <a:r>
              <a:rPr lang="en-US" dirty="0" err="1"/>
              <a:t>heapdumps</a:t>
            </a:r>
            <a:r>
              <a:rPr lang="en-US" dirty="0"/>
              <a:t> to write out before possibly bailing out of the process. </a:t>
            </a:r>
            <a:endParaRPr lang="en-US" dirty="0" smtClean="0"/>
          </a:p>
          <a:p>
            <a:r>
              <a:rPr lang="en-US" dirty="0" smtClean="0"/>
              <a:t>In production : prefer </a:t>
            </a:r>
            <a:r>
              <a:rPr lang="en-US" dirty="0" err="1" smtClean="0"/>
              <a:t>process.memoryUsage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Memory leaks should gets </a:t>
            </a:r>
            <a:r>
              <a:rPr lang="en-US" dirty="0"/>
              <a:t>picked up by your monitoring and alerting tools so humans are told about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False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hort </a:t>
            </a:r>
            <a:r>
              <a:rPr lang="en-US" dirty="0"/>
              <a:t>memory spikes can appear as leaks to </a:t>
            </a:r>
            <a:r>
              <a:rPr lang="en-US" dirty="0" err="1" smtClean="0"/>
              <a:t>memwatch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your app suddenly gets busy and uses a big chunk of memory which it takes a while to process, this processing time can span multiple garbage collections and </a:t>
            </a:r>
            <a:r>
              <a:rPr lang="en-US" dirty="0" err="1"/>
              <a:t>memwatch</a:t>
            </a:r>
            <a:r>
              <a:rPr lang="en-US" dirty="0"/>
              <a:t> will report a leak. </a:t>
            </a:r>
            <a:endParaRPr lang="en-US" dirty="0" smtClean="0"/>
          </a:p>
          <a:p>
            <a:r>
              <a:rPr lang="en-US" dirty="0" smtClean="0"/>
              <a:t>When your </a:t>
            </a:r>
            <a:r>
              <a:rPr lang="en-US" dirty="0"/>
              <a:t>app is done processing, the memory usage should settle down again.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you’re really looking for is persistent reporting of memory leaks. </a:t>
            </a:r>
          </a:p>
          <a:p>
            <a:r>
              <a:rPr lang="en-US" dirty="0" smtClean="0"/>
              <a:t>‘Blips</a:t>
            </a:r>
            <a:r>
              <a:rPr lang="en-US" dirty="0"/>
              <a:t>’ may actually be 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1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/>
          <a:lstStyle/>
          <a:p>
            <a:r>
              <a:rPr lang="en-US" dirty="0" smtClean="0"/>
              <a:t>GC Not Running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GC Does </a:t>
            </a:r>
            <a:r>
              <a:rPr lang="en-US" dirty="0"/>
              <a:t>N</a:t>
            </a:r>
            <a:r>
              <a:rPr lang="en-US" dirty="0" smtClean="0"/>
              <a:t>ot Run 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had a case where :</a:t>
            </a:r>
          </a:p>
          <a:p>
            <a:pPr lvl="1"/>
            <a:r>
              <a:rPr lang="en-US" dirty="0" smtClean="0"/>
              <a:t>Server was running om a machine with 512RAM</a:t>
            </a:r>
          </a:p>
          <a:p>
            <a:pPr lvl="1"/>
            <a:r>
              <a:rPr lang="en-US" dirty="0" smtClean="0"/>
              <a:t>GC did not work automatically </a:t>
            </a:r>
          </a:p>
          <a:p>
            <a:r>
              <a:rPr lang="en-US" dirty="0" smtClean="0"/>
              <a:t>The reason :</a:t>
            </a:r>
          </a:p>
          <a:p>
            <a:pPr lvl="1"/>
            <a:r>
              <a:rPr lang="en-US" dirty="0" smtClean="0"/>
              <a:t>The old space on heap size start by default with 1.5G</a:t>
            </a:r>
          </a:p>
          <a:p>
            <a:pPr lvl="1"/>
            <a:r>
              <a:rPr lang="en-US" dirty="0" smtClean="0"/>
              <a:t>Since server had only 512 RAM and GC is an expensive operation – it was not performed</a:t>
            </a:r>
          </a:p>
          <a:p>
            <a:r>
              <a:rPr lang="en-US" dirty="0" smtClean="0"/>
              <a:t>Solution :</a:t>
            </a:r>
          </a:p>
          <a:p>
            <a:pPr lvl="1"/>
            <a:r>
              <a:rPr lang="en-US" dirty="0" smtClean="0"/>
              <a:t>Run your app with a specific size for old space</a:t>
            </a:r>
          </a:p>
          <a:p>
            <a:pPr lvl="1"/>
            <a:r>
              <a:rPr lang="en-US" b="1" dirty="0" smtClean="0"/>
              <a:t>node –</a:t>
            </a:r>
            <a:r>
              <a:rPr lang="en-US" b="1" dirty="0" err="1" smtClean="0"/>
              <a:t>max_old_space_size</a:t>
            </a:r>
            <a:r>
              <a:rPr lang="en-US" b="1" dirty="0" smtClean="0"/>
              <a:t>=400 &lt;</a:t>
            </a:r>
            <a:r>
              <a:rPr lang="en-US" b="1" dirty="0" err="1" smtClean="0"/>
              <a:t>my_server_main_script</a:t>
            </a:r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339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Run </a:t>
            </a:r>
            <a:r>
              <a:rPr lang="en-US" dirty="0"/>
              <a:t>T</a:t>
            </a:r>
            <a:r>
              <a:rPr lang="en-US" dirty="0" smtClean="0"/>
              <a:t>he Garbage </a:t>
            </a:r>
            <a:r>
              <a:rPr lang="en-US" dirty="0"/>
              <a:t>C</a:t>
            </a:r>
            <a:r>
              <a:rPr lang="en-US" dirty="0" smtClean="0"/>
              <a:t>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global GC with 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–</a:t>
            </a:r>
            <a:r>
              <a:rPr lang="en-US" dirty="0" err="1" smtClean="0"/>
              <a:t>expose_gc</a:t>
            </a:r>
            <a:endParaRPr lang="en-US" dirty="0" smtClean="0"/>
          </a:p>
          <a:p>
            <a:r>
              <a:rPr lang="en-US" dirty="0" smtClean="0"/>
              <a:t>GC is a very expensive operation</a:t>
            </a:r>
          </a:p>
          <a:p>
            <a:r>
              <a:rPr lang="en-US" dirty="0" smtClean="0"/>
              <a:t>Best Practice – </a:t>
            </a:r>
          </a:p>
          <a:p>
            <a:pPr lvl="1"/>
            <a:r>
              <a:rPr lang="en-US" dirty="0" smtClean="0"/>
              <a:t>You can run the GC ‘randomly’ with timeout</a:t>
            </a:r>
          </a:p>
          <a:p>
            <a:pPr lvl="1"/>
            <a:r>
              <a:rPr lang="en-US" dirty="0" smtClean="0"/>
              <a:t>Make sure it is not running on constant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3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Code Sample – Schedule GC ‘Randomly’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1100"/>
            <a:ext cx="7281263" cy="52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3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60600"/>
            <a:ext cx="6347713" cy="1320800"/>
          </a:xfrm>
        </p:spPr>
        <p:txBody>
          <a:bodyPr/>
          <a:lstStyle/>
          <a:p>
            <a:r>
              <a:rPr lang="en-US" dirty="0" smtClean="0"/>
              <a:t>How To Detect Memory Leaks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2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Layer Detection – </a:t>
            </a:r>
            <a:r>
              <a:rPr lang="en-US" dirty="0" err="1" smtClean="0"/>
              <a:t>Process.memoryUsage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an object describing the memory usage of the Node process measured in bytes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run this multiple times to see the memory usage</a:t>
            </a:r>
          </a:p>
          <a:p>
            <a:r>
              <a:rPr lang="en-US" dirty="0" smtClean="0"/>
              <a:t>Code :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process.memoryUsage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Will generate :</a:t>
            </a:r>
          </a:p>
          <a:p>
            <a:pPr lvl="1"/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 err="1"/>
              <a:t>rss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4935680,</a:t>
            </a:r>
            <a:r>
              <a:rPr lang="en-US" dirty="0"/>
              <a:t> </a:t>
            </a:r>
            <a:r>
              <a:rPr lang="en-US" dirty="0" err="1"/>
              <a:t>heapTotal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1826816,</a:t>
            </a:r>
            <a:r>
              <a:rPr lang="en-US" dirty="0"/>
              <a:t> </a:t>
            </a:r>
            <a:r>
              <a:rPr lang="en-US" dirty="0" err="1"/>
              <a:t>heapUsed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650472,</a:t>
            </a:r>
            <a:r>
              <a:rPr lang="en-US" dirty="0"/>
              <a:t> external</a:t>
            </a:r>
            <a:r>
              <a:rPr lang="en-US" dirty="0"/>
              <a:t>:</a:t>
            </a:r>
            <a:r>
              <a:rPr lang="en-US" dirty="0"/>
              <a:t> </a:t>
            </a:r>
            <a:r>
              <a:rPr lang="en-US" dirty="0"/>
              <a:t>49879</a:t>
            </a:r>
            <a:r>
              <a:rPr lang="en-US" dirty="0"/>
              <a:t> </a:t>
            </a: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Layer detection - </a:t>
            </a:r>
            <a:r>
              <a:rPr lang="en-US" dirty="0" err="1" smtClean="0"/>
              <a:t>Memwatch</a:t>
            </a:r>
            <a:r>
              <a:rPr lang="en-US" dirty="0" smtClean="0"/>
              <a:t>-next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module to detect memory leaks</a:t>
            </a:r>
          </a:p>
          <a:p>
            <a:r>
              <a:rPr lang="en-US" dirty="0" smtClean="0"/>
              <a:t>Need to be installed with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err="1" smtClean="0"/>
              <a:t>memwatch</a:t>
            </a:r>
            <a:r>
              <a:rPr lang="en-US" dirty="0" smtClean="0"/>
              <a:t>-next</a:t>
            </a:r>
          </a:p>
          <a:p>
            <a:r>
              <a:rPr lang="en-US" dirty="0" smtClean="0"/>
              <a:t>Require the module in your code :</a:t>
            </a:r>
          </a:p>
          <a:p>
            <a:r>
              <a:rPr lang="en-US" dirty="0" smtClean="0"/>
              <a:t>Listen in your code to leak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7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Memwatch</a:t>
            </a:r>
            <a:r>
              <a:rPr lang="en-US" dirty="0" smtClean="0"/>
              <a:t>-next code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06319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766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37164</TotalTime>
  <Words>562</Words>
  <Application>Microsoft Office PowerPoint</Application>
  <PresentationFormat>On-screen Show (4:3)</PresentationFormat>
  <Paragraphs>75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How To Find Memory Leaks</vt:lpstr>
      <vt:lpstr>GC Not Running Automatically</vt:lpstr>
      <vt:lpstr>Node.js GC Does Not Run Automatically</vt:lpstr>
      <vt:lpstr>Manually Run The Garbage Collector</vt:lpstr>
      <vt:lpstr>Code Sample – Schedule GC ‘Randomly’</vt:lpstr>
      <vt:lpstr>How To Detect Memory Leaks</vt:lpstr>
      <vt:lpstr>First Layer Detection – Process.memoryUsage</vt:lpstr>
      <vt:lpstr>First Layer detection - Memwatch-next module</vt:lpstr>
      <vt:lpstr>Memwatch-next code sample</vt:lpstr>
      <vt:lpstr>The heapDump Module</vt:lpstr>
      <vt:lpstr>How To Open heapdump Snapshot</vt:lpstr>
      <vt:lpstr>Using Node Inspector To Take Snapshots</vt:lpstr>
      <vt:lpstr>Node.js –inspect Example</vt:lpstr>
      <vt:lpstr>Take Snapshot with inspect</vt:lpstr>
      <vt:lpstr>Rule Of Thumbs</vt:lpstr>
      <vt:lpstr>Beware Of False Positives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448</cp:revision>
  <dcterms:created xsi:type="dcterms:W3CDTF">2006-08-16T00:00:00Z</dcterms:created>
  <dcterms:modified xsi:type="dcterms:W3CDTF">2018-05-04T17:02:58Z</dcterms:modified>
</cp:coreProperties>
</file>