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352" r:id="rId3"/>
    <p:sldId id="361" r:id="rId4"/>
    <p:sldId id="353" r:id="rId5"/>
    <p:sldId id="354" r:id="rId6"/>
    <p:sldId id="355" r:id="rId7"/>
    <p:sldId id="363" r:id="rId8"/>
    <p:sldId id="356" r:id="rId9"/>
    <p:sldId id="326" r:id="rId10"/>
    <p:sldId id="305" r:id="rId11"/>
    <p:sldId id="306" r:id="rId12"/>
    <p:sldId id="327" r:id="rId13"/>
    <p:sldId id="328" r:id="rId14"/>
    <p:sldId id="307" r:id="rId15"/>
    <p:sldId id="309" r:id="rId16"/>
    <p:sldId id="330" r:id="rId17"/>
    <p:sldId id="331" r:id="rId18"/>
    <p:sldId id="332" r:id="rId19"/>
    <p:sldId id="333" r:id="rId20"/>
    <p:sldId id="360" r:id="rId21"/>
    <p:sldId id="339" r:id="rId22"/>
    <p:sldId id="340" r:id="rId23"/>
    <p:sldId id="341" r:id="rId24"/>
    <p:sldId id="342" r:id="rId25"/>
    <p:sldId id="343" r:id="rId26"/>
    <p:sldId id="347" r:id="rId27"/>
    <p:sldId id="346" r:id="rId28"/>
    <p:sldId id="348" r:id="rId29"/>
    <p:sldId id="349" r:id="rId30"/>
    <p:sldId id="334" r:id="rId31"/>
    <p:sldId id="335" r:id="rId32"/>
    <p:sldId id="308" r:id="rId33"/>
    <p:sldId id="329" r:id="rId34"/>
    <p:sldId id="336" r:id="rId35"/>
    <p:sldId id="337" r:id="rId36"/>
    <p:sldId id="338" r:id="rId37"/>
    <p:sldId id="344" r:id="rId38"/>
    <p:sldId id="345" r:id="rId39"/>
    <p:sldId id="350" r:id="rId40"/>
    <p:sldId id="357" r:id="rId41"/>
    <p:sldId id="358" r:id="rId42"/>
    <p:sldId id="359" r:id="rId43"/>
    <p:sldId id="304" r:id="rId44"/>
    <p:sldId id="36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6663" autoAdjust="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a unified storage that will used</a:t>
            </a:r>
            <a:r>
              <a:rPr lang="en-US" baseline="0" dirty="0" smtClean="0"/>
              <a:t> by all of the nodes in the cluster. One such way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 breakpoint on the query and show the perfectly valid mongo </a:t>
            </a:r>
            <a:r>
              <a:rPr lang="en-US" dirty="0" err="1" smtClean="0"/>
              <a:t>db</a:t>
            </a:r>
            <a:r>
              <a:rPr lang="en-US" dirty="0" smtClean="0"/>
              <a:t> query in the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slide – to use </a:t>
            </a:r>
            <a:r>
              <a:rPr lang="en-US" dirty="0" err="1" smtClean="0"/>
              <a:t>json</a:t>
            </a:r>
            <a:r>
              <a:rPr lang="en-US" dirty="0" smtClean="0"/>
              <a:t>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sure that most of you are</a:t>
            </a:r>
            <a:r>
              <a:rPr lang="en-US" baseline="0" dirty="0" smtClean="0"/>
              <a:t> familiar with  terms like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injection, and probably you heard the </a:t>
            </a:r>
            <a:r>
              <a:rPr lang="en-US" baseline="0" dirty="0" err="1" smtClean="0"/>
              <a:t>pharse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is evil, but what I want to do today is walk you through some of the basic examples to places where you might not have expected to see a security </a:t>
            </a:r>
            <a:r>
              <a:rPr lang="en-US" baseline="0" dirty="0" err="1" smtClean="0"/>
              <a:t>vulnerbility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start with the canonical</a:t>
            </a:r>
            <a:r>
              <a:rPr lang="en-US" baseline="0" dirty="0" smtClean="0"/>
              <a:t> example, the famous source of evil,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is evil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eval</a:t>
            </a:r>
            <a:r>
              <a:rPr lang="en-US" dirty="0" smtClean="0"/>
              <a:t> is doing is converting a sting, any string, to an executable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to be</a:t>
            </a:r>
            <a:r>
              <a:rPr lang="en-US" baseline="0" dirty="0" smtClean="0"/>
              <a:t> confused with distributed denial service attack, we will get to it later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ESLint</a:t>
            </a:r>
            <a:r>
              <a:rPr lang="en-US" dirty="0" smtClean="0"/>
              <a:t> is a very good tool to find huge amount</a:t>
            </a:r>
            <a:r>
              <a:rPr lang="en-US" baseline="0" dirty="0" smtClean="0"/>
              <a:t> of problems in your code that is lurking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recall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previos</a:t>
            </a:r>
            <a:r>
              <a:rPr lang="en-US" baseline="0" dirty="0" smtClean="0"/>
              <a:t> denial of service attack, this one is using another vector of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Rate limit module</a:t>
            </a:r>
            <a:r>
              <a:rPr lang="en-US" baseline="0" dirty="0" smtClean="0"/>
              <a:t> is counting the number of times a given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has called any of the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amar.twena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Tamar.twen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32" y="26208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Security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229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– a function in JavaScript which is used for evaluate code.</a:t>
            </a:r>
          </a:p>
          <a:p>
            <a:r>
              <a:rPr lang="en-US" dirty="0" smtClean="0"/>
              <a:t>You can put an expression\JavaScript Code in your </a:t>
            </a:r>
            <a:r>
              <a:rPr lang="en-US" dirty="0" err="1" smtClean="0"/>
              <a:t>eval</a:t>
            </a:r>
            <a:r>
              <a:rPr lang="en-US" dirty="0" smtClean="0"/>
              <a:t> function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 will evaluate your code</a:t>
            </a:r>
          </a:p>
          <a:p>
            <a:r>
              <a:rPr lang="en-US" dirty="0" smtClean="0"/>
              <a:t>You will get the result of the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Code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76400"/>
            <a:ext cx="80196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seeks to make the service unavailable to it’s intended users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Eval</a:t>
            </a:r>
            <a:r>
              <a:rPr lang="en-US" dirty="0" smtClean="0"/>
              <a:t> function , the most common attack type is achieved by :</a:t>
            </a:r>
            <a:endParaRPr lang="en-US" dirty="0"/>
          </a:p>
          <a:p>
            <a:pPr lvl="1"/>
            <a:r>
              <a:rPr lang="en-US" dirty="0" smtClean="0"/>
              <a:t>Inject </a:t>
            </a:r>
            <a:r>
              <a:rPr lang="en-US" dirty="0"/>
              <a:t>a script that will cause a CPU intensive operation and cause the server to be too busy in performing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Denial Of Service Attack Using Script Injection To </a:t>
            </a:r>
            <a:r>
              <a:rPr lang="en-US" dirty="0" err="1" smtClean="0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/>
              <a:t>E</a:t>
            </a:r>
            <a:r>
              <a:rPr lang="en-US" dirty="0" err="1" smtClean="0"/>
              <a:t>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</a:t>
            </a:r>
            <a:r>
              <a:rPr lang="en-US" dirty="0" smtClean="0"/>
              <a:t> can open your application to multiple kind of attacks.</a:t>
            </a:r>
          </a:p>
          <a:p>
            <a:pPr lvl="1"/>
            <a:r>
              <a:rPr lang="en-US" dirty="0" smtClean="0"/>
              <a:t>injection attacks.</a:t>
            </a:r>
          </a:p>
          <a:p>
            <a:pPr lvl="1"/>
            <a:r>
              <a:rPr lang="en-US" dirty="0" smtClean="0"/>
              <a:t>Denial of service attacks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If the expression that </a:t>
            </a:r>
            <a:r>
              <a:rPr lang="en-US" dirty="0" err="1"/>
              <a:t>E</a:t>
            </a:r>
            <a:r>
              <a:rPr lang="en-US" dirty="0" err="1" smtClean="0"/>
              <a:t>val</a:t>
            </a:r>
            <a:r>
              <a:rPr lang="en-US" dirty="0" smtClean="0"/>
              <a:t> is handling is coming from the input that you get you application will be exposed to multiple attacks</a:t>
            </a:r>
          </a:p>
        </p:txBody>
      </p:sp>
    </p:spTree>
    <p:extLst>
      <p:ext uri="{BB962C8B-B14F-4D97-AF65-F5344CB8AC3E}">
        <p14:creationId xmlns:p14="http://schemas.microsoft.com/office/powerpoint/2010/main" val="7271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JavaScript Built In Functions That Use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functions use </a:t>
            </a:r>
            <a:r>
              <a:rPr lang="en-US" dirty="0" err="1" smtClean="0"/>
              <a:t>eval</a:t>
            </a:r>
            <a:r>
              <a:rPr lang="en-US" dirty="0" smtClean="0"/>
              <a:t> in their implementation :</a:t>
            </a:r>
          </a:p>
          <a:p>
            <a:pPr lvl="1"/>
            <a:r>
              <a:rPr lang="en-US" dirty="0" err="1" smtClean="0"/>
              <a:t>setInterval</a:t>
            </a:r>
            <a:endParaRPr lang="en-US" dirty="0" smtClean="0"/>
          </a:p>
          <a:p>
            <a:pPr lvl="1"/>
            <a:r>
              <a:rPr lang="en-US" dirty="0" err="1" smtClean="0"/>
              <a:t>setTimeout</a:t>
            </a:r>
            <a:endParaRPr lang="en-US" dirty="0" smtClean="0"/>
          </a:p>
          <a:p>
            <a:pPr lvl="1"/>
            <a:r>
              <a:rPr lang="en-US" dirty="0" smtClean="0"/>
              <a:t>New Function(string)</a:t>
            </a:r>
          </a:p>
          <a:p>
            <a:r>
              <a:rPr lang="en-US" dirty="0" smtClean="0"/>
              <a:t>Exposed to the same attacks that </a:t>
            </a:r>
            <a:r>
              <a:rPr lang="en-US" dirty="0" err="1" smtClean="0"/>
              <a:t>Eval</a:t>
            </a:r>
            <a:r>
              <a:rPr lang="en-US" dirty="0" smtClean="0"/>
              <a:t> is exposed to.</a:t>
            </a:r>
          </a:p>
          <a:p>
            <a:r>
              <a:rPr lang="en-US" dirty="0" smtClean="0"/>
              <a:t>Make sure that you use the same defending methods here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Preventing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(Cross Language) Solutions: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62827"/>
            <a:ext cx="6347714" cy="3880773"/>
          </a:xfrm>
        </p:spPr>
        <p:txBody>
          <a:bodyPr/>
          <a:lstStyle/>
          <a:p>
            <a:r>
              <a:rPr lang="en-US" dirty="0" smtClean="0"/>
              <a:t>The following solutions are valid for other languages too and not special to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</a:t>
            </a:r>
            <a:r>
              <a:rPr lang="en-US" dirty="0"/>
              <a:t>sure that if you do use </a:t>
            </a:r>
            <a:r>
              <a:rPr lang="en-US" dirty="0" err="1" smtClean="0"/>
              <a:t>eval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The expression is not come from the user input</a:t>
            </a:r>
          </a:p>
          <a:p>
            <a:pPr lvl="1"/>
            <a:r>
              <a:rPr lang="en-US" dirty="0"/>
              <a:t>You will use escaping techniques on the expression </a:t>
            </a:r>
          </a:p>
          <a:p>
            <a:pPr lvl="1"/>
            <a:r>
              <a:rPr lang="en-US" dirty="0" smtClean="0"/>
              <a:t>You will use blacklist or whitelist approach on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13541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ESLint</a:t>
            </a:r>
            <a:r>
              <a:rPr lang="en-US" dirty="0" smtClean="0"/>
              <a:t> Security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 smtClean="0"/>
              <a:t>When you have very big code repositories , it will be hard to detect a user input that directly arrives to </a:t>
            </a:r>
            <a:r>
              <a:rPr lang="en-US" dirty="0" err="1" smtClean="0"/>
              <a:t>eval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 can be complicated, and the developer’s input on this might not be enough.</a:t>
            </a:r>
          </a:p>
          <a:p>
            <a:r>
              <a:rPr lang="en-US" dirty="0" err="1" smtClean="0"/>
              <a:t>ESLint</a:t>
            </a:r>
            <a:r>
              <a:rPr lang="en-US" dirty="0" smtClean="0"/>
              <a:t> – The most popular syntax check utility for JavaScript</a:t>
            </a:r>
          </a:p>
          <a:p>
            <a:r>
              <a:rPr lang="en-US" dirty="0" smtClean="0"/>
              <a:t>Has a security plugin that can help you detect those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7315201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Identifying The </a:t>
            </a:r>
            <a:r>
              <a:rPr lang="en-US" dirty="0"/>
              <a:t>V</a:t>
            </a:r>
            <a:r>
              <a:rPr lang="en-US" dirty="0" smtClean="0"/>
              <a:t>ulnerability With </a:t>
            </a:r>
            <a:r>
              <a:rPr lang="en-US" dirty="0" err="1" smtClean="0"/>
              <a:t>ESLint</a:t>
            </a:r>
            <a:r>
              <a:rPr lang="en-US" dirty="0" smtClean="0"/>
              <a:t> Security </a:t>
            </a:r>
            <a:r>
              <a:rPr lang="en-US" dirty="0"/>
              <a:t>P</a:t>
            </a:r>
            <a:r>
              <a:rPr lang="en-US" dirty="0" smtClean="0"/>
              <a:t>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Software engineer – Manager and Architect</a:t>
            </a:r>
          </a:p>
          <a:p>
            <a:r>
              <a:rPr lang="en-US" dirty="0" smtClean="0"/>
              <a:t>Now writing awesome code at bitsrc.io</a:t>
            </a:r>
          </a:p>
          <a:p>
            <a:r>
              <a:rPr lang="en-US" dirty="0" smtClean="0"/>
              <a:t>Former </a:t>
            </a:r>
          </a:p>
          <a:p>
            <a:pPr lvl="1"/>
            <a:r>
              <a:rPr lang="en-US" dirty="0" smtClean="0"/>
              <a:t>leader of </a:t>
            </a:r>
            <a:r>
              <a:rPr lang="en-US" dirty="0" err="1" smtClean="0"/>
              <a:t>Edgeverve</a:t>
            </a:r>
            <a:r>
              <a:rPr lang="en-US" dirty="0" smtClean="0"/>
              <a:t> CTO group in Israel, Oecloud.io Architect</a:t>
            </a:r>
          </a:p>
          <a:p>
            <a:pPr lvl="1"/>
            <a:r>
              <a:rPr lang="en-US" dirty="0" smtClean="0"/>
              <a:t>CTO at a start up of my own</a:t>
            </a:r>
          </a:p>
          <a:p>
            <a:pPr lvl="1"/>
            <a:r>
              <a:rPr lang="en-US" dirty="0" smtClean="0"/>
              <a:t>Performance team leader at NCR</a:t>
            </a:r>
          </a:p>
          <a:p>
            <a:r>
              <a:rPr lang="en-US" dirty="0" smtClean="0"/>
              <a:t>Passionate about </a:t>
            </a:r>
            <a:r>
              <a:rPr lang="en-US" dirty="0" err="1" smtClean="0"/>
              <a:t>NodeJS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0"/>
            <a:ext cx="182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866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ESLint</a:t>
            </a:r>
            <a:r>
              <a:rPr lang="en-US" dirty="0" smtClean="0"/>
              <a:t> important Security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26594"/>
            <a:ext cx="7772400" cy="131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114800"/>
            <a:ext cx="7772401" cy="10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Defending Denial Of Service Attacks That Are Caused By Flooding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seeks to make the service unavailable to it’s intended users</a:t>
            </a:r>
          </a:p>
          <a:p>
            <a:r>
              <a:rPr lang="en-US" dirty="0" smtClean="0"/>
              <a:t>Lets look at the second common way to cause a denial of service attack :</a:t>
            </a:r>
            <a:endParaRPr lang="en-US" dirty="0"/>
          </a:p>
          <a:p>
            <a:pPr lvl="1"/>
            <a:r>
              <a:rPr lang="en-US" dirty="0"/>
              <a:t>Flooding the resource by sending multiple </a:t>
            </a:r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Denial Of Service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Limiting :</a:t>
            </a:r>
          </a:p>
          <a:p>
            <a:pPr lvl="1"/>
            <a:r>
              <a:rPr lang="en-US" dirty="0" smtClean="0"/>
              <a:t>Recognize the request’s source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Block the requests if too many requests are coming from the same IP within specific time window</a:t>
            </a:r>
          </a:p>
          <a:p>
            <a:r>
              <a:rPr lang="en-US" dirty="0" smtClean="0"/>
              <a:t>Can also help in preventing brute force password guessing attacks – </a:t>
            </a:r>
          </a:p>
          <a:p>
            <a:pPr lvl="1"/>
            <a:r>
              <a:rPr lang="en-US" dirty="0" smtClean="0"/>
              <a:t>multiple requests are sent to a specific endpoint to guess the password</a:t>
            </a:r>
          </a:p>
        </p:txBody>
      </p:sp>
    </p:spTree>
    <p:extLst>
      <p:ext uri="{BB962C8B-B14F-4D97-AF65-F5344CB8AC3E}">
        <p14:creationId xmlns:p14="http://schemas.microsoft.com/office/powerpoint/2010/main" val="30218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/>
          <a:lstStyle/>
          <a:p>
            <a:r>
              <a:rPr lang="en-US" dirty="0" smtClean="0"/>
              <a:t>Demo – Use Rate Limit On A Single Node.js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Limiting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single server – middleware using one of the node.js modules exists.</a:t>
            </a:r>
          </a:p>
          <a:p>
            <a:r>
              <a:rPr lang="en-US" dirty="0" smtClean="0"/>
              <a:t>To support cluster :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err="1" smtClean="0"/>
              <a:t>Redis</a:t>
            </a:r>
            <a:r>
              <a:rPr lang="en-US" dirty="0" smtClean="0"/>
              <a:t> instance </a:t>
            </a:r>
          </a:p>
          <a:p>
            <a:pPr lvl="1"/>
            <a:r>
              <a:rPr lang="en-US" dirty="0" smtClean="0"/>
              <a:t>Store in </a:t>
            </a:r>
            <a:r>
              <a:rPr lang="en-US" dirty="0" err="1"/>
              <a:t>R</a:t>
            </a:r>
            <a:r>
              <a:rPr lang="en-US" dirty="0" err="1" smtClean="0"/>
              <a:t>edis</a:t>
            </a:r>
            <a:r>
              <a:rPr lang="en-US" dirty="0" smtClean="0"/>
              <a:t> the count of the requests per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Check on </a:t>
            </a:r>
            <a:r>
              <a:rPr lang="en-US" dirty="0" err="1" smtClean="0"/>
              <a:t>Redis</a:t>
            </a:r>
            <a:r>
              <a:rPr lang="en-US" dirty="0" smtClean="0"/>
              <a:t> if limit exceeded – if it does, return an error</a:t>
            </a:r>
          </a:p>
        </p:txBody>
      </p:sp>
    </p:spTree>
    <p:extLst>
      <p:ext uri="{BB962C8B-B14F-4D97-AF65-F5344CB8AC3E}">
        <p14:creationId xmlns:p14="http://schemas.microsoft.com/office/powerpoint/2010/main" val="23704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Password Brute Force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Password Brute Force Attacks By Username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limit login routes per request </a:t>
            </a:r>
            <a:r>
              <a:rPr lang="en-US" dirty="0" err="1" smtClean="0"/>
              <a:t>ip</a:t>
            </a:r>
            <a:r>
              <a:rPr lang="en-US" dirty="0" smtClean="0"/>
              <a:t>, and also per username and password.</a:t>
            </a:r>
          </a:p>
          <a:p>
            <a:r>
              <a:rPr lang="en-US" dirty="0" smtClean="0"/>
              <a:t>Limiting login routes per username can be very helpful to prevent password brute force attacks </a:t>
            </a:r>
          </a:p>
          <a:p>
            <a:r>
              <a:rPr lang="en-US" dirty="0" smtClean="0"/>
              <a:t>In many attacks, using only IP parameter is not enough – since requests can come from multiple 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/>
          <a:lstStyle/>
          <a:p>
            <a:r>
              <a:rPr lang="en-US" dirty="0" smtClean="0"/>
              <a:t>Express-brute Code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96224"/>
            <a:ext cx="8196446" cy="41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Express-brute Code Sample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59017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 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315200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Tamar.twena@gmail.com</a:t>
            </a:r>
            <a:endParaRPr lang="en-US" sz="2400" dirty="0" smtClean="0"/>
          </a:p>
          <a:p>
            <a:r>
              <a:rPr lang="en-US" sz="2400" dirty="0"/>
              <a:t>https://www.linkedin.com/in/tamarstern/</a:t>
            </a:r>
          </a:p>
        </p:txBody>
      </p:sp>
    </p:spTree>
    <p:extLst>
      <p:ext uri="{BB962C8B-B14F-4D97-AF65-F5344CB8AC3E}">
        <p14:creationId xmlns:p14="http://schemas.microsoft.com/office/powerpoint/2010/main" val="113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/>
          <a:lstStyle/>
          <a:p>
            <a:r>
              <a:rPr lang="en-US" dirty="0" smtClean="0"/>
              <a:t>Validating User Input 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Request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 use of Node.js is to build a REST </a:t>
            </a:r>
            <a:r>
              <a:rPr lang="en-US" dirty="0" err="1" smtClean="0"/>
              <a:t>api</a:t>
            </a:r>
            <a:r>
              <a:rPr lang="en-US" dirty="0" smtClean="0"/>
              <a:t> using express library.</a:t>
            </a:r>
          </a:p>
          <a:p>
            <a:r>
              <a:rPr lang="en-US" dirty="0" smtClean="0"/>
              <a:t>Most developers writing the REST layer using Express library.</a:t>
            </a:r>
          </a:p>
          <a:p>
            <a:r>
              <a:rPr lang="en-US" dirty="0" smtClean="0"/>
              <a:t>Usually, input is taken from request body or </a:t>
            </a:r>
            <a:r>
              <a:rPr lang="en-US" dirty="0" err="1" smtClean="0"/>
              <a:t>url</a:t>
            </a:r>
            <a:r>
              <a:rPr lang="en-US" dirty="0" smtClean="0"/>
              <a:t> query .</a:t>
            </a:r>
          </a:p>
          <a:p>
            <a:r>
              <a:rPr lang="en-US" dirty="0" smtClean="0"/>
              <a:t>In most cases, input is transferred to the next layer in the pipeline as it received from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class of software attacks</a:t>
            </a:r>
          </a:p>
          <a:p>
            <a:r>
              <a:rPr lang="en-US" dirty="0" smtClean="0"/>
              <a:t>Allows the attacker to supply untrusted input to a program</a:t>
            </a:r>
          </a:p>
          <a:p>
            <a:r>
              <a:rPr lang="en-US" dirty="0" smtClean="0"/>
              <a:t>The input will get processed as part of the execution of the software</a:t>
            </a:r>
          </a:p>
          <a:p>
            <a:r>
              <a:rPr lang="en-US" dirty="0" smtClean="0"/>
              <a:t>The input can cause damage to the software</a:t>
            </a:r>
          </a:p>
          <a:p>
            <a:r>
              <a:rPr lang="en-US" dirty="0" smtClean="0"/>
              <a:t>Example :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Command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Injection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Defend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is a framework that enables the developer to add </a:t>
            </a:r>
            <a:r>
              <a:rPr lang="en-US" dirty="0" err="1" smtClean="0"/>
              <a:t>middlewares</a:t>
            </a:r>
            <a:r>
              <a:rPr lang="en-US" dirty="0" smtClean="0"/>
              <a:t> to the pipeline</a:t>
            </a:r>
          </a:p>
          <a:p>
            <a:r>
              <a:rPr lang="en-US" dirty="0" smtClean="0"/>
              <a:t>Almost all functionalities in Express applications is added with </a:t>
            </a:r>
            <a:r>
              <a:rPr lang="en-US" dirty="0" err="1" smtClean="0"/>
              <a:t>middlewares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crucial to add a middleware that performs input validations on the requests that arrives to the server.</a:t>
            </a:r>
          </a:p>
          <a:p>
            <a:r>
              <a:rPr lang="en-US" dirty="0" smtClean="0"/>
              <a:t>You can write one yourself – or use one of the known </a:t>
            </a:r>
            <a:r>
              <a:rPr lang="en-US" dirty="0" err="1" smtClean="0"/>
              <a:t>middlewares</a:t>
            </a:r>
            <a:r>
              <a:rPr lang="en-US" dirty="0" smtClean="0"/>
              <a:t> exists.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65400"/>
            <a:ext cx="6347713" cy="1320800"/>
          </a:xfrm>
        </p:spPr>
        <p:txBody>
          <a:bodyPr/>
          <a:lstStyle/>
          <a:p>
            <a:r>
              <a:rPr lang="en-US" dirty="0" smtClean="0"/>
              <a:t>Demo – User Input Validations Using Express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Capabilities Of Express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built in functionality :</a:t>
            </a:r>
          </a:p>
          <a:p>
            <a:pPr lvl="1"/>
            <a:r>
              <a:rPr lang="en-US" dirty="0" smtClean="0"/>
              <a:t>Optional parameters</a:t>
            </a:r>
          </a:p>
          <a:p>
            <a:pPr lvl="1"/>
            <a:r>
              <a:rPr lang="en-US" dirty="0" smtClean="0"/>
              <a:t>Validating hex colors</a:t>
            </a:r>
          </a:p>
          <a:p>
            <a:pPr lvl="1"/>
            <a:r>
              <a:rPr lang="en-US" dirty="0" smtClean="0"/>
              <a:t>Matching a </a:t>
            </a:r>
            <a:r>
              <a:rPr lang="en-US" dirty="0" err="1" smtClean="0"/>
              <a:t>url</a:t>
            </a:r>
            <a:r>
              <a:rPr lang="en-US" dirty="0" smtClean="0"/>
              <a:t> or a constant value</a:t>
            </a:r>
          </a:p>
          <a:p>
            <a:pPr lvl="1"/>
            <a:r>
              <a:rPr lang="en-US" dirty="0" smtClean="0"/>
              <a:t>Validating numbers</a:t>
            </a:r>
          </a:p>
          <a:p>
            <a:r>
              <a:rPr lang="en-US" dirty="0" smtClean="0"/>
              <a:t>Provide a schema to the validator to create any rule based validation required to your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Demo – Using Escape To Prevent Query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Native JavaScript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JavaScript function</a:t>
            </a:r>
          </a:p>
          <a:p>
            <a:r>
              <a:rPr lang="en-US" dirty="0" smtClean="0"/>
              <a:t>Encodes special characters</a:t>
            </a:r>
          </a:p>
          <a:p>
            <a:r>
              <a:rPr lang="en-US" dirty="0" smtClean="0"/>
              <a:t>Can be used to sanitize the input you give to the DB </a:t>
            </a:r>
          </a:p>
          <a:p>
            <a:r>
              <a:rPr lang="en-US" dirty="0" smtClean="0"/>
              <a:t>You can wrap each parameter to protect from query injections.</a:t>
            </a:r>
          </a:p>
          <a:p>
            <a:r>
              <a:rPr lang="en-US" dirty="0" smtClean="0"/>
              <a:t>Can be used for escaping HTMLs , JavaScript scripts and 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654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Processes And Command Injections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Node.js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platform for developing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Enterprise</a:t>
            </a:r>
          </a:p>
          <a:p>
            <a:r>
              <a:rPr lang="en-US" dirty="0" smtClean="0"/>
              <a:t>Open </a:t>
            </a:r>
            <a:r>
              <a:rPr lang="en-US" dirty="0"/>
              <a:t>source, cross platform</a:t>
            </a:r>
          </a:p>
          <a:p>
            <a:r>
              <a:rPr lang="en-US" dirty="0"/>
              <a:t>Enables to build fast and scalable network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spawn a child process</a:t>
            </a:r>
            <a:endParaRPr lang="he-IL" dirty="0"/>
          </a:p>
          <a:p>
            <a:r>
              <a:rPr lang="en-US" dirty="0" smtClean="0"/>
              <a:t>Enables to access operating system functionality by running system commands in a child process</a:t>
            </a:r>
          </a:p>
          <a:p>
            <a:r>
              <a:rPr lang="en-US" dirty="0" smtClean="0"/>
              <a:t>Control child process’s input stream</a:t>
            </a:r>
          </a:p>
          <a:p>
            <a:r>
              <a:rPr lang="en-US" dirty="0" smtClean="0"/>
              <a:t>Listen to the child process’s output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Code Which Vulnerable For Command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Defend This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Using Spawn Or </a:t>
            </a:r>
            <a:r>
              <a:rPr lang="en-US" dirty="0" err="1" smtClean="0"/>
              <a:t>execFile</a:t>
            </a:r>
            <a:r>
              <a:rPr lang="en-US" dirty="0" smtClean="0"/>
              <a:t> methods – that limit you to execute one command</a:t>
            </a:r>
          </a:p>
          <a:p>
            <a:r>
              <a:rPr lang="en-US" dirty="0" smtClean="0"/>
              <a:t>Always validate and sanitize user input.</a:t>
            </a:r>
          </a:p>
          <a:p>
            <a:r>
              <a:rPr lang="en-US" dirty="0" smtClean="0"/>
              <a:t>Limit permissions of parent and child process , by using the appropriate identities in your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 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315200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Tamar.twena@gmail.com</a:t>
            </a:r>
            <a:endParaRPr lang="en-US" sz="2400" dirty="0" smtClean="0"/>
          </a:p>
          <a:p>
            <a:r>
              <a:rPr lang="en-US" sz="2400" dirty="0"/>
              <a:t>https://www.linkedin.com/in/tamarstern/</a:t>
            </a:r>
          </a:p>
        </p:txBody>
      </p:sp>
    </p:spTree>
    <p:extLst>
      <p:ext uri="{BB962C8B-B14F-4D97-AF65-F5344CB8AC3E}">
        <p14:creationId xmlns:p14="http://schemas.microsoft.com/office/powerpoint/2010/main" val="113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558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Presenting Different Approach – Node.js Event Loop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4905" r="13462" b="6793"/>
          <a:stretch/>
        </p:blipFill>
        <p:spPr>
          <a:xfrm>
            <a:off x="304800" y="16002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attack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94000"/>
            <a:ext cx="6347713" cy="1320800"/>
          </a:xfrm>
        </p:spPr>
        <p:txBody>
          <a:bodyPr/>
          <a:lstStyle/>
          <a:p>
            <a:r>
              <a:rPr lang="en-US" dirty="0" smtClean="0"/>
              <a:t>Now , Let’s Hack some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is 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40709</TotalTime>
  <Words>1270</Words>
  <Application>Microsoft Office PowerPoint</Application>
  <PresentationFormat>On-screen Show (4:3)</PresentationFormat>
  <Paragraphs>169</Paragraphs>
  <Slides>44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Facet</vt:lpstr>
      <vt:lpstr>Node.js Security Tips</vt:lpstr>
      <vt:lpstr>About me </vt:lpstr>
      <vt:lpstr>Contact Me @</vt:lpstr>
      <vt:lpstr>The Node.js Framework</vt:lpstr>
      <vt:lpstr>Traditional Approach</vt:lpstr>
      <vt:lpstr>Presenting Different Approach – Node.js Event Loop</vt:lpstr>
      <vt:lpstr>What is an attack ?</vt:lpstr>
      <vt:lpstr>Now , Let’s Hack some Code </vt:lpstr>
      <vt:lpstr>Eval is Evil</vt:lpstr>
      <vt:lpstr>Eval Function</vt:lpstr>
      <vt:lpstr>Eval Code Sample</vt:lpstr>
      <vt:lpstr>Denial Of Service Attack</vt:lpstr>
      <vt:lpstr>Demo – Denial Of Service Attack Using Script Injection To Eval</vt:lpstr>
      <vt:lpstr>Don’t Use Eval</vt:lpstr>
      <vt:lpstr>More JavaScript Built In Functions That Use Eval</vt:lpstr>
      <vt:lpstr>Preventing The Attack</vt:lpstr>
      <vt:lpstr>General (Cross Language) Solutions:</vt:lpstr>
      <vt:lpstr>ESLint Security Plugin</vt:lpstr>
      <vt:lpstr>Demo – Identifying The Vulnerability With ESLint Security Plugin</vt:lpstr>
      <vt:lpstr>More ESLint important Security Rules</vt:lpstr>
      <vt:lpstr>Defending Denial Of Service Attacks That Are Caused By Flooding The System</vt:lpstr>
      <vt:lpstr>Denial Of Service Attack </vt:lpstr>
      <vt:lpstr>Defending Denial Of Service attack</vt:lpstr>
      <vt:lpstr>Demo – Use Rate Limit On A Single Node.js Server</vt:lpstr>
      <vt:lpstr>Rate Limiting Techniques</vt:lpstr>
      <vt:lpstr>Password Brute Force Attacks</vt:lpstr>
      <vt:lpstr>Preventing Password Brute Force Attacks By Username</vt:lpstr>
      <vt:lpstr>Express-brute Code Sample</vt:lpstr>
      <vt:lpstr>Express-brute Code Sample </vt:lpstr>
      <vt:lpstr>Validating User Input On Request</vt:lpstr>
      <vt:lpstr>Node.js Request Input Validation</vt:lpstr>
      <vt:lpstr>Injection Attack - Definition</vt:lpstr>
      <vt:lpstr>Demo – Injection Attack</vt:lpstr>
      <vt:lpstr>How To Defend The Attack </vt:lpstr>
      <vt:lpstr>Demo – User Input Validations Using Express middleware</vt:lpstr>
      <vt:lpstr>Other Capabilities Of Express Validator</vt:lpstr>
      <vt:lpstr>Demo – Using Escape To Prevent Query Injection</vt:lpstr>
      <vt:lpstr>Escape Native JavaScript Function</vt:lpstr>
      <vt:lpstr>Child Processes And Command Injections</vt:lpstr>
      <vt:lpstr>Introduction</vt:lpstr>
      <vt:lpstr>Demo – Code Which Vulnerable For Command Injection</vt:lpstr>
      <vt:lpstr>How To Defend This Attack</vt:lpstr>
      <vt:lpstr>Questions ?</vt:lpstr>
      <vt:lpstr>Contact Me @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595</cp:revision>
  <dcterms:created xsi:type="dcterms:W3CDTF">2006-08-16T00:00:00Z</dcterms:created>
  <dcterms:modified xsi:type="dcterms:W3CDTF">2018-10-14T03:55:05Z</dcterms:modified>
</cp:coreProperties>
</file>