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3"/>
  </p:notesMasterIdLst>
  <p:sldIdLst>
    <p:sldId id="256" r:id="rId2"/>
    <p:sldId id="439" r:id="rId3"/>
    <p:sldId id="447" r:id="rId4"/>
    <p:sldId id="313" r:id="rId5"/>
    <p:sldId id="431" r:id="rId6"/>
    <p:sldId id="449" r:id="rId7"/>
    <p:sldId id="440" r:id="rId8"/>
    <p:sldId id="385" r:id="rId9"/>
    <p:sldId id="408" r:id="rId10"/>
    <p:sldId id="396" r:id="rId11"/>
    <p:sldId id="394" r:id="rId12"/>
    <p:sldId id="395" r:id="rId13"/>
    <p:sldId id="389" r:id="rId14"/>
    <p:sldId id="441" r:id="rId15"/>
    <p:sldId id="397" r:id="rId16"/>
    <p:sldId id="406" r:id="rId17"/>
    <p:sldId id="407" r:id="rId18"/>
    <p:sldId id="398" r:id="rId19"/>
    <p:sldId id="399" r:id="rId20"/>
    <p:sldId id="402" r:id="rId21"/>
    <p:sldId id="442" r:id="rId22"/>
    <p:sldId id="443" r:id="rId23"/>
    <p:sldId id="444" r:id="rId24"/>
    <p:sldId id="401" r:id="rId25"/>
    <p:sldId id="403" r:id="rId26"/>
    <p:sldId id="404" r:id="rId27"/>
    <p:sldId id="445" r:id="rId28"/>
    <p:sldId id="405" r:id="rId29"/>
    <p:sldId id="409" r:id="rId30"/>
    <p:sldId id="410" r:id="rId31"/>
    <p:sldId id="450" r:id="rId32"/>
    <p:sldId id="451" r:id="rId33"/>
    <p:sldId id="411" r:id="rId34"/>
    <p:sldId id="413" r:id="rId35"/>
    <p:sldId id="452" r:id="rId36"/>
    <p:sldId id="414" r:id="rId37"/>
    <p:sldId id="412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35" r:id="rId48"/>
    <p:sldId id="426" r:id="rId49"/>
    <p:sldId id="427" r:id="rId50"/>
    <p:sldId id="428" r:id="rId51"/>
    <p:sldId id="429" r:id="rId52"/>
    <p:sldId id="446" r:id="rId53"/>
    <p:sldId id="430" r:id="rId54"/>
    <p:sldId id="438" r:id="rId55"/>
    <p:sldId id="433" r:id="rId56"/>
    <p:sldId id="434" r:id="rId57"/>
    <p:sldId id="432" r:id="rId58"/>
    <p:sldId id="436" r:id="rId59"/>
    <p:sldId id="437" r:id="rId60"/>
    <p:sldId id="304" r:id="rId61"/>
    <p:sldId id="44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0" autoAdjust="0"/>
  </p:normalViewPr>
  <p:slideViewPr>
    <p:cSldViewPr>
      <p:cViewPr>
        <p:scale>
          <a:sx n="100" d="100"/>
          <a:sy n="100" d="100"/>
        </p:scale>
        <p:origin x="-95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Small number of threads to handle many clients</a:t>
            </a:r>
          </a:p>
          <a:p>
            <a:pPr lvl="1"/>
            <a:r>
              <a:rPr lang="en-US" sz="2400" dirty="0"/>
              <a:t>One thread for event loop</a:t>
            </a:r>
          </a:p>
          <a:p>
            <a:pPr lvl="1"/>
            <a:r>
              <a:rPr lang="en-US" sz="2400" dirty="0"/>
              <a:t>Constant amount of threads in workers </a:t>
            </a:r>
            <a:r>
              <a:rPr lang="en-US" sz="2400" dirty="0" smtClean="0"/>
              <a:t>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Blocked Thread :</a:t>
            </a:r>
          </a:p>
          <a:p>
            <a:pPr lvl="1"/>
            <a:r>
              <a:rPr lang="en-US" sz="2400" dirty="0"/>
              <a:t>Long </a:t>
            </a:r>
            <a:r>
              <a:rPr lang="en-US" sz="2400" dirty="0" smtClean="0"/>
              <a:t>Synchronous Operation(event </a:t>
            </a:r>
            <a:r>
              <a:rPr lang="en-US" sz="2400" dirty="0"/>
              <a:t>loop)</a:t>
            </a:r>
          </a:p>
          <a:p>
            <a:pPr lvl="1"/>
            <a:r>
              <a:rPr lang="en-US" sz="2400" dirty="0"/>
              <a:t>Long task (worker pool)</a:t>
            </a:r>
          </a:p>
          <a:p>
            <a:r>
              <a:rPr lang="en-US" sz="2400" dirty="0"/>
              <a:t>If thread is blocked  - cannot handle requests from any </a:t>
            </a:r>
            <a:r>
              <a:rPr lang="en-US" sz="2400" dirty="0" smtClean="0"/>
              <a:t>other consumer.</a:t>
            </a:r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Synchronous operation vs asynchronous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Sequential IO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Sequantial</a:t>
            </a:r>
            <a:r>
              <a:rPr lang="en-US" dirty="0" smtClean="0"/>
              <a:t> IO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IO operations are executed one by one.</a:t>
            </a:r>
          </a:p>
          <a:p>
            <a:r>
              <a:rPr lang="en-US" sz="2400" dirty="0" smtClean="0"/>
              <a:t>Waiting until one IO operation will finish to start the next</a:t>
            </a:r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Why To Avoid Sequential IO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>
            <a:noAutofit/>
          </a:bodyPr>
          <a:lstStyle/>
          <a:p>
            <a:r>
              <a:rPr lang="en-US" sz="2200" dirty="0"/>
              <a:t>T</a:t>
            </a:r>
            <a:r>
              <a:rPr lang="en-US" sz="2200" dirty="0" smtClean="0"/>
              <a:t>he way that the event loop is build.</a:t>
            </a:r>
          </a:p>
          <a:p>
            <a:pPr lvl="1"/>
            <a:r>
              <a:rPr lang="en-US" sz="2200" dirty="0" smtClean="0"/>
              <a:t>In Node.js there is no parallel code execution.</a:t>
            </a:r>
          </a:p>
          <a:p>
            <a:pPr lvl="1"/>
            <a:r>
              <a:rPr lang="en-US" sz="2200" dirty="0" smtClean="0"/>
              <a:t>You always schedule asynchronous operations one by one.</a:t>
            </a:r>
          </a:p>
          <a:p>
            <a:pPr lvl="1"/>
            <a:r>
              <a:rPr lang="en-US" sz="2200" dirty="0" smtClean="0"/>
              <a:t>You can execute asynchronous operations in parallel with the worker thread pool.</a:t>
            </a:r>
          </a:p>
          <a:p>
            <a:pPr lvl="1"/>
            <a:r>
              <a:rPr lang="en-US" sz="2200" dirty="0" smtClean="0"/>
              <a:t>Attention – real parallel execution happened only if you have multi core CPU.</a:t>
            </a:r>
          </a:p>
          <a:p>
            <a:r>
              <a:rPr lang="en-US" sz="2200" dirty="0" smtClean="0"/>
              <a:t>When writing Sequential IO operations:</a:t>
            </a:r>
          </a:p>
          <a:p>
            <a:pPr lvl="1"/>
            <a:r>
              <a:rPr lang="en-US" sz="2200" dirty="0" smtClean="0"/>
              <a:t>You do not use the advantages of the worker pool.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IO operations Example – ES5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/>
              <a:t>Sequential IO operations </a:t>
            </a:r>
            <a:r>
              <a:rPr lang="en-US" dirty="0" smtClean="0"/>
              <a:t>Example – ES5 -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573243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Now writing awesome code at bitsrc.io</a:t>
            </a:r>
          </a:p>
          <a:p>
            <a:r>
              <a:rPr lang="en-US" dirty="0" smtClean="0"/>
              <a:t>Former </a:t>
            </a:r>
          </a:p>
          <a:p>
            <a:pPr lvl="1"/>
            <a:r>
              <a:rPr lang="en-US" dirty="0" smtClean="0"/>
              <a:t>leader of </a:t>
            </a:r>
            <a:r>
              <a:rPr lang="en-US" dirty="0" err="1" smtClean="0"/>
              <a:t>Edgeverve</a:t>
            </a:r>
            <a:r>
              <a:rPr lang="en-US" dirty="0" smtClean="0"/>
              <a:t> </a:t>
            </a:r>
            <a:r>
              <a:rPr lang="en-US" dirty="0" smtClean="0"/>
              <a:t>Development group </a:t>
            </a:r>
            <a:r>
              <a:rPr lang="en-US" dirty="0" smtClean="0"/>
              <a:t>in Israel, Oecloud.io Architect</a:t>
            </a:r>
          </a:p>
          <a:p>
            <a:pPr lvl="1"/>
            <a:r>
              <a:rPr lang="en-US" dirty="0" smtClean="0"/>
              <a:t>CTO at a start up of my own</a:t>
            </a:r>
          </a:p>
          <a:p>
            <a:pPr lvl="1"/>
            <a:r>
              <a:rPr lang="en-US" dirty="0" smtClean="0"/>
              <a:t>Performance team leader at NCR</a:t>
            </a:r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Solution - Parallel Code – ES5 -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791786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/>
              <a:t>Sequential IO operations </a:t>
            </a:r>
            <a:r>
              <a:rPr lang="en-US" dirty="0" smtClean="0"/>
              <a:t>Example – ES6 - Promises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3590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Sequential IO operations </a:t>
            </a:r>
            <a:r>
              <a:rPr lang="en-US" dirty="0" smtClean="0"/>
              <a:t>Example Continue – ES6 -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1695300"/>
            <a:ext cx="823031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/>
              <a:t>Sequential IO operations </a:t>
            </a:r>
            <a:r>
              <a:rPr lang="en-US" dirty="0" smtClean="0"/>
              <a:t>Example – ES6 – The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696528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Promises Parallel Code Solution – ES6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4" y="2362200"/>
            <a:ext cx="8207451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/>
              <a:t>Sequential IO operations </a:t>
            </a:r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 smtClean="0"/>
              <a:t> / Await – ES7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079593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smtClean="0"/>
              <a:t>ES7 – Solution - </a:t>
            </a:r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1935298"/>
            <a:ext cx="733107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</a:t>
            </a:r>
            <a:r>
              <a:rPr lang="en-US" dirty="0"/>
              <a:t>Sequential IO operations vs </a:t>
            </a:r>
            <a:r>
              <a:rPr lang="en-US" dirty="0" smtClean="0"/>
              <a:t>Parallel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7713" cy="1320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look for functions that you can run in parallel.</a:t>
            </a:r>
          </a:p>
          <a:p>
            <a:r>
              <a:rPr lang="en-US" sz="2400" dirty="0" smtClean="0"/>
              <a:t>Try to run as much code in parallel as you can.</a:t>
            </a:r>
            <a:endParaRPr lang="he-IL" sz="2400" dirty="0" smtClean="0"/>
          </a:p>
          <a:p>
            <a:r>
              <a:rPr lang="en-US" sz="2400" dirty="0" smtClean="0"/>
              <a:t>Try to re-structure your code in order to execute as much IO operations in parallel as you 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</p:spTree>
    <p:extLst>
      <p:ext uri="{BB962C8B-B14F-4D97-AF65-F5344CB8AC3E}">
        <p14:creationId xmlns:p14="http://schemas.microsoft.com/office/powerpoint/2010/main" val="1629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Node.js is single process with event loop.</a:t>
            </a:r>
          </a:p>
          <a:p>
            <a:r>
              <a:rPr lang="en-US" sz="2400" dirty="0" smtClean="0"/>
              <a:t>It will utilize only one CPU of the machine</a:t>
            </a:r>
          </a:p>
          <a:p>
            <a:r>
              <a:rPr lang="en-US" sz="2400" dirty="0" smtClean="0"/>
              <a:t>There is a limitation to the load that one process can handle </a:t>
            </a:r>
          </a:p>
          <a:p>
            <a:r>
              <a:rPr lang="en-US" sz="2400" dirty="0" smtClean="0"/>
              <a:t>To utilize the entire power of the CPUs of the machine – we must have more processes running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Node.js cluster module</a:t>
            </a:r>
          </a:p>
          <a:p>
            <a:r>
              <a:rPr lang="en-US" sz="2400" dirty="0" smtClean="0"/>
              <a:t>Docker Containers + </a:t>
            </a:r>
            <a:r>
              <a:rPr lang="en-US" sz="2400" dirty="0" err="1" smtClean="0"/>
              <a:t>IPTables</a:t>
            </a:r>
            <a:endParaRPr lang="en-US" sz="2400" dirty="0" smtClean="0"/>
          </a:p>
          <a:p>
            <a:r>
              <a:rPr lang="en-US" sz="2400" dirty="0" smtClean="0"/>
              <a:t>Docker Containers + NGNIX / </a:t>
            </a:r>
            <a:r>
              <a:rPr lang="en-US" sz="2400" dirty="0" err="1" smtClean="0"/>
              <a:t>HAProxy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371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371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1371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02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3247072"/>
            <a:ext cx="240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53100" y="35052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Responsible to return the response to client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3176660">
            <a:off x="2041891" y="2561175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695700" y="2552700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7301135">
            <a:off x="5928090" y="2575657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8089720">
            <a:off x="2262970" y="4480891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3176660">
            <a:off x="4892310" y="4510943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619500" y="4533900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600200"/>
            <a:ext cx="6347714" cy="4441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Using the Cluster Module </a:t>
            </a:r>
          </a:p>
          <a:p>
            <a:pPr lvl="1"/>
            <a:r>
              <a:rPr lang="en-US" sz="2200" dirty="0" smtClean="0"/>
              <a:t>Master Process will spawn child processes</a:t>
            </a:r>
          </a:p>
          <a:p>
            <a:pPr lvl="1"/>
            <a:r>
              <a:rPr lang="en-US" sz="2200" dirty="0" smtClean="0"/>
              <a:t>Master Process will be responsible to load balance the requests to the worker process.</a:t>
            </a:r>
          </a:p>
          <a:p>
            <a:pPr lvl="1"/>
            <a:r>
              <a:rPr lang="en-US" sz="2200" dirty="0" smtClean="0"/>
              <a:t>All processes listen to the same port</a:t>
            </a:r>
          </a:p>
          <a:p>
            <a:pPr lvl="1"/>
            <a:r>
              <a:rPr lang="en-US" sz="2200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1320800"/>
          </a:xfrm>
        </p:spPr>
        <p:txBody>
          <a:bodyPr/>
          <a:lstStyle/>
          <a:p>
            <a:r>
              <a:rPr lang="en-US" dirty="0" smtClean="0"/>
              <a:t>NGNIX + Docker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Using a load balancer to load balance the requests</a:t>
            </a:r>
          </a:p>
          <a:p>
            <a:pPr lvl="1"/>
            <a:r>
              <a:rPr lang="en-US" sz="2400" dirty="0"/>
              <a:t>Setup several </a:t>
            </a:r>
            <a:r>
              <a:rPr lang="en-US" sz="2400" dirty="0" err="1"/>
              <a:t>docker</a:t>
            </a:r>
            <a:r>
              <a:rPr lang="en-US" sz="2400" dirty="0"/>
              <a:t> containers 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Each container </a:t>
            </a:r>
            <a:r>
              <a:rPr lang="en-US" sz="2400" dirty="0"/>
              <a:t>listening on different </a:t>
            </a:r>
            <a:r>
              <a:rPr lang="en-US" sz="2400" dirty="0" smtClean="0"/>
              <a:t>port.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one mapped to one </a:t>
            </a:r>
            <a:r>
              <a:rPr lang="en-US" sz="2400" dirty="0" smtClean="0"/>
              <a:t>CPU.</a:t>
            </a:r>
            <a:endParaRPr lang="en-US" sz="2400" dirty="0"/>
          </a:p>
          <a:p>
            <a:pPr lvl="1"/>
            <a:r>
              <a:rPr lang="en-US" sz="2400" dirty="0"/>
              <a:t>We can use </a:t>
            </a:r>
            <a:r>
              <a:rPr lang="en-US" sz="2400" dirty="0" err="1"/>
              <a:t>Ngnix</a:t>
            </a:r>
            <a:r>
              <a:rPr lang="en-US" sz="2400" dirty="0"/>
              <a:t> or </a:t>
            </a:r>
            <a:r>
              <a:rPr lang="en-US" sz="2400" dirty="0" err="1"/>
              <a:t>HAProxy</a:t>
            </a:r>
            <a:r>
              <a:rPr lang="en-US" sz="2400" dirty="0"/>
              <a:t> as load balancer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NGNIX / </a:t>
            </a:r>
            <a:r>
              <a:rPr lang="en-US" dirty="0" err="1" smtClean="0"/>
              <a:t>HAProxy</a:t>
            </a:r>
            <a:r>
              <a:rPr lang="en-US" dirty="0" smtClean="0"/>
              <a:t> + Docker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95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NGNIX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5240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2895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45720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43200" y="3048000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84925">
            <a:off x="2743200" y="4419600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602253">
            <a:off x="2667000" y="1905000"/>
            <a:ext cx="609600" cy="533400"/>
          </a:xfrm>
          <a:prstGeom prst="rightArrow">
            <a:avLst>
              <a:gd name="adj1" fmla="val 50000"/>
              <a:gd name="adj2" fmla="val 44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45720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Container listening to a different port and mapped to a </a:t>
            </a:r>
            <a:r>
              <a:rPr lang="en-US" dirty="0" err="1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err="1" smtClean="0"/>
              <a:t>IPTables</a:t>
            </a:r>
            <a:r>
              <a:rPr lang="en-US" dirty="0" smtClean="0"/>
              <a:t> + Docker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IPTable</a:t>
            </a:r>
            <a:r>
              <a:rPr lang="en-US" sz="2400" dirty="0" smtClean="0"/>
              <a:t> module to load balance the requests</a:t>
            </a:r>
          </a:p>
          <a:p>
            <a:pPr lvl="1"/>
            <a:r>
              <a:rPr lang="en-US" sz="2400" dirty="0" smtClean="0"/>
              <a:t>Setup </a:t>
            </a:r>
            <a:r>
              <a:rPr lang="en-US" sz="2400" dirty="0"/>
              <a:t>several </a:t>
            </a:r>
            <a:r>
              <a:rPr lang="en-US" sz="2400" dirty="0" err="1"/>
              <a:t>docker</a:t>
            </a:r>
            <a:r>
              <a:rPr lang="en-US" sz="2400" dirty="0"/>
              <a:t> containers </a:t>
            </a:r>
          </a:p>
          <a:p>
            <a:pPr lvl="1"/>
            <a:r>
              <a:rPr lang="en-US" sz="2400" dirty="0" smtClean="0"/>
              <a:t>Containers listening </a:t>
            </a:r>
            <a:r>
              <a:rPr lang="en-US" sz="2400" dirty="0"/>
              <a:t>on different </a:t>
            </a:r>
            <a:r>
              <a:rPr lang="en-US" sz="2400" dirty="0" smtClean="0"/>
              <a:t>ports</a:t>
            </a:r>
          </a:p>
          <a:p>
            <a:pPr lvl="1"/>
            <a:r>
              <a:rPr lang="en-US" sz="2400" dirty="0" smtClean="0"/>
              <a:t>each Container is mapped </a:t>
            </a:r>
            <a:r>
              <a:rPr lang="en-US" sz="2400" dirty="0"/>
              <a:t>to one CPU</a:t>
            </a:r>
          </a:p>
          <a:p>
            <a:pPr lvl="1"/>
            <a:r>
              <a:rPr lang="en-US" sz="2400" dirty="0" err="1"/>
              <a:t>IPTables</a:t>
            </a:r>
            <a:r>
              <a:rPr lang="en-US" sz="2400" dirty="0"/>
              <a:t> will listen on port 80 and will redirect to containers.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master process is responsible for load balancing the requests.</a:t>
            </a:r>
          </a:p>
          <a:p>
            <a:r>
              <a:rPr lang="en-US" sz="2400" dirty="0" smtClean="0"/>
              <a:t>Master will handle much less load.</a:t>
            </a:r>
          </a:p>
          <a:p>
            <a:r>
              <a:rPr lang="en-US" sz="2400" dirty="0" smtClean="0"/>
              <a:t>Master will waste the CPU on load balancing </a:t>
            </a:r>
          </a:p>
          <a:p>
            <a:r>
              <a:rPr lang="en-US" sz="2400" dirty="0" smtClean="0"/>
              <a:t>Master will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47713" cy="1320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082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squeeze </a:t>
            </a:r>
            <a:r>
              <a:rPr lang="en-US" sz="2200" dirty="0" smtClean="0"/>
              <a:t>throughput– Use load balancer.</a:t>
            </a:r>
          </a:p>
          <a:p>
            <a:r>
              <a:rPr lang="en-US" sz="2200" dirty="0" smtClean="0"/>
              <a:t>Load balancer routing performance will always be better. </a:t>
            </a:r>
          </a:p>
          <a:p>
            <a:r>
              <a:rPr lang="en-US" sz="2200" dirty="0" smtClean="0"/>
              <a:t>Cluster module is an easy ,out of the box solution.</a:t>
            </a:r>
          </a:p>
          <a:p>
            <a:pPr lvl="1"/>
            <a:r>
              <a:rPr lang="en-US" sz="2200" dirty="0" smtClean="0"/>
              <a:t>Does not require other software or much integration.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1320800"/>
          </a:xfrm>
        </p:spPr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Promises and </a:t>
            </a:r>
            <a:r>
              <a:rPr lang="en-US" sz="2400" dirty="0" err="1"/>
              <a:t>a</a:t>
            </a:r>
            <a:r>
              <a:rPr lang="en-US" sz="2400" dirty="0" err="1" smtClean="0"/>
              <a:t>sync</a:t>
            </a:r>
            <a:r>
              <a:rPr lang="en-US" sz="2400" dirty="0" smtClean="0"/>
              <a:t> await are everywhere.</a:t>
            </a:r>
          </a:p>
          <a:p>
            <a:r>
              <a:rPr lang="en-US" sz="2400" dirty="0" smtClean="0"/>
              <a:t>Which promise library will give me the best performance?</a:t>
            </a:r>
          </a:p>
          <a:p>
            <a:r>
              <a:rPr lang="en-US" sz="2400" dirty="0" smtClean="0"/>
              <a:t>What is the overhead on callbacks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Bluebird Promises Are Currently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Allocate space much more efficiently</a:t>
            </a:r>
          </a:p>
          <a:p>
            <a:r>
              <a:rPr lang="en-US" sz="2400" dirty="0" smtClean="0"/>
              <a:t>Use less memory</a:t>
            </a:r>
          </a:p>
          <a:p>
            <a:r>
              <a:rPr lang="en-US" sz="2400" dirty="0" smtClean="0"/>
              <a:t>More optimize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refer to use bluebird and not   native promises.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347713" cy="1320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347714" cy="3880773"/>
          </a:xfrm>
        </p:spPr>
        <p:txBody>
          <a:bodyPr>
            <a:no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romises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 await are adding overhead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rite with promises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 await</a:t>
            </a:r>
          </a:p>
          <a:p>
            <a:r>
              <a:rPr lang="en-US" sz="2400" dirty="0" smtClean="0"/>
              <a:t>In case you need to </a:t>
            </a:r>
            <a:r>
              <a:rPr lang="en-US" sz="2400" b="1" dirty="0" smtClean="0"/>
              <a:t>‘fight for every millisecond’ </a:t>
            </a:r>
            <a:endParaRPr lang="en-US" sz="2400" dirty="0"/>
          </a:p>
          <a:p>
            <a:pPr lvl="1"/>
            <a:r>
              <a:rPr lang="en-US" sz="2400" dirty="0" smtClean="0"/>
              <a:t>Remove promises</a:t>
            </a:r>
          </a:p>
          <a:p>
            <a:pPr lvl="1"/>
            <a:r>
              <a:rPr lang="en-US" sz="2400" dirty="0" smtClean="0"/>
              <a:t>Go back to callbacks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47713" cy="1320800"/>
          </a:xfrm>
        </p:spPr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86" y="1377027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() while iterating on arrays </a:t>
            </a:r>
          </a:p>
          <a:p>
            <a:r>
              <a:rPr lang="en-US" sz="2400" dirty="0" smtClean="0"/>
              <a:t>Prefer not to use the for loop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() Prevent you from iterating empty elements in the array.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Logs on </a:t>
            </a:r>
            <a:r>
              <a:rPr lang="en-US" dirty="0"/>
              <a:t>error </a:t>
            </a:r>
            <a:r>
              <a:rPr lang="en-US" dirty="0" smtClean="0"/>
              <a:t>level == ERROR</a:t>
            </a:r>
          </a:p>
          <a:p>
            <a:r>
              <a:rPr lang="en-US" dirty="0" smtClean="0"/>
              <a:t>Efficient </a:t>
            </a:r>
            <a:r>
              <a:rPr lang="en-US" dirty="0"/>
              <a:t>data structures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Cache </a:t>
            </a:r>
            <a:endParaRPr lang="en-US" dirty="0"/>
          </a:p>
          <a:p>
            <a:r>
              <a:rPr lang="en-US" dirty="0" smtClean="0"/>
              <a:t>Optimize </a:t>
            </a:r>
            <a:r>
              <a:rPr lang="en-US" dirty="0"/>
              <a:t>your database queries – </a:t>
            </a:r>
            <a:endParaRPr lang="en-US" dirty="0" smtClean="0"/>
          </a:p>
          <a:p>
            <a:pPr lvl="1"/>
            <a:r>
              <a:rPr lang="en-US" dirty="0" smtClean="0"/>
              <a:t>Index your DB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only Needed fields </a:t>
            </a:r>
            <a:endParaRPr lang="en-US" dirty="0" smtClean="0"/>
          </a:p>
          <a:p>
            <a:pPr lvl="1"/>
            <a:r>
              <a:rPr lang="en-US" dirty="0" smtClean="0"/>
              <a:t>Limit </a:t>
            </a:r>
            <a:r>
              <a:rPr lang="en-US" dirty="0"/>
              <a:t>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7713" cy="1320800"/>
          </a:xfrm>
        </p:spPr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Hot Code – function or object which continuously being used</a:t>
            </a:r>
          </a:p>
          <a:p>
            <a:r>
              <a:rPr lang="en-US" sz="2400" dirty="0" smtClean="0"/>
              <a:t>The JIT compiler stores the binary version of a continuously used function or object </a:t>
            </a:r>
            <a:endParaRPr lang="en-US" sz="2400" dirty="0"/>
          </a:p>
          <a:p>
            <a:r>
              <a:rPr lang="en-US" sz="2400" dirty="0" smtClean="0"/>
              <a:t>If the contract is not changed – v8 will optimize</a:t>
            </a:r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10940"/>
            <a:ext cx="17526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8" y="1942970"/>
            <a:ext cx="6721422" cy="148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96455"/>
            <a:ext cx="1287650" cy="12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Demo – Using classes for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using delete on an object :</a:t>
            </a:r>
          </a:p>
          <a:p>
            <a:pPr lvl="1"/>
            <a:r>
              <a:rPr lang="en-US" sz="2400" dirty="0" smtClean="0"/>
              <a:t>JIT compiler invalidate the binary of the object’s class for this instance</a:t>
            </a:r>
          </a:p>
          <a:p>
            <a:pPr lvl="1"/>
            <a:r>
              <a:rPr lang="en-US" sz="2400" dirty="0" smtClean="0"/>
              <a:t>JIT compiler treats the object separately from the class</a:t>
            </a:r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7713" cy="1320800"/>
          </a:xfrm>
        </p:spPr>
        <p:txBody>
          <a:bodyPr/>
          <a:lstStyle/>
          <a:p>
            <a:r>
              <a:rPr lang="en-US" dirty="0" smtClean="0"/>
              <a:t>Avoid Using Dynamic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 property is a property that you add to the object on the fly.</a:t>
            </a:r>
          </a:p>
          <a:p>
            <a:r>
              <a:rPr lang="en-US" sz="2400" dirty="0" smtClean="0"/>
              <a:t>When using it the same thing happens as in the delete operator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1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smtClean="0"/>
              <a:t>Use Typed Or Homogenous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ArrayBuffer</a:t>
            </a:r>
            <a:r>
              <a:rPr lang="en-US" sz="2400" dirty="0" smtClean="0"/>
              <a:t> and </a:t>
            </a:r>
            <a:r>
              <a:rPr lang="en-US" sz="2400" dirty="0" err="1" smtClean="0"/>
              <a:t>TypedArrays</a:t>
            </a:r>
            <a:r>
              <a:rPr lang="en-US" sz="2400" dirty="0" smtClean="0"/>
              <a:t> introduced in ES6.</a:t>
            </a:r>
          </a:p>
          <a:p>
            <a:r>
              <a:rPr lang="en-US" sz="2400" dirty="0" smtClean="0"/>
              <a:t>If the array contains the same types, the JIT compiler will allocate continuous blocks of memory</a:t>
            </a:r>
          </a:p>
          <a:p>
            <a:r>
              <a:rPr lang="en-US" sz="2400" dirty="0" smtClean="0"/>
              <a:t>Insertion and reading will become much faster</a:t>
            </a:r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Node.js </a:t>
            </a:r>
            <a:r>
              <a:rPr lang="en-US" sz="2400" dirty="0"/>
              <a:t>is not the optimal framework for background jobs in the same process.</a:t>
            </a:r>
          </a:p>
          <a:p>
            <a:r>
              <a:rPr lang="en-US" sz="2400" dirty="0"/>
              <a:t>Try to make your background job as lightweight as possible</a:t>
            </a:r>
          </a:p>
          <a:p>
            <a:r>
              <a:rPr lang="en-US" sz="2400" dirty="0" smtClean="0"/>
              <a:t>Prefer </a:t>
            </a:r>
            <a:r>
              <a:rPr lang="en-US" sz="2400" dirty="0"/>
              <a:t>to put your background jobs in a different </a:t>
            </a:r>
            <a:r>
              <a:rPr lang="en-US" sz="24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61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651000"/>
            <a:ext cx="6347713" cy="1320800"/>
          </a:xfrm>
        </p:spPr>
        <p:txBody>
          <a:bodyPr/>
          <a:lstStyle/>
          <a:p>
            <a:r>
              <a:rPr lang="en-US" dirty="0" smtClean="0"/>
              <a:t>Node.js Architecture </a:t>
            </a:r>
            <a:br>
              <a:rPr lang="en-US" dirty="0" smtClean="0"/>
            </a:br>
            <a:r>
              <a:rPr lang="en-US" dirty="0" smtClean="0"/>
              <a:t>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145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63157</TotalTime>
  <Words>1189</Words>
  <Application>Microsoft Office PowerPoint</Application>
  <PresentationFormat>On-screen Show (4:3)</PresentationFormat>
  <Paragraphs>207</Paragraphs>
  <Slides>61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Facet</vt:lpstr>
      <vt:lpstr>Node.js performance</vt:lpstr>
      <vt:lpstr>About me </vt:lpstr>
      <vt:lpstr>Contact Me @</vt:lpstr>
      <vt:lpstr>Agenda</vt:lpstr>
      <vt:lpstr>General Performance Tips </vt:lpstr>
      <vt:lpstr>Node.js Architecture  In A Nutshell</vt:lpstr>
      <vt:lpstr>Traditional Approach</vt:lpstr>
      <vt:lpstr>The Event Loop</vt:lpstr>
      <vt:lpstr>Node.js Programming Patterns That Support Good Performance</vt:lpstr>
      <vt:lpstr>Avoid Synchronous API </vt:lpstr>
      <vt:lpstr>Why Synchronous Operations Are Bad ?</vt:lpstr>
      <vt:lpstr>Each Thread is critical !</vt:lpstr>
      <vt:lpstr>Always work with asynchronous API</vt:lpstr>
      <vt:lpstr>Demo – Synchronous operation vs asynchronous operation</vt:lpstr>
      <vt:lpstr>Avoid Sequential IO Operations</vt:lpstr>
      <vt:lpstr>What Are Sequantial IO Operations?</vt:lpstr>
      <vt:lpstr>Why To Avoid Sequential IO Operations?</vt:lpstr>
      <vt:lpstr>Sequential IO operations Example – ES5 CallBacks</vt:lpstr>
      <vt:lpstr>Sequential IO operations Example – ES5 - async.series</vt:lpstr>
      <vt:lpstr>Solution - Parallel Code – ES5 - async.parallel</vt:lpstr>
      <vt:lpstr>Sequential IO operations Example – ES6 - Promises</vt:lpstr>
      <vt:lpstr>Sequential IO operations Example Continue – ES6 - Promises</vt:lpstr>
      <vt:lpstr>Sequential IO operations Example – ES6 – The Problem</vt:lpstr>
      <vt:lpstr>Promises Parallel Code Solution – ES6</vt:lpstr>
      <vt:lpstr>Sequential IO operations With Async / Await – ES7</vt:lpstr>
      <vt:lpstr>ES7 – Solution - Async / Await Parallel Code</vt:lpstr>
      <vt:lpstr>Demo – Sequential IO operations vs Parallel Code</vt:lpstr>
      <vt:lpstr>Summary</vt:lpstr>
      <vt:lpstr>Handle More Load with Your Node.js server cluster</vt:lpstr>
      <vt:lpstr>We Must Use More Then One Process</vt:lpstr>
      <vt:lpstr>Possible Multi Process Setups</vt:lpstr>
      <vt:lpstr>The Cluster Module</vt:lpstr>
      <vt:lpstr>The Cluster Module</vt:lpstr>
      <vt:lpstr>NGNIX + Docker Containers</vt:lpstr>
      <vt:lpstr>NGNIX / HAProxy + Docker Containers</vt:lpstr>
      <vt:lpstr>IPTables + Docker Containers</vt:lpstr>
      <vt:lpstr>Request Load Comparison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Currently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Demo – Using classes for objects</vt:lpstr>
      <vt:lpstr>Avoid Using Delete</vt:lpstr>
      <vt:lpstr>Avoid Using Dynamic Properties</vt:lpstr>
      <vt:lpstr>Introduction To JavaScript Arrays </vt:lpstr>
      <vt:lpstr>Use Typed Or Homogenous Arrays</vt:lpstr>
      <vt:lpstr>Demo – Typed Arrays vs Old Arrays Performance</vt:lpstr>
      <vt:lpstr>Low Priority Jobs</vt:lpstr>
      <vt:lpstr>Low Priority Jobs</vt:lpstr>
      <vt:lpstr>Questions ?</vt:lpstr>
      <vt:lpstr>Contact Me @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700</cp:revision>
  <dcterms:created xsi:type="dcterms:W3CDTF">2006-08-16T00:00:00Z</dcterms:created>
  <dcterms:modified xsi:type="dcterms:W3CDTF">2018-10-18T18:30:35Z</dcterms:modified>
</cp:coreProperties>
</file>