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6"/>
  </p:notesMasterIdLst>
  <p:sldIdLst>
    <p:sldId id="256" r:id="rId2"/>
    <p:sldId id="439" r:id="rId3"/>
    <p:sldId id="313" r:id="rId4"/>
    <p:sldId id="449" r:id="rId5"/>
    <p:sldId id="450"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25" r:id="rId20"/>
    <p:sldId id="426" r:id="rId21"/>
    <p:sldId id="427" r:id="rId22"/>
    <p:sldId id="428" r:id="rId23"/>
    <p:sldId id="464" r:id="rId24"/>
    <p:sldId id="429" r:id="rId25"/>
    <p:sldId id="446" r:id="rId26"/>
    <p:sldId id="430" r:id="rId27"/>
    <p:sldId id="466" r:id="rId28"/>
    <p:sldId id="438" r:id="rId29"/>
    <p:sldId id="433" r:id="rId30"/>
    <p:sldId id="465" r:id="rId31"/>
    <p:sldId id="434" r:id="rId32"/>
    <p:sldId id="432" r:id="rId33"/>
    <p:sldId id="304" r:id="rId34"/>
    <p:sldId id="44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767676"/>
    <a:srgbClr val="424242"/>
    <a:srgbClr val="729D51"/>
    <a:srgbClr val="ABD566"/>
    <a:srgbClr val="99C63D"/>
    <a:srgbClr val="77B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5973" autoAdjust="0"/>
  </p:normalViewPr>
  <p:slideViewPr>
    <p:cSldViewPr>
      <p:cViewPr>
        <p:scale>
          <a:sx n="100" d="100"/>
          <a:sy n="100" d="100"/>
        </p:scale>
        <p:origin x="-950"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64356D-F091-4486-B0BB-66BE03FC5D73}"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F3BDD-84E3-4B4E-B52E-EBB072A171E0}" type="slidenum">
              <a:rPr lang="en-US" smtClean="0"/>
              <a:t>‹#›</a:t>
            </a:fld>
            <a:endParaRPr lang="en-US"/>
          </a:p>
        </p:txBody>
      </p:sp>
    </p:spTree>
    <p:extLst>
      <p:ext uri="{BB962C8B-B14F-4D97-AF65-F5344CB8AC3E}">
        <p14:creationId xmlns:p14="http://schemas.microsoft.com/office/powerpoint/2010/main" val="81773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2r4s9p1yi1fa2jd7j43zph8r-wpengine.netdna-ssl.com/files/2017/02/02-05-jit06.p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2r4s9p1yi1fa2jd7j43zph8r-wpengine.netdna-ssl.com/files/2017/02/02-06-jit09.p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2r4s9p1yi1fa2jd7j43zph8r-wpengine.netdna-ssl.com/files/2017/02/02-07-jit11.p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a:t>
            </a:fld>
            <a:endParaRPr lang="en-US"/>
          </a:p>
        </p:txBody>
      </p:sp>
    </p:spTree>
    <p:extLst>
      <p:ext uri="{BB962C8B-B14F-4D97-AF65-F5344CB8AC3E}">
        <p14:creationId xmlns:p14="http://schemas.microsoft.com/office/powerpoint/2010/main" val="420671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 aim of the Ignition project is to build an interpreter for V8 which executes a low-level bytecode, thus enabling run-once or non-hot code to be stored more compactly in bytecode form. Since the bytecode is smaller, compilation time is much reduced, and we will also be able to be more eager about initial compilation, which significantly improve startup time. An added advantage is that the bytecode can be fed into a Turbofan graph generator directly, thereby avoiding the need to reparse the JavaScript source code when optimizing a function in </a:t>
            </a:r>
            <a:r>
              <a:rPr lang="en-US" sz="1200" b="0" i="0" u="none" strike="noStrike" kern="1200" dirty="0" err="1" smtClean="0">
                <a:solidFill>
                  <a:schemeClr val="tx1"/>
                </a:solidFill>
                <a:effectLst/>
                <a:latin typeface="+mn-lt"/>
                <a:ea typeface="+mn-ea"/>
                <a:cs typeface="+mn-cs"/>
              </a:rPr>
              <a:t>TurboFan</a:t>
            </a:r>
            <a:r>
              <a:rPr lang="en-US" sz="1200" b="0" i="0" u="none" strike="noStrike" kern="1200" dirty="0" smtClean="0">
                <a:solidFill>
                  <a:schemeClr val="tx1"/>
                </a:solidFill>
                <a:effectLst/>
                <a:latin typeface="+mn-lt"/>
                <a:ea typeface="+mn-ea"/>
                <a:cs typeface="+mn-cs"/>
              </a:rPr>
              <a: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16</a:t>
            </a:fld>
            <a:endParaRPr lang="en-US"/>
          </a:p>
        </p:txBody>
      </p:sp>
    </p:spTree>
    <p:extLst>
      <p:ext uri="{BB962C8B-B14F-4D97-AF65-F5344CB8AC3E}">
        <p14:creationId xmlns:p14="http://schemas.microsoft.com/office/powerpoint/2010/main" val="362288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compilation is performed</a:t>
            </a:r>
            <a:r>
              <a:rPr lang="en-US" baseline="0" dirty="0" smtClean="0"/>
              <a:t> </a:t>
            </a:r>
            <a:r>
              <a:rPr lang="en-US" baseline="0" smtClean="0"/>
              <a:t>during runtime</a:t>
            </a:r>
            <a:endParaRPr lang="en-US"/>
          </a:p>
        </p:txBody>
      </p:sp>
      <p:sp>
        <p:nvSpPr>
          <p:cNvPr id="4" name="Slide Number Placeholder 3"/>
          <p:cNvSpPr>
            <a:spLocks noGrp="1"/>
          </p:cNvSpPr>
          <p:nvPr>
            <p:ph type="sldNum" sz="quarter" idx="10"/>
          </p:nvPr>
        </p:nvSpPr>
        <p:spPr/>
        <p:txBody>
          <a:bodyPr/>
          <a:lstStyle/>
          <a:p>
            <a:fld id="{3B3F3BDD-84E3-4B4E-B52E-EBB072A171E0}" type="slidenum">
              <a:rPr lang="en-US" smtClean="0"/>
              <a:t>5</a:t>
            </a:fld>
            <a:endParaRPr lang="en-US"/>
          </a:p>
        </p:txBody>
      </p:sp>
    </p:spTree>
    <p:extLst>
      <p:ext uri="{BB962C8B-B14F-4D97-AF65-F5344CB8AC3E}">
        <p14:creationId xmlns:p14="http://schemas.microsoft.com/office/powerpoint/2010/main" val="402662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Just-In-Time (JIT) compiler is a component of the Java Runtime Environment that improves the performance of Java applications at run time. Java programs consists of classes, which contain platform neutral bytecode that can be interpreted by a JVM on many different computer architectures. At run time, the JVM loads the class files, determines the semantics of each individual bytecode, and performs the appropriate computation. The additional processor and memory usage during interpretation means that a Java application performs more slowly than a native application. The JIT compiler helps improve the performance of Java programs by compiling bytecode into native machine code at run time.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JIT compiler is enabled by default, and is activated when a Java method is called. The JIT compiler compiles the bytecode of that method into native machine code, compiling it "just in time" to run. When a method has been compiled, the JVM calls the compiled code of that method directly instead of interpreting it. Theoretically, if compilation did not require processor time and memory usage, compiling every method could allow the speed of the Java program to approach that of a native application. </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7</a:t>
            </a:fld>
            <a:endParaRPr lang="en-US"/>
          </a:p>
        </p:txBody>
      </p:sp>
    </p:spTree>
    <p:extLst>
      <p:ext uri="{BB962C8B-B14F-4D97-AF65-F5344CB8AC3E}">
        <p14:creationId xmlns:p14="http://schemas.microsoft.com/office/powerpoint/2010/main" val="232202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JavaScript engine has a phase called ‘Monitoring’.</a:t>
            </a:r>
          </a:p>
          <a:p>
            <a:r>
              <a:rPr lang="en-US" dirty="0" smtClean="0"/>
              <a:t>At first , monitoring pass everything through the interpreter</a:t>
            </a:r>
          </a:p>
          <a:p>
            <a:r>
              <a:rPr lang="en-US" dirty="0" smtClean="0"/>
              <a:t>A tracing is done to count how many times the function is called</a:t>
            </a:r>
          </a:p>
          <a:p>
            <a:r>
              <a:rPr lang="en-US" dirty="0" smtClean="0"/>
              <a:t>When a function is called several times it is defined ‘warm’</a:t>
            </a:r>
          </a:p>
          <a:p>
            <a:r>
              <a:rPr lang="en-US" dirty="0" smtClean="0"/>
              <a:t>When a function is called a lot of times it is defined ‘hot’ </a:t>
            </a:r>
          </a:p>
          <a:p>
            <a:r>
              <a:rPr lang="en-US" dirty="0" smtClean="0"/>
              <a:t>JIT compiler start optimizing the function when it is warm</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8</a:t>
            </a:fld>
            <a:endParaRPr lang="en-US"/>
          </a:p>
        </p:txBody>
      </p:sp>
    </p:spTree>
    <p:extLst>
      <p:ext uri="{BB962C8B-B14F-4D97-AF65-F5344CB8AC3E}">
        <p14:creationId xmlns:p14="http://schemas.microsoft.com/office/powerpoint/2010/main" val="295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function starts getting warm, the JIT will send it off to be compiled. Then it will store that compilation.</a:t>
            </a:r>
          </a:p>
          <a:p>
            <a:r>
              <a:rPr lang="en-US" sz="1200" b="0" i="0" kern="1200" dirty="0" smtClean="0">
                <a:solidFill>
                  <a:schemeClr val="tx1"/>
                </a:solidFill>
                <a:effectLst/>
                <a:latin typeface="+mn-lt"/>
                <a:ea typeface="+mn-ea"/>
                <a:cs typeface="+mn-cs"/>
                <a:hlinkClick r:id="rId3"/>
              </a:rPr>
              <a:t/>
            </a:r>
            <a:br>
              <a:rPr lang="en-US" sz="1200" b="0" i="0" kern="1200" dirty="0" smtClean="0">
                <a:solidFill>
                  <a:schemeClr val="tx1"/>
                </a:solidFill>
                <a:effectLst/>
                <a:latin typeface="+mn-lt"/>
                <a:ea typeface="+mn-ea"/>
                <a:cs typeface="+mn-cs"/>
                <a:hlinkClick r:id="rId3"/>
              </a:rPr>
            </a:br>
            <a:r>
              <a:rPr lang="en-US" sz="1200" b="0" i="0" kern="1200" dirty="0" smtClean="0">
                <a:solidFill>
                  <a:schemeClr val="tx1"/>
                </a:solidFill>
                <a:effectLst/>
                <a:latin typeface="+mn-lt"/>
                <a:ea typeface="+mn-ea"/>
                <a:cs typeface="+mn-cs"/>
              </a:rPr>
              <a:t>Each line of the function is compiled to a “stub”. The stubs are indexed by line number and variable type (I’ll explain why that’s important later). If the monitor sees that execution is hitting the same code again with the same variable types, it will just pull out its compiled version.</a:t>
            </a:r>
          </a:p>
          <a:p>
            <a:r>
              <a:rPr lang="en-US" sz="1200" b="0" i="0" kern="1200" dirty="0" smtClean="0">
                <a:solidFill>
                  <a:schemeClr val="tx1"/>
                </a:solidFill>
                <a:effectLst/>
                <a:latin typeface="+mn-lt"/>
                <a:ea typeface="+mn-ea"/>
                <a:cs typeface="+mn-cs"/>
              </a:rPr>
              <a:t>That helps speed things up. But like I said, there’s more a compiler can do. It can take some time to figure out the most efficient way to do things… to make optimizations.</a:t>
            </a:r>
          </a:p>
          <a:p>
            <a:r>
              <a:rPr lang="en-US" sz="1200" b="0" i="0" kern="1200" dirty="0" smtClean="0">
                <a:solidFill>
                  <a:schemeClr val="tx1"/>
                </a:solidFill>
                <a:effectLst/>
                <a:latin typeface="+mn-lt"/>
                <a:ea typeface="+mn-ea"/>
                <a:cs typeface="+mn-cs"/>
              </a:rPr>
              <a:t>The baseline compiler will make some of these optimizations (I give an example of one below). It doesn’t want to take too much time, though, because it doesn’t want to hold up execution too long.</a:t>
            </a:r>
          </a:p>
          <a:p>
            <a:r>
              <a:rPr lang="en-US" sz="1200" b="0" i="0" kern="1200" dirty="0" smtClean="0">
                <a:solidFill>
                  <a:schemeClr val="tx1"/>
                </a:solidFill>
                <a:effectLst/>
                <a:latin typeface="+mn-lt"/>
                <a:ea typeface="+mn-ea"/>
                <a:cs typeface="+mn-cs"/>
              </a:rPr>
              <a:t>However, if the code is really hot—if it’s being run a whole bunch of times—then it’s worth taking the extra time to make more optimizations.</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9</a:t>
            </a:fld>
            <a:endParaRPr lang="en-US"/>
          </a:p>
        </p:txBody>
      </p:sp>
    </p:spTree>
    <p:extLst>
      <p:ext uri="{BB962C8B-B14F-4D97-AF65-F5344CB8AC3E}">
        <p14:creationId xmlns:p14="http://schemas.microsoft.com/office/powerpoint/2010/main" val="253935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part of the code is very hot, the monitor will send it off to the optimizing compiler. This will create another, even faster, version of the function that will also be stored.</a:t>
            </a:r>
          </a:p>
          <a:p>
            <a:r>
              <a:rPr lang="en-US" sz="1200" b="0" i="0" kern="1200" dirty="0" smtClean="0">
                <a:solidFill>
                  <a:schemeClr val="tx1"/>
                </a:solidFill>
                <a:effectLst/>
                <a:latin typeface="+mn-lt"/>
                <a:ea typeface="+mn-ea"/>
                <a:cs typeface="+mn-cs"/>
              </a:rPr>
              <a:t>In order to make a faster version of the code, the optimizing compiler has to make some assumptions.</a:t>
            </a:r>
          </a:p>
          <a:p>
            <a:r>
              <a:rPr lang="en-US" sz="1200" b="0" i="0" kern="1200" dirty="0" smtClean="0">
                <a:solidFill>
                  <a:schemeClr val="tx1"/>
                </a:solidFill>
                <a:effectLst/>
                <a:latin typeface="+mn-lt"/>
                <a:ea typeface="+mn-ea"/>
                <a:cs typeface="+mn-cs"/>
              </a:rPr>
              <a:t>For example, if it can assume that all objects created by a particular constructor have the same shape—that is, that they always have the same property names, and that those properties were added in the same order— then it can cut some corners based on that.</a:t>
            </a:r>
          </a:p>
          <a:p>
            <a:r>
              <a:rPr lang="en-US" sz="1200" b="0" i="0" kern="1200" dirty="0" smtClean="0">
                <a:solidFill>
                  <a:schemeClr val="tx1"/>
                </a:solidFill>
                <a:effectLst/>
                <a:latin typeface="+mn-lt"/>
                <a:ea typeface="+mn-ea"/>
                <a:cs typeface="+mn-cs"/>
              </a:rPr>
              <a:t>The optimizing compiler uses the information the monitor has gathered by watching code execution to make these judgments. If something has been true for all previous passes through a loop, it assumes it will continue to be true.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
            </a:r>
            <a:br>
              <a:rPr lang="en-US" sz="1200" b="0" i="0" kern="1200" dirty="0" smtClean="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10</a:t>
            </a:fld>
            <a:endParaRPr lang="en-US"/>
          </a:p>
        </p:txBody>
      </p:sp>
    </p:spTree>
    <p:extLst>
      <p:ext uri="{BB962C8B-B14F-4D97-AF65-F5344CB8AC3E}">
        <p14:creationId xmlns:p14="http://schemas.microsoft.com/office/powerpoint/2010/main" val="162064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But of course with JavaScript, there are never any guarantees. You could have 99 objects that all have the same shape, but then the 100th might be missing a property.</a:t>
            </a:r>
          </a:p>
          <a:p>
            <a:r>
              <a:rPr lang="en-US" sz="1200" b="0" i="0" kern="1200" dirty="0" smtClean="0">
                <a:solidFill>
                  <a:schemeClr val="tx1"/>
                </a:solidFill>
                <a:effectLst/>
                <a:latin typeface="+mn-lt"/>
                <a:ea typeface="+mn-ea"/>
                <a:cs typeface="+mn-cs"/>
              </a:rPr>
              <a:t>So the compiled code needs to check before it runs to see whether the assumptions are valid. If they are, then the compiled code runs. But if not, the JIT assumes that it made the wrong assumptions and trashes the optimized code.</a:t>
            </a:r>
          </a:p>
          <a:p>
            <a:r>
              <a:rPr lang="en-US" sz="1200" b="0" i="0" kern="1200" dirty="0" smtClean="0">
                <a:solidFill>
                  <a:schemeClr val="tx1"/>
                </a:solidFill>
                <a:effectLst/>
                <a:latin typeface="+mn-lt"/>
                <a:ea typeface="+mn-ea"/>
                <a:cs typeface="+mn-cs"/>
                <a:hlinkClick r:id="rId3"/>
              </a:rPr>
              <a:t/>
            </a:r>
            <a:br>
              <a:rPr lang="en-US" sz="1200" b="0" i="0" kern="1200" dirty="0" smtClean="0">
                <a:solidFill>
                  <a:schemeClr val="tx1"/>
                </a:solidFill>
                <a:effectLst/>
                <a:latin typeface="+mn-lt"/>
                <a:ea typeface="+mn-ea"/>
                <a:cs typeface="+mn-cs"/>
                <a:hlinkClick r:id="rId3"/>
              </a:rPr>
            </a:br>
            <a:r>
              <a:rPr lang="en-US" sz="1200" b="0" i="0" kern="1200" dirty="0" smtClean="0">
                <a:solidFill>
                  <a:schemeClr val="tx1"/>
                </a:solidFill>
                <a:effectLst/>
                <a:latin typeface="+mn-lt"/>
                <a:ea typeface="+mn-ea"/>
                <a:cs typeface="+mn-cs"/>
              </a:rPr>
              <a:t>Then execution goes back to the interpreter or baseline compiled version. This process is called </a:t>
            </a:r>
            <a:r>
              <a:rPr lang="en-US" sz="1200" b="0" i="0" kern="1200" dirty="0" err="1" smtClean="0">
                <a:solidFill>
                  <a:schemeClr val="tx1"/>
                </a:solidFill>
                <a:effectLst/>
                <a:latin typeface="+mn-lt"/>
                <a:ea typeface="+mn-ea"/>
                <a:cs typeface="+mn-cs"/>
              </a:rPr>
              <a:t>deoptimization</a:t>
            </a:r>
            <a:r>
              <a:rPr lang="en-US" sz="1200" b="0" i="0" kern="1200" dirty="0" smtClean="0">
                <a:solidFill>
                  <a:schemeClr val="tx1"/>
                </a:solidFill>
                <a:effectLst/>
                <a:latin typeface="+mn-lt"/>
                <a:ea typeface="+mn-ea"/>
                <a:cs typeface="+mn-cs"/>
              </a:rPr>
              <a:t> (or bailing out).</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11</a:t>
            </a:fld>
            <a:endParaRPr lang="en-US"/>
          </a:p>
        </p:txBody>
      </p:sp>
    </p:spTree>
    <p:extLst>
      <p:ext uri="{BB962C8B-B14F-4D97-AF65-F5344CB8AC3E}">
        <p14:creationId xmlns:p14="http://schemas.microsoft.com/office/powerpoint/2010/main" val="353377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Usually optimizing compilers make code faster, but sometimes they can cause unexpected performance problems. If you have code that keeps getting optimized and then </a:t>
            </a:r>
            <a:r>
              <a:rPr lang="en-US" sz="1200" b="0" i="0" kern="1200" dirty="0" err="1" smtClean="0">
                <a:solidFill>
                  <a:schemeClr val="tx1"/>
                </a:solidFill>
                <a:effectLst/>
                <a:latin typeface="+mn-lt"/>
                <a:ea typeface="+mn-ea"/>
                <a:cs typeface="+mn-cs"/>
              </a:rPr>
              <a:t>deoptimized</a:t>
            </a:r>
            <a:r>
              <a:rPr lang="en-US" sz="1200" b="0" i="0" kern="1200" dirty="0" smtClean="0">
                <a:solidFill>
                  <a:schemeClr val="tx1"/>
                </a:solidFill>
                <a:effectLst/>
                <a:latin typeface="+mn-lt"/>
                <a:ea typeface="+mn-ea"/>
                <a:cs typeface="+mn-cs"/>
              </a:rPr>
              <a:t>, it ends up being slower than just executing the baseline compiled version.</a:t>
            </a:r>
          </a:p>
          <a:p>
            <a:r>
              <a:rPr lang="en-US" sz="1200" b="0" i="0" kern="1200" dirty="0" smtClean="0">
                <a:solidFill>
                  <a:schemeClr val="tx1"/>
                </a:solidFill>
                <a:effectLst/>
                <a:latin typeface="+mn-lt"/>
                <a:ea typeface="+mn-ea"/>
                <a:cs typeface="+mn-cs"/>
              </a:rPr>
              <a:t>Most browsers have added limits to break out of these optimization/</a:t>
            </a:r>
            <a:r>
              <a:rPr lang="en-US" sz="1200" b="0" i="0" kern="1200" dirty="0" err="1" smtClean="0">
                <a:solidFill>
                  <a:schemeClr val="tx1"/>
                </a:solidFill>
                <a:effectLst/>
                <a:latin typeface="+mn-lt"/>
                <a:ea typeface="+mn-ea"/>
                <a:cs typeface="+mn-cs"/>
              </a:rPr>
              <a:t>deoptimization</a:t>
            </a:r>
            <a:r>
              <a:rPr lang="en-US" sz="1200" b="0" i="0" kern="1200" dirty="0" smtClean="0">
                <a:solidFill>
                  <a:schemeClr val="tx1"/>
                </a:solidFill>
                <a:effectLst/>
                <a:latin typeface="+mn-lt"/>
                <a:ea typeface="+mn-ea"/>
                <a:cs typeface="+mn-cs"/>
              </a:rPr>
              <a:t> cycles when they happen. If the JIT has made more than, say, 10 attempts at optimizing and keeps having to throw it out, it will just stop trying.</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12</a:t>
            </a:fld>
            <a:endParaRPr lang="en-US"/>
          </a:p>
        </p:txBody>
      </p:sp>
    </p:spTree>
    <p:extLst>
      <p:ext uri="{BB962C8B-B14F-4D97-AF65-F5344CB8AC3E}">
        <p14:creationId xmlns:p14="http://schemas.microsoft.com/office/powerpoint/2010/main" val="2484972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V8 compiles JavaScript code, the parser generates an abstract syntax tree. A syntax tree is a tree representation of the syntactic</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structure of the JavaScript code. Ignition, the interpreter, generates bytecode from this syntax tree. </a:t>
            </a:r>
            <a:r>
              <a:rPr lang="en-US" sz="1200" b="0" i="0" kern="1200" dirty="0" err="1" smtClean="0">
                <a:solidFill>
                  <a:schemeClr val="tx1"/>
                </a:solidFill>
                <a:effectLst/>
                <a:latin typeface="+mn-lt"/>
                <a:ea typeface="+mn-ea"/>
                <a:cs typeface="+mn-cs"/>
              </a:rPr>
              <a:t>TurboFan</a:t>
            </a:r>
            <a:r>
              <a:rPr lang="en-US" sz="1200" b="0" i="0" kern="1200" dirty="0" smtClean="0">
                <a:solidFill>
                  <a:schemeClr val="tx1"/>
                </a:solidFill>
                <a:effectLst/>
                <a:latin typeface="+mn-lt"/>
                <a:ea typeface="+mn-ea"/>
                <a:cs typeface="+mn-cs"/>
              </a:rPr>
              <a:t>, the optimizing compiler, eventually takes the bytecode and generates optimized machine code from it.</a:t>
            </a: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15</a:t>
            </a:fld>
            <a:endParaRPr lang="en-US"/>
          </a:p>
        </p:txBody>
      </p:sp>
    </p:spTree>
    <p:extLst>
      <p:ext uri="{BB962C8B-B14F-4D97-AF65-F5344CB8AC3E}">
        <p14:creationId xmlns:p14="http://schemas.microsoft.com/office/powerpoint/2010/main" val="386710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67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80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945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865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28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3479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029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894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09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19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533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204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854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473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354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982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11/6/2018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807531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linkedin.com/in/tamarstern/" TargetMode="External"/><Relationship Id="rId2" Type="http://schemas.openxmlformats.org/officeDocument/2006/relationships/hyperlink" Target="mailto:Tamar.twena@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032" y="2590800"/>
            <a:ext cx="6936768" cy="1646302"/>
          </a:xfrm>
        </p:spPr>
        <p:txBody>
          <a:bodyPr/>
          <a:lstStyle/>
          <a:p>
            <a:pPr algn="l"/>
            <a:r>
              <a:rPr lang="en-US" dirty="0" smtClean="0"/>
              <a:t>JIT Compiler, V8 Engine, And Optimization Tricks</a:t>
            </a:r>
            <a:endParaRPr lang="en-US" dirty="0"/>
          </a:p>
        </p:txBody>
      </p:sp>
      <p:sp>
        <p:nvSpPr>
          <p:cNvPr id="3" name="Subtitle 2"/>
          <p:cNvSpPr>
            <a:spLocks noGrp="1"/>
          </p:cNvSpPr>
          <p:nvPr>
            <p:ph type="subTitle" idx="1"/>
          </p:nvPr>
        </p:nvSpPr>
        <p:spPr>
          <a:xfrm>
            <a:off x="609600" y="4618101"/>
            <a:ext cx="2667000" cy="1096899"/>
          </a:xfrm>
        </p:spPr>
        <p:txBody>
          <a:bodyPr>
            <a:normAutofit/>
          </a:bodyPr>
          <a:lstStyle/>
          <a:p>
            <a:pPr algn="l"/>
            <a:r>
              <a:rPr lang="en-US" sz="2000" b="1" dirty="0">
                <a:solidFill>
                  <a:schemeClr val="tx1"/>
                </a:solidFill>
              </a:rPr>
              <a:t>Tamar </a:t>
            </a:r>
            <a:r>
              <a:rPr lang="en-US" sz="2000" b="1" dirty="0" err="1">
                <a:solidFill>
                  <a:schemeClr val="tx1"/>
                </a:solidFill>
              </a:rPr>
              <a:t>Twena</a:t>
            </a:r>
            <a:r>
              <a:rPr lang="en-US" sz="2000" b="1" dirty="0">
                <a:solidFill>
                  <a:schemeClr val="tx1"/>
                </a:solidFill>
              </a:rPr>
              <a:t>-Stern</a:t>
            </a:r>
          </a:p>
        </p:txBody>
      </p:sp>
    </p:spTree>
    <p:extLst>
      <p:ext uri="{BB962C8B-B14F-4D97-AF65-F5344CB8AC3E}">
        <p14:creationId xmlns:p14="http://schemas.microsoft.com/office/powerpoint/2010/main" val="279795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6347713" cy="1320800"/>
          </a:xfrm>
        </p:spPr>
        <p:txBody>
          <a:bodyPr/>
          <a:lstStyle/>
          <a:p>
            <a:r>
              <a:rPr lang="en-US" dirty="0" smtClean="0"/>
              <a:t>Optimizing Compiler</a:t>
            </a:r>
            <a:endParaRPr lang="en-US" dirty="0"/>
          </a:p>
        </p:txBody>
      </p:sp>
      <p:sp>
        <p:nvSpPr>
          <p:cNvPr id="3" name="Content Placeholder 2"/>
          <p:cNvSpPr>
            <a:spLocks noGrp="1"/>
          </p:cNvSpPr>
          <p:nvPr>
            <p:ph idx="1"/>
          </p:nvPr>
        </p:nvSpPr>
        <p:spPr>
          <a:xfrm>
            <a:off x="609599" y="1524000"/>
            <a:ext cx="6347714" cy="3880773"/>
          </a:xfrm>
        </p:spPr>
        <p:txBody>
          <a:bodyPr/>
          <a:lstStyle/>
          <a:p>
            <a:r>
              <a:rPr lang="en-US" dirty="0" smtClean="0"/>
              <a:t>When a code is hot – it is worth doing multiple optimizations</a:t>
            </a:r>
          </a:p>
          <a:p>
            <a:r>
              <a:rPr lang="en-US" dirty="0" smtClean="0"/>
              <a:t>Tracing will send it to optimizing compiler</a:t>
            </a:r>
          </a:p>
          <a:p>
            <a:r>
              <a:rPr lang="en-US" dirty="0" smtClean="0"/>
              <a:t>Creates an even faster version of the code</a:t>
            </a:r>
          </a:p>
          <a:p>
            <a:r>
              <a:rPr lang="en-US" dirty="0" smtClean="0"/>
              <a:t>Tracing pulls it when the function code runs</a:t>
            </a:r>
          </a:p>
          <a:p>
            <a:endParaRPr lang="en-US" dirty="0"/>
          </a:p>
        </p:txBody>
      </p:sp>
    </p:spTree>
    <p:extLst>
      <p:ext uri="{BB962C8B-B14F-4D97-AF65-F5344CB8AC3E}">
        <p14:creationId xmlns:p14="http://schemas.microsoft.com/office/powerpoint/2010/main" val="163189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a:t>A</a:t>
            </a:r>
            <a:r>
              <a:rPr lang="en-US" dirty="0" smtClean="0"/>
              <a:t>nd De-Optimization</a:t>
            </a:r>
            <a:endParaRPr lang="en-US" dirty="0"/>
          </a:p>
        </p:txBody>
      </p:sp>
      <p:sp>
        <p:nvSpPr>
          <p:cNvPr id="3" name="Content Placeholder 2"/>
          <p:cNvSpPr>
            <a:spLocks noGrp="1"/>
          </p:cNvSpPr>
          <p:nvPr>
            <p:ph idx="1"/>
          </p:nvPr>
        </p:nvSpPr>
        <p:spPr>
          <a:xfrm>
            <a:off x="609599" y="2057400"/>
            <a:ext cx="6347714" cy="1649410"/>
          </a:xfrm>
        </p:spPr>
        <p:txBody>
          <a:bodyPr/>
          <a:lstStyle/>
          <a:p>
            <a:r>
              <a:rPr lang="en-US" b="1" dirty="0" smtClean="0"/>
              <a:t>Optimization</a:t>
            </a:r>
            <a:r>
              <a:rPr lang="en-US" dirty="0" smtClean="0"/>
              <a:t> - All assumptions fulfilled – Compiled code runs. </a:t>
            </a:r>
            <a:endParaRPr lang="en-US" dirty="0"/>
          </a:p>
          <a:p>
            <a:r>
              <a:rPr lang="en-US" b="1" dirty="0" err="1" smtClean="0"/>
              <a:t>Deoptimization</a:t>
            </a:r>
            <a:r>
              <a:rPr lang="en-US" dirty="0" smtClean="0"/>
              <a:t> – Not all assumptions fulfilled  – Compiled code erased</a:t>
            </a:r>
          </a:p>
          <a:p>
            <a:endParaRPr lang="en-US" dirty="0"/>
          </a:p>
        </p:txBody>
      </p:sp>
      <p:sp>
        <p:nvSpPr>
          <p:cNvPr id="4" name="Rectangle 3"/>
          <p:cNvSpPr/>
          <p:nvPr/>
        </p:nvSpPr>
        <p:spPr>
          <a:xfrm>
            <a:off x="228600" y="3810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Assumptions Fulfilled</a:t>
            </a:r>
            <a:endParaRPr lang="en-US" dirty="0">
              <a:solidFill>
                <a:schemeClr val="tx1"/>
              </a:solidFill>
            </a:endParaRPr>
          </a:p>
        </p:txBody>
      </p:sp>
      <p:sp>
        <p:nvSpPr>
          <p:cNvPr id="5" name="Right Arrow 4"/>
          <p:cNvSpPr/>
          <p:nvPr/>
        </p:nvSpPr>
        <p:spPr>
          <a:xfrm>
            <a:off x="1828800" y="40386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0800" y="3810000"/>
            <a:ext cx="1524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Optimization</a:t>
            </a:r>
            <a:endParaRPr lang="en-US" dirty="0">
              <a:solidFill>
                <a:schemeClr val="tx1"/>
              </a:solidFill>
            </a:endParaRPr>
          </a:p>
        </p:txBody>
      </p:sp>
      <p:sp>
        <p:nvSpPr>
          <p:cNvPr id="7" name="Right Arrow 6"/>
          <p:cNvSpPr/>
          <p:nvPr/>
        </p:nvSpPr>
        <p:spPr>
          <a:xfrm>
            <a:off x="4343400" y="40386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05400" y="3810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Assumptions Break</a:t>
            </a:r>
            <a:endParaRPr lang="en-US" dirty="0">
              <a:solidFill>
                <a:schemeClr val="tx1"/>
              </a:solidFill>
            </a:endParaRPr>
          </a:p>
        </p:txBody>
      </p:sp>
      <p:sp>
        <p:nvSpPr>
          <p:cNvPr id="9" name="Rectangle 8"/>
          <p:cNvSpPr/>
          <p:nvPr/>
        </p:nvSpPr>
        <p:spPr>
          <a:xfrm>
            <a:off x="6019800" y="5638800"/>
            <a:ext cx="1752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Deoptimization</a:t>
            </a:r>
            <a:endParaRPr lang="en-US" dirty="0">
              <a:solidFill>
                <a:schemeClr val="tx1"/>
              </a:solidFill>
            </a:endParaRPr>
          </a:p>
        </p:txBody>
      </p:sp>
      <p:sp>
        <p:nvSpPr>
          <p:cNvPr id="10" name="Right Arrow 9"/>
          <p:cNvSpPr/>
          <p:nvPr/>
        </p:nvSpPr>
        <p:spPr>
          <a:xfrm rot="2308253">
            <a:off x="6165275" y="4947568"/>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20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a:t>
            </a:r>
            <a:r>
              <a:rPr lang="en-US" dirty="0" err="1" smtClean="0"/>
              <a:t>Deoptimization</a:t>
            </a:r>
            <a:endParaRPr lang="en-US" dirty="0"/>
          </a:p>
        </p:txBody>
      </p:sp>
      <p:sp>
        <p:nvSpPr>
          <p:cNvPr id="3" name="Content Placeholder 2"/>
          <p:cNvSpPr>
            <a:spLocks noGrp="1"/>
          </p:cNvSpPr>
          <p:nvPr>
            <p:ph idx="1"/>
          </p:nvPr>
        </p:nvSpPr>
        <p:spPr/>
        <p:txBody>
          <a:bodyPr/>
          <a:lstStyle/>
          <a:p>
            <a:r>
              <a:rPr lang="en-US" dirty="0" smtClean="0"/>
              <a:t>When a code is optimized and </a:t>
            </a:r>
            <a:r>
              <a:rPr lang="en-US" dirty="0" err="1" smtClean="0"/>
              <a:t>deoptimized</a:t>
            </a:r>
            <a:r>
              <a:rPr lang="en-US" dirty="0" smtClean="0"/>
              <a:t> – it ended up being slower then just use the baseline compiled version</a:t>
            </a:r>
          </a:p>
          <a:p>
            <a:r>
              <a:rPr lang="en-US" dirty="0" smtClean="0"/>
              <a:t>Most browsers and engines will stop trying after several iterations of optimizing and </a:t>
            </a:r>
            <a:r>
              <a:rPr lang="en-US" dirty="0" err="1" smtClean="0"/>
              <a:t>deoptimizing</a:t>
            </a:r>
            <a:endParaRPr lang="en-US" dirty="0"/>
          </a:p>
        </p:txBody>
      </p:sp>
    </p:spTree>
    <p:extLst>
      <p:ext uri="{BB962C8B-B14F-4D97-AF65-F5344CB8AC3E}">
        <p14:creationId xmlns:p14="http://schemas.microsoft.com/office/powerpoint/2010/main" val="171567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17800"/>
            <a:ext cx="6347713" cy="1320800"/>
          </a:xfrm>
        </p:spPr>
        <p:txBody>
          <a:bodyPr>
            <a:normAutofit/>
          </a:bodyPr>
          <a:lstStyle/>
          <a:p>
            <a:r>
              <a:rPr lang="en-US" sz="4800" dirty="0" smtClean="0"/>
              <a:t>Chrome V8 </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438400"/>
            <a:ext cx="1676400" cy="1676400"/>
          </a:xfrm>
          <a:prstGeom prst="rect">
            <a:avLst/>
          </a:prstGeom>
        </p:spPr>
      </p:pic>
    </p:spTree>
    <p:extLst>
      <p:ext uri="{BB962C8B-B14F-4D97-AF65-F5344CB8AC3E}">
        <p14:creationId xmlns:p14="http://schemas.microsoft.com/office/powerpoint/2010/main" val="164983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V8</a:t>
            </a:r>
            <a:endParaRPr lang="en-US" dirty="0"/>
          </a:p>
        </p:txBody>
      </p:sp>
      <p:sp>
        <p:nvSpPr>
          <p:cNvPr id="3" name="Content Placeholder 2"/>
          <p:cNvSpPr>
            <a:spLocks noGrp="1"/>
          </p:cNvSpPr>
          <p:nvPr>
            <p:ph idx="1"/>
          </p:nvPr>
        </p:nvSpPr>
        <p:spPr/>
        <p:txBody>
          <a:bodyPr/>
          <a:lstStyle/>
          <a:p>
            <a:r>
              <a:rPr lang="en-US" dirty="0" smtClean="0"/>
              <a:t>Open source JavaScript engine</a:t>
            </a:r>
          </a:p>
          <a:p>
            <a:r>
              <a:rPr lang="en-US" dirty="0" smtClean="0"/>
              <a:t>Developed originally for Google Chrome and chromium</a:t>
            </a:r>
          </a:p>
          <a:p>
            <a:r>
              <a:rPr lang="en-US" dirty="0" smtClean="0"/>
              <a:t>Also used for </a:t>
            </a:r>
          </a:p>
          <a:p>
            <a:pPr lvl="1"/>
            <a:r>
              <a:rPr lang="en-US" dirty="0" err="1" smtClean="0"/>
              <a:t>Couchbase</a:t>
            </a:r>
            <a:endParaRPr lang="en-US" dirty="0" smtClean="0"/>
          </a:p>
          <a:p>
            <a:pPr lvl="1"/>
            <a:r>
              <a:rPr lang="en-US" dirty="0" smtClean="0"/>
              <a:t>MongoDB</a:t>
            </a:r>
          </a:p>
          <a:p>
            <a:pPr lvl="1"/>
            <a:r>
              <a:rPr lang="en-US" dirty="0" smtClean="0"/>
              <a:t>Node.js</a:t>
            </a:r>
            <a:endParaRPr lang="en-US" dirty="0"/>
          </a:p>
        </p:txBody>
      </p:sp>
    </p:spTree>
    <p:extLst>
      <p:ext uri="{BB962C8B-B14F-4D97-AF65-F5344CB8AC3E}">
        <p14:creationId xmlns:p14="http://schemas.microsoft.com/office/powerpoint/2010/main" val="41263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V8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30934"/>
            <a:ext cx="5943600" cy="4451756"/>
          </a:xfrm>
          <a:prstGeom prst="rect">
            <a:avLst/>
          </a:prstGeom>
        </p:spPr>
      </p:pic>
    </p:spTree>
    <p:extLst>
      <p:ext uri="{BB962C8B-B14F-4D97-AF65-F5344CB8AC3E}">
        <p14:creationId xmlns:p14="http://schemas.microsoft.com/office/powerpoint/2010/main" val="7474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Ignition Interpreter</a:t>
            </a:r>
            <a:endParaRPr lang="en-US" dirty="0"/>
          </a:p>
        </p:txBody>
      </p:sp>
      <p:sp>
        <p:nvSpPr>
          <p:cNvPr id="3" name="Content Placeholder 2"/>
          <p:cNvSpPr>
            <a:spLocks noGrp="1"/>
          </p:cNvSpPr>
          <p:nvPr>
            <p:ph idx="1"/>
          </p:nvPr>
        </p:nvSpPr>
        <p:spPr/>
        <p:txBody>
          <a:bodyPr/>
          <a:lstStyle/>
          <a:p>
            <a:r>
              <a:rPr lang="en-US" dirty="0" smtClean="0"/>
              <a:t>Interpreter for V8</a:t>
            </a:r>
          </a:p>
          <a:p>
            <a:r>
              <a:rPr lang="en-US" dirty="0" smtClean="0"/>
              <a:t>Executes low level bytecode</a:t>
            </a:r>
          </a:p>
          <a:p>
            <a:r>
              <a:rPr lang="en-US" dirty="0" smtClean="0"/>
              <a:t>Enabling the following code to be stored more compactly in bytecode </a:t>
            </a:r>
          </a:p>
          <a:p>
            <a:pPr lvl="1"/>
            <a:r>
              <a:rPr lang="en-US" dirty="0" smtClean="0"/>
              <a:t>Run once code</a:t>
            </a:r>
          </a:p>
          <a:p>
            <a:pPr lvl="1"/>
            <a:r>
              <a:rPr lang="en-US" dirty="0" smtClean="0"/>
              <a:t>Non hot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820" y="510540"/>
            <a:ext cx="2506980" cy="1165860"/>
          </a:xfrm>
          <a:prstGeom prst="rect">
            <a:avLst/>
          </a:prstGeom>
        </p:spPr>
      </p:pic>
    </p:spTree>
    <p:extLst>
      <p:ext uri="{BB962C8B-B14F-4D97-AF65-F5344CB8AC3E}">
        <p14:creationId xmlns:p14="http://schemas.microsoft.com/office/powerpoint/2010/main" val="290099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Turbofan Compiler</a:t>
            </a:r>
            <a:endParaRPr lang="en-US" dirty="0"/>
          </a:p>
        </p:txBody>
      </p:sp>
      <p:sp>
        <p:nvSpPr>
          <p:cNvPr id="3" name="Content Placeholder 2"/>
          <p:cNvSpPr>
            <a:spLocks noGrp="1"/>
          </p:cNvSpPr>
          <p:nvPr>
            <p:ph idx="1"/>
          </p:nvPr>
        </p:nvSpPr>
        <p:spPr>
          <a:xfrm>
            <a:off x="609599" y="1752600"/>
            <a:ext cx="6347714" cy="3880773"/>
          </a:xfrm>
        </p:spPr>
        <p:txBody>
          <a:bodyPr/>
          <a:lstStyle/>
          <a:p>
            <a:r>
              <a:rPr lang="en-US" dirty="0"/>
              <a:t>U</a:t>
            </a:r>
            <a:r>
              <a:rPr lang="en-US" dirty="0" smtClean="0"/>
              <a:t>ses </a:t>
            </a:r>
            <a:r>
              <a:rPr lang="en-US" dirty="0"/>
              <a:t>advanced techniques to make hot code run as fast as </a:t>
            </a:r>
            <a:r>
              <a:rPr lang="en-US" dirty="0" smtClean="0"/>
              <a:t>possible</a:t>
            </a:r>
          </a:p>
          <a:p>
            <a:r>
              <a:rPr lang="en-US" dirty="0"/>
              <a:t>R</a:t>
            </a:r>
            <a:r>
              <a:rPr lang="en-US" dirty="0" smtClean="0"/>
              <a:t>elies </a:t>
            </a:r>
            <a:r>
              <a:rPr lang="en-US" dirty="0"/>
              <a:t>on input type information collected via inline caches while functions run via the Ignition </a:t>
            </a:r>
            <a:r>
              <a:rPr lang="en-US" dirty="0" smtClean="0"/>
              <a:t>interpreter.</a:t>
            </a:r>
          </a:p>
          <a:p>
            <a:r>
              <a:rPr lang="en-US" dirty="0"/>
              <a:t>G</a:t>
            </a:r>
            <a:r>
              <a:rPr lang="en-US" dirty="0" smtClean="0"/>
              <a:t>enerates </a:t>
            </a:r>
            <a:r>
              <a:rPr lang="en-US" dirty="0"/>
              <a:t>the best possible code handling the different types it </a:t>
            </a:r>
            <a:r>
              <a:rPr lang="en-US" dirty="0" smtClean="0"/>
              <a:t>encountered</a:t>
            </a:r>
          </a:p>
          <a:p>
            <a:r>
              <a:rPr lang="en-US" dirty="0"/>
              <a:t>The fewer function input type variations the compiler has to consider, the smaller and faster the resulting code will </a:t>
            </a:r>
            <a:r>
              <a:rPr lang="en-US" dirty="0" smtClean="0"/>
              <a:t>be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420" y="281940"/>
            <a:ext cx="2506980" cy="1165860"/>
          </a:xfrm>
          <a:prstGeom prst="rect">
            <a:avLst/>
          </a:prstGeom>
        </p:spPr>
      </p:pic>
    </p:spTree>
    <p:extLst>
      <p:ext uri="{BB962C8B-B14F-4D97-AF65-F5344CB8AC3E}">
        <p14:creationId xmlns:p14="http://schemas.microsoft.com/office/powerpoint/2010/main" val="244388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Help Turbofan Optimize Hot Code ?</a:t>
            </a:r>
            <a:endParaRPr lang="en-US" dirty="0"/>
          </a:p>
        </p:txBody>
      </p:sp>
      <p:sp>
        <p:nvSpPr>
          <p:cNvPr id="3" name="Content Placeholder 2"/>
          <p:cNvSpPr>
            <a:spLocks noGrp="1"/>
          </p:cNvSpPr>
          <p:nvPr>
            <p:ph idx="1"/>
          </p:nvPr>
        </p:nvSpPr>
        <p:spPr/>
        <p:txBody>
          <a:bodyPr/>
          <a:lstStyle/>
          <a:p>
            <a:r>
              <a:rPr lang="en-US" dirty="0"/>
              <a:t>The fewer function input type </a:t>
            </a:r>
            <a:r>
              <a:rPr lang="en-US" dirty="0" smtClean="0"/>
              <a:t>variations lead to smaller </a:t>
            </a:r>
            <a:r>
              <a:rPr lang="en-US" dirty="0"/>
              <a:t>and faster the resulting </a:t>
            </a:r>
            <a:r>
              <a:rPr lang="en-US" dirty="0" smtClean="0"/>
              <a:t>code.</a:t>
            </a:r>
          </a:p>
          <a:p>
            <a:r>
              <a:rPr lang="en-US" dirty="0"/>
              <a:t>K</a:t>
            </a:r>
            <a:r>
              <a:rPr lang="en-US" dirty="0" smtClean="0"/>
              <a:t>eeping </a:t>
            </a:r>
            <a:r>
              <a:rPr lang="en-US" dirty="0"/>
              <a:t>your functions </a:t>
            </a:r>
            <a:r>
              <a:rPr lang="en-US" i="1" dirty="0"/>
              <a:t>monomorphic</a:t>
            </a:r>
            <a:r>
              <a:rPr lang="en-US" dirty="0"/>
              <a:t> or at least </a:t>
            </a:r>
            <a:r>
              <a:rPr lang="en-US" i="1" dirty="0" smtClean="0"/>
              <a:t>polymorphic</a:t>
            </a:r>
          </a:p>
          <a:p>
            <a:pPr lvl="1"/>
            <a:r>
              <a:rPr lang="en-US" i="1" dirty="0"/>
              <a:t>M</a:t>
            </a:r>
            <a:r>
              <a:rPr lang="en-US" i="1" dirty="0" smtClean="0"/>
              <a:t>onomorphic</a:t>
            </a:r>
            <a:r>
              <a:rPr lang="en-US" dirty="0"/>
              <a:t>: one input type</a:t>
            </a:r>
          </a:p>
          <a:p>
            <a:pPr lvl="1"/>
            <a:r>
              <a:rPr lang="en-US" i="1" dirty="0"/>
              <a:t>P</a:t>
            </a:r>
            <a:r>
              <a:rPr lang="en-US" i="1" dirty="0" smtClean="0"/>
              <a:t>olymorphic</a:t>
            </a:r>
            <a:r>
              <a:rPr lang="en-US" dirty="0"/>
              <a:t>: two to four input types</a:t>
            </a:r>
          </a:p>
          <a:p>
            <a:pPr lvl="1"/>
            <a:r>
              <a:rPr lang="en-US" i="1" dirty="0" err="1"/>
              <a:t>M</a:t>
            </a:r>
            <a:r>
              <a:rPr lang="en-US" i="1" dirty="0" err="1" smtClean="0"/>
              <a:t>egamorphic</a:t>
            </a:r>
            <a:r>
              <a:rPr lang="en-US" dirty="0"/>
              <a:t>: five or more input </a:t>
            </a:r>
            <a:r>
              <a:rPr lang="en-US" dirty="0" smtClean="0"/>
              <a:t>types</a:t>
            </a:r>
            <a:endParaRPr lang="en-US" dirty="0"/>
          </a:p>
        </p:txBody>
      </p:sp>
    </p:spTree>
    <p:extLst>
      <p:ext uri="{BB962C8B-B14F-4D97-AF65-F5344CB8AC3E}">
        <p14:creationId xmlns:p14="http://schemas.microsoft.com/office/powerpoint/2010/main" val="318941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87" y="2362200"/>
            <a:ext cx="6347713" cy="1320800"/>
          </a:xfrm>
        </p:spPr>
        <p:txBody>
          <a:bodyPr/>
          <a:lstStyle/>
          <a:p>
            <a:r>
              <a:rPr lang="en-US" dirty="0" smtClean="0"/>
              <a:t>JavaScript Code Optimizations</a:t>
            </a:r>
            <a:endParaRPr lang="en-US" dirty="0"/>
          </a:p>
        </p:txBody>
      </p:sp>
    </p:spTree>
    <p:extLst>
      <p:ext uri="{BB962C8B-B14F-4D97-AF65-F5344CB8AC3E}">
        <p14:creationId xmlns:p14="http://schemas.microsoft.com/office/powerpoint/2010/main" val="69795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Software engineer – Manager and Architect</a:t>
            </a:r>
          </a:p>
          <a:p>
            <a:r>
              <a:rPr lang="en-US" dirty="0" smtClean="0"/>
              <a:t>Now writing awesome code at bitsrc.io</a:t>
            </a:r>
          </a:p>
          <a:p>
            <a:r>
              <a:rPr lang="en-US" dirty="0" smtClean="0"/>
              <a:t>Former </a:t>
            </a:r>
          </a:p>
          <a:p>
            <a:pPr lvl="1"/>
            <a:r>
              <a:rPr lang="en-US" dirty="0" smtClean="0"/>
              <a:t>leader of </a:t>
            </a:r>
            <a:r>
              <a:rPr lang="en-US" dirty="0" err="1" smtClean="0"/>
              <a:t>Edgeverve</a:t>
            </a:r>
            <a:r>
              <a:rPr lang="en-US" dirty="0" smtClean="0"/>
              <a:t> Development group in Israel, Oecloud.io Architect</a:t>
            </a:r>
          </a:p>
          <a:p>
            <a:pPr lvl="1"/>
            <a:r>
              <a:rPr lang="en-US" dirty="0" smtClean="0"/>
              <a:t>CTO at a start up of my own</a:t>
            </a:r>
          </a:p>
          <a:p>
            <a:pPr lvl="1"/>
            <a:r>
              <a:rPr lang="en-US" dirty="0" smtClean="0"/>
              <a:t>Performance team leader at </a:t>
            </a:r>
            <a:r>
              <a:rPr lang="en-US" dirty="0" smtClean="0"/>
              <a:t>NCR</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076700"/>
            <a:ext cx="1828800" cy="2628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386667"/>
            <a:ext cx="3048000" cy="3048000"/>
          </a:xfrm>
          <a:prstGeom prst="rect">
            <a:avLst/>
          </a:prstGeom>
        </p:spPr>
      </p:pic>
    </p:spTree>
    <p:extLst>
      <p:ext uri="{BB962C8B-B14F-4D97-AF65-F5344CB8AC3E}">
        <p14:creationId xmlns:p14="http://schemas.microsoft.com/office/powerpoint/2010/main" val="12083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347713" cy="1320800"/>
          </a:xfrm>
        </p:spPr>
        <p:txBody>
          <a:bodyPr/>
          <a:lstStyle/>
          <a:p>
            <a:r>
              <a:rPr lang="en-US" dirty="0" smtClean="0"/>
              <a:t>For vs </a:t>
            </a:r>
            <a:r>
              <a:rPr lang="en-US" dirty="0" err="1" smtClean="0"/>
              <a:t>forEach</a:t>
            </a:r>
            <a:r>
              <a:rPr lang="en-US" dirty="0" smtClean="0"/>
              <a:t>() Loops</a:t>
            </a:r>
            <a:endParaRPr lang="en-US" dirty="0"/>
          </a:p>
        </p:txBody>
      </p:sp>
      <p:sp>
        <p:nvSpPr>
          <p:cNvPr id="3" name="Content Placeholder 2"/>
          <p:cNvSpPr>
            <a:spLocks noGrp="1"/>
          </p:cNvSpPr>
          <p:nvPr>
            <p:ph idx="1"/>
          </p:nvPr>
        </p:nvSpPr>
        <p:spPr>
          <a:xfrm>
            <a:off x="434086" y="1377027"/>
            <a:ext cx="6347714" cy="3880773"/>
          </a:xfrm>
        </p:spPr>
        <p:txBody>
          <a:bodyPr>
            <a:normAutofit/>
          </a:bodyPr>
          <a:lstStyle/>
          <a:p>
            <a:r>
              <a:rPr lang="en-US" sz="2400" dirty="0" smtClean="0"/>
              <a:t>Use </a:t>
            </a:r>
            <a:r>
              <a:rPr lang="en-US" sz="2400" dirty="0" err="1" smtClean="0"/>
              <a:t>foreach</a:t>
            </a:r>
            <a:r>
              <a:rPr lang="en-US" sz="2400" dirty="0" smtClean="0"/>
              <a:t>() while iterating on arrays </a:t>
            </a:r>
          </a:p>
          <a:p>
            <a:r>
              <a:rPr lang="en-US" sz="2400" dirty="0" smtClean="0"/>
              <a:t>Prefer not to use the for loop</a:t>
            </a:r>
          </a:p>
          <a:p>
            <a:r>
              <a:rPr lang="en-US" sz="2400" dirty="0" err="1" smtClean="0"/>
              <a:t>Foreach</a:t>
            </a:r>
            <a:r>
              <a:rPr lang="en-US" sz="2400" dirty="0" smtClean="0"/>
              <a:t>() Prevent you from iterating empty elements in the array.</a:t>
            </a:r>
          </a:p>
          <a:p>
            <a:endParaRPr lang="en-US" sz="2400" dirty="0"/>
          </a:p>
        </p:txBody>
      </p:sp>
    </p:spTree>
    <p:extLst>
      <p:ext uri="{BB962C8B-B14F-4D97-AF65-F5344CB8AC3E}">
        <p14:creationId xmlns:p14="http://schemas.microsoft.com/office/powerpoint/2010/main" val="3098557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108200"/>
            <a:ext cx="6347713" cy="1320800"/>
          </a:xfrm>
        </p:spPr>
        <p:txBody>
          <a:bodyPr/>
          <a:lstStyle/>
          <a:p>
            <a:r>
              <a:rPr lang="en-US" dirty="0" smtClean="0"/>
              <a:t>Demo – For vs </a:t>
            </a:r>
            <a:r>
              <a:rPr lang="en-US" dirty="0" err="1" smtClean="0"/>
              <a:t>forEach</a:t>
            </a:r>
            <a:r>
              <a:rPr lang="en-US" dirty="0" smtClean="0"/>
              <a:t>()</a:t>
            </a:r>
            <a:endParaRPr lang="en-US" dirty="0"/>
          </a:p>
        </p:txBody>
      </p:sp>
    </p:spTree>
    <p:extLst>
      <p:ext uri="{BB962C8B-B14F-4D97-AF65-F5344CB8AC3E}">
        <p14:creationId xmlns:p14="http://schemas.microsoft.com/office/powerpoint/2010/main" val="128229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347713" cy="1320800"/>
          </a:xfrm>
        </p:spPr>
        <p:txBody>
          <a:bodyPr/>
          <a:lstStyle/>
          <a:p>
            <a:r>
              <a:rPr lang="en-US" dirty="0" smtClean="0"/>
              <a:t>Put Common Code In Functions</a:t>
            </a:r>
            <a:endParaRPr lang="en-US" dirty="0"/>
          </a:p>
        </p:txBody>
      </p:sp>
      <p:sp>
        <p:nvSpPr>
          <p:cNvPr id="3" name="Content Placeholder 2"/>
          <p:cNvSpPr>
            <a:spLocks noGrp="1"/>
          </p:cNvSpPr>
          <p:nvPr>
            <p:ph idx="1"/>
          </p:nvPr>
        </p:nvSpPr>
        <p:spPr>
          <a:xfrm>
            <a:off x="609599" y="1676400"/>
            <a:ext cx="6347714" cy="3880773"/>
          </a:xfrm>
        </p:spPr>
        <p:txBody>
          <a:bodyPr>
            <a:normAutofit/>
          </a:bodyPr>
          <a:lstStyle/>
          <a:p>
            <a:r>
              <a:rPr lang="en-US" sz="2400" dirty="0" smtClean="0"/>
              <a:t>Hot Code – function or object which continuously being used</a:t>
            </a:r>
          </a:p>
          <a:p>
            <a:r>
              <a:rPr lang="en-US" sz="2400" dirty="0" smtClean="0"/>
              <a:t>The JIT compiler stores the binary version of a continuously used function or object </a:t>
            </a:r>
            <a:endParaRPr lang="en-US" sz="2400" dirty="0"/>
          </a:p>
          <a:p>
            <a:r>
              <a:rPr lang="en-US" sz="2400" dirty="0" smtClean="0"/>
              <a:t>If the contract is not changed – v8 will optimize</a:t>
            </a:r>
          </a:p>
        </p:txBody>
      </p:sp>
    </p:spTree>
    <p:extLst>
      <p:ext uri="{BB962C8B-B14F-4D97-AF65-F5344CB8AC3E}">
        <p14:creationId xmlns:p14="http://schemas.microsoft.com/office/powerpoint/2010/main" val="2890701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108200"/>
            <a:ext cx="6347713" cy="1320800"/>
          </a:xfrm>
        </p:spPr>
        <p:txBody>
          <a:bodyPr/>
          <a:lstStyle/>
          <a:p>
            <a:r>
              <a:rPr lang="en-US" dirty="0" smtClean="0"/>
              <a:t>Demo – Functions Vs Not Using Functions</a:t>
            </a:r>
            <a:endParaRPr lang="en-US" dirty="0"/>
          </a:p>
        </p:txBody>
      </p:sp>
    </p:spTree>
    <p:extLst>
      <p:ext uri="{BB962C8B-B14F-4D97-AF65-F5344CB8AC3E}">
        <p14:creationId xmlns:p14="http://schemas.microsoft.com/office/powerpoint/2010/main" val="409351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347713" cy="1320800"/>
          </a:xfrm>
        </p:spPr>
        <p:txBody>
          <a:bodyPr/>
          <a:lstStyle/>
          <a:p>
            <a:r>
              <a:rPr lang="en-US" dirty="0" smtClean="0"/>
              <a:t>Create Class For Similar Objects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733800"/>
            <a:ext cx="5959356" cy="229381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710940"/>
            <a:ext cx="1752600" cy="1752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78" y="1942970"/>
            <a:ext cx="6721422" cy="148602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800" y="1596455"/>
            <a:ext cx="1287650" cy="1287650"/>
          </a:xfrm>
          <a:prstGeom prst="rect">
            <a:avLst/>
          </a:prstGeom>
        </p:spPr>
      </p:pic>
    </p:spTree>
    <p:extLst>
      <p:ext uri="{BB962C8B-B14F-4D97-AF65-F5344CB8AC3E}">
        <p14:creationId xmlns:p14="http://schemas.microsoft.com/office/powerpoint/2010/main" val="1453889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032000"/>
            <a:ext cx="6347713" cy="1320800"/>
          </a:xfrm>
        </p:spPr>
        <p:txBody>
          <a:bodyPr/>
          <a:lstStyle/>
          <a:p>
            <a:r>
              <a:rPr lang="en-US" dirty="0" smtClean="0"/>
              <a:t>Demo – Using classes for objects</a:t>
            </a:r>
            <a:endParaRPr lang="en-US" dirty="0"/>
          </a:p>
        </p:txBody>
      </p:sp>
    </p:spTree>
    <p:extLst>
      <p:ext uri="{BB962C8B-B14F-4D97-AF65-F5344CB8AC3E}">
        <p14:creationId xmlns:p14="http://schemas.microsoft.com/office/powerpoint/2010/main" val="1552963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1320800"/>
          </a:xfrm>
        </p:spPr>
        <p:txBody>
          <a:bodyPr/>
          <a:lstStyle/>
          <a:p>
            <a:r>
              <a:rPr lang="en-US" dirty="0" smtClean="0"/>
              <a:t>Avoid Using Delete</a:t>
            </a:r>
            <a:endParaRPr lang="en-US" dirty="0"/>
          </a:p>
        </p:txBody>
      </p:sp>
      <p:sp>
        <p:nvSpPr>
          <p:cNvPr id="3" name="Content Placeholder 2"/>
          <p:cNvSpPr>
            <a:spLocks noGrp="1"/>
          </p:cNvSpPr>
          <p:nvPr>
            <p:ph idx="1"/>
          </p:nvPr>
        </p:nvSpPr>
        <p:spPr>
          <a:xfrm>
            <a:off x="457200" y="1371600"/>
            <a:ext cx="6347714" cy="3880773"/>
          </a:xfrm>
        </p:spPr>
        <p:txBody>
          <a:bodyPr>
            <a:normAutofit/>
          </a:bodyPr>
          <a:lstStyle/>
          <a:p>
            <a:r>
              <a:rPr lang="en-US" sz="2400" dirty="0" smtClean="0"/>
              <a:t>When using delete on an object :</a:t>
            </a:r>
          </a:p>
          <a:p>
            <a:pPr lvl="1"/>
            <a:r>
              <a:rPr lang="en-US" sz="2400" dirty="0" smtClean="0"/>
              <a:t>JIT compiler invalidate the binary of the object’s class for this instance</a:t>
            </a:r>
          </a:p>
          <a:p>
            <a:pPr lvl="1"/>
            <a:r>
              <a:rPr lang="en-US" sz="2400" dirty="0" smtClean="0"/>
              <a:t>JIT compiler treats the object separately from the class</a:t>
            </a:r>
          </a:p>
        </p:txBody>
      </p:sp>
    </p:spTree>
    <p:extLst>
      <p:ext uri="{BB962C8B-B14F-4D97-AF65-F5344CB8AC3E}">
        <p14:creationId xmlns:p14="http://schemas.microsoft.com/office/powerpoint/2010/main" val="1485461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413000"/>
            <a:ext cx="6347713" cy="1320800"/>
          </a:xfrm>
        </p:spPr>
        <p:txBody>
          <a:bodyPr/>
          <a:lstStyle/>
          <a:p>
            <a:r>
              <a:rPr lang="en-US" dirty="0" smtClean="0"/>
              <a:t>Demo – Using Delete vs Using Undefined</a:t>
            </a:r>
            <a:endParaRPr lang="en-US" dirty="0"/>
          </a:p>
        </p:txBody>
      </p:sp>
    </p:spTree>
    <p:extLst>
      <p:ext uri="{BB962C8B-B14F-4D97-AF65-F5344CB8AC3E}">
        <p14:creationId xmlns:p14="http://schemas.microsoft.com/office/powerpoint/2010/main" val="155844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347713" cy="1320800"/>
          </a:xfrm>
        </p:spPr>
        <p:txBody>
          <a:bodyPr/>
          <a:lstStyle/>
          <a:p>
            <a:r>
              <a:rPr lang="en-US" dirty="0" smtClean="0"/>
              <a:t>Avoid Using Dynamic Properties</a:t>
            </a:r>
            <a:endParaRPr lang="en-US" dirty="0"/>
          </a:p>
        </p:txBody>
      </p:sp>
      <p:sp>
        <p:nvSpPr>
          <p:cNvPr id="3" name="Content Placeholder 2"/>
          <p:cNvSpPr>
            <a:spLocks noGrp="1"/>
          </p:cNvSpPr>
          <p:nvPr>
            <p:ph idx="1"/>
          </p:nvPr>
        </p:nvSpPr>
        <p:spPr>
          <a:xfrm>
            <a:off x="457200" y="1676400"/>
            <a:ext cx="6347714" cy="3880773"/>
          </a:xfrm>
        </p:spPr>
        <p:txBody>
          <a:bodyPr>
            <a:normAutofit/>
          </a:bodyPr>
          <a:lstStyle/>
          <a:p>
            <a:r>
              <a:rPr lang="en-US" sz="2400" dirty="0" smtClean="0"/>
              <a:t>Dynamic property is a property that you add to the object on the fly.</a:t>
            </a:r>
          </a:p>
          <a:p>
            <a:r>
              <a:rPr lang="en-US" sz="2400" dirty="0" smtClean="0"/>
              <a:t>When using it the same thing happens as in the delete operator example.</a:t>
            </a:r>
            <a:endParaRPr lang="en-US" sz="2400" dirty="0"/>
          </a:p>
        </p:txBody>
      </p:sp>
    </p:spTree>
    <p:extLst>
      <p:ext uri="{BB962C8B-B14F-4D97-AF65-F5344CB8AC3E}">
        <p14:creationId xmlns:p14="http://schemas.microsoft.com/office/powerpoint/2010/main" val="2556163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Static Typed Languages</a:t>
            </a:r>
            <a:endParaRPr lang="en-US" dirty="0"/>
          </a:p>
        </p:txBody>
      </p:sp>
      <p:sp>
        <p:nvSpPr>
          <p:cNvPr id="4" name="Rectangle 3"/>
          <p:cNvSpPr/>
          <p:nvPr/>
        </p:nvSpPr>
        <p:spPr>
          <a:xfrm>
            <a:off x="533400" y="2590800"/>
            <a:ext cx="6705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3716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9530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32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1905000"/>
            <a:ext cx="3733800" cy="369332"/>
          </a:xfrm>
          <a:prstGeom prst="rect">
            <a:avLst/>
          </a:prstGeom>
          <a:noFill/>
        </p:spPr>
        <p:txBody>
          <a:bodyPr wrap="square" rtlCol="0">
            <a:spAutoFit/>
          </a:bodyPr>
          <a:lstStyle/>
          <a:p>
            <a:r>
              <a:rPr lang="en-US" dirty="0" smtClean="0"/>
              <a:t>Continuous memory allocation</a:t>
            </a:r>
            <a:endParaRPr lang="en-US" dirty="0"/>
          </a:p>
        </p:txBody>
      </p:sp>
      <p:sp>
        <p:nvSpPr>
          <p:cNvPr id="14" name="TextBox 13"/>
          <p:cNvSpPr txBox="1"/>
          <p:nvPr/>
        </p:nvSpPr>
        <p:spPr>
          <a:xfrm>
            <a:off x="609600" y="3124200"/>
            <a:ext cx="762000" cy="369332"/>
          </a:xfrm>
          <a:prstGeom prst="rect">
            <a:avLst/>
          </a:prstGeom>
          <a:noFill/>
        </p:spPr>
        <p:txBody>
          <a:bodyPr wrap="square" rtlCol="0">
            <a:spAutoFit/>
          </a:bodyPr>
          <a:lstStyle/>
          <a:p>
            <a:r>
              <a:rPr lang="en-US" dirty="0" smtClean="0"/>
              <a:t>1000</a:t>
            </a:r>
            <a:endParaRPr lang="en-US" dirty="0"/>
          </a:p>
        </p:txBody>
      </p:sp>
      <p:sp>
        <p:nvSpPr>
          <p:cNvPr id="15" name="TextBox 14"/>
          <p:cNvSpPr txBox="1"/>
          <p:nvPr/>
        </p:nvSpPr>
        <p:spPr>
          <a:xfrm>
            <a:off x="1447800" y="3124200"/>
            <a:ext cx="762000" cy="369332"/>
          </a:xfrm>
          <a:prstGeom prst="rect">
            <a:avLst/>
          </a:prstGeom>
          <a:noFill/>
        </p:spPr>
        <p:txBody>
          <a:bodyPr wrap="square" rtlCol="0">
            <a:spAutoFit/>
          </a:bodyPr>
          <a:lstStyle/>
          <a:p>
            <a:r>
              <a:rPr lang="en-US" dirty="0" smtClean="0"/>
              <a:t>1001</a:t>
            </a:r>
            <a:endParaRPr lang="en-US" dirty="0"/>
          </a:p>
        </p:txBody>
      </p:sp>
      <p:sp>
        <p:nvSpPr>
          <p:cNvPr id="16" name="TextBox 15"/>
          <p:cNvSpPr txBox="1"/>
          <p:nvPr/>
        </p:nvSpPr>
        <p:spPr>
          <a:xfrm>
            <a:off x="2362200" y="3124200"/>
            <a:ext cx="762000" cy="369332"/>
          </a:xfrm>
          <a:prstGeom prst="rect">
            <a:avLst/>
          </a:prstGeom>
          <a:noFill/>
        </p:spPr>
        <p:txBody>
          <a:bodyPr wrap="square" rtlCol="0">
            <a:spAutoFit/>
          </a:bodyPr>
          <a:lstStyle/>
          <a:p>
            <a:r>
              <a:rPr lang="en-US" dirty="0" smtClean="0"/>
              <a:t>1002</a:t>
            </a:r>
            <a:endParaRPr lang="en-US" dirty="0"/>
          </a:p>
        </p:txBody>
      </p:sp>
      <p:sp>
        <p:nvSpPr>
          <p:cNvPr id="17" name="TextBox 16"/>
          <p:cNvSpPr txBox="1"/>
          <p:nvPr/>
        </p:nvSpPr>
        <p:spPr>
          <a:xfrm>
            <a:off x="3352800" y="3135868"/>
            <a:ext cx="762000" cy="369332"/>
          </a:xfrm>
          <a:prstGeom prst="rect">
            <a:avLst/>
          </a:prstGeom>
          <a:noFill/>
        </p:spPr>
        <p:txBody>
          <a:bodyPr wrap="square" rtlCol="0">
            <a:spAutoFit/>
          </a:bodyPr>
          <a:lstStyle/>
          <a:p>
            <a:r>
              <a:rPr lang="en-US" dirty="0" smtClean="0"/>
              <a:t>1003</a:t>
            </a:r>
            <a:endParaRPr lang="en-US" dirty="0"/>
          </a:p>
        </p:txBody>
      </p:sp>
      <p:sp>
        <p:nvSpPr>
          <p:cNvPr id="35" name="TextBox 34"/>
          <p:cNvSpPr txBox="1"/>
          <p:nvPr/>
        </p:nvSpPr>
        <p:spPr>
          <a:xfrm>
            <a:off x="4267200" y="3135868"/>
            <a:ext cx="762000" cy="369332"/>
          </a:xfrm>
          <a:prstGeom prst="rect">
            <a:avLst/>
          </a:prstGeom>
          <a:noFill/>
        </p:spPr>
        <p:txBody>
          <a:bodyPr wrap="square" rtlCol="0">
            <a:spAutoFit/>
          </a:bodyPr>
          <a:lstStyle/>
          <a:p>
            <a:r>
              <a:rPr lang="en-US" dirty="0" smtClean="0"/>
              <a:t>1004</a:t>
            </a:r>
            <a:endParaRPr lang="en-US" dirty="0"/>
          </a:p>
        </p:txBody>
      </p:sp>
      <p:sp>
        <p:nvSpPr>
          <p:cNvPr id="36" name="TextBox 35"/>
          <p:cNvSpPr txBox="1"/>
          <p:nvPr/>
        </p:nvSpPr>
        <p:spPr>
          <a:xfrm>
            <a:off x="5105400" y="3135868"/>
            <a:ext cx="762000" cy="369332"/>
          </a:xfrm>
          <a:prstGeom prst="rect">
            <a:avLst/>
          </a:prstGeom>
          <a:noFill/>
        </p:spPr>
        <p:txBody>
          <a:bodyPr wrap="square" rtlCol="0">
            <a:spAutoFit/>
          </a:bodyPr>
          <a:lstStyle/>
          <a:p>
            <a:r>
              <a:rPr lang="en-US" dirty="0" smtClean="0"/>
              <a:t>1005</a:t>
            </a:r>
            <a:endParaRPr lang="en-US" dirty="0"/>
          </a:p>
        </p:txBody>
      </p:sp>
    </p:spTree>
    <p:extLst>
      <p:ext uri="{BB962C8B-B14F-4D97-AF65-F5344CB8AC3E}">
        <p14:creationId xmlns:p14="http://schemas.microsoft.com/office/powerpoint/2010/main" val="2752937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JIT compiler</a:t>
            </a:r>
          </a:p>
          <a:p>
            <a:r>
              <a:rPr lang="en-US" dirty="0" smtClean="0"/>
              <a:t>V8 Engine</a:t>
            </a:r>
          </a:p>
          <a:p>
            <a:r>
              <a:rPr lang="en-US" dirty="0" smtClean="0"/>
              <a:t>JavaScript Code Optimizations</a:t>
            </a:r>
            <a:endParaRPr lang="en-US" dirty="0"/>
          </a:p>
        </p:txBody>
      </p:sp>
    </p:spTree>
    <p:extLst>
      <p:ext uri="{BB962C8B-B14F-4D97-AF65-F5344CB8AC3E}">
        <p14:creationId xmlns:p14="http://schemas.microsoft.com/office/powerpoint/2010/main" val="1790054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Arrays </a:t>
            </a:r>
            <a:endParaRPr lang="en-US" dirty="0"/>
          </a:p>
        </p:txBody>
      </p:sp>
      <p:sp>
        <p:nvSpPr>
          <p:cNvPr id="3" name="Content Placeholder 2"/>
          <p:cNvSpPr>
            <a:spLocks noGrp="1"/>
          </p:cNvSpPr>
          <p:nvPr>
            <p:ph idx="1"/>
          </p:nvPr>
        </p:nvSpPr>
        <p:spPr>
          <a:xfrm>
            <a:off x="662686" y="1676400"/>
            <a:ext cx="6347714" cy="3880773"/>
          </a:xfrm>
        </p:spPr>
        <p:txBody>
          <a:bodyPr/>
          <a:lstStyle/>
          <a:p>
            <a:r>
              <a:rPr lang="en-US" dirty="0" smtClean="0"/>
              <a:t>JavaScript Arrays can be of 2 types :</a:t>
            </a:r>
          </a:p>
          <a:p>
            <a:pPr lvl="1"/>
            <a:r>
              <a:rPr lang="en-US" dirty="0" smtClean="0"/>
              <a:t>Continuous memory array</a:t>
            </a:r>
          </a:p>
          <a:p>
            <a:pPr lvl="1"/>
            <a:r>
              <a:rPr lang="en-US" dirty="0" err="1" smtClean="0"/>
              <a:t>Hashmap</a:t>
            </a:r>
            <a:r>
              <a:rPr lang="en-US" dirty="0" smtClean="0"/>
              <a:t> array</a:t>
            </a:r>
          </a:p>
          <a:p>
            <a:r>
              <a:rPr lang="en-US" dirty="0" smtClean="0"/>
              <a:t>Always make sure that you don’t create </a:t>
            </a:r>
            <a:r>
              <a:rPr lang="en-US" dirty="0" err="1" smtClean="0"/>
              <a:t>hashmap</a:t>
            </a:r>
            <a:r>
              <a:rPr lang="en-US" dirty="0" smtClean="0"/>
              <a:t> array, which are much less efficient</a:t>
            </a:r>
            <a:endParaRPr lang="en-US" dirty="0"/>
          </a:p>
        </p:txBody>
      </p:sp>
    </p:spTree>
    <p:extLst>
      <p:ext uri="{BB962C8B-B14F-4D97-AF65-F5344CB8AC3E}">
        <p14:creationId xmlns:p14="http://schemas.microsoft.com/office/powerpoint/2010/main" val="310158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1320800"/>
          </a:xfrm>
        </p:spPr>
        <p:txBody>
          <a:bodyPr/>
          <a:lstStyle/>
          <a:p>
            <a:r>
              <a:rPr lang="en-US" dirty="0" smtClean="0"/>
              <a:t>Use Typed Or Homogenous Arrays</a:t>
            </a:r>
            <a:endParaRPr lang="en-US" dirty="0"/>
          </a:p>
        </p:txBody>
      </p:sp>
      <p:sp>
        <p:nvSpPr>
          <p:cNvPr id="3" name="Content Placeholder 2"/>
          <p:cNvSpPr>
            <a:spLocks noGrp="1"/>
          </p:cNvSpPr>
          <p:nvPr>
            <p:ph idx="1"/>
          </p:nvPr>
        </p:nvSpPr>
        <p:spPr>
          <a:xfrm>
            <a:off x="457200" y="1828800"/>
            <a:ext cx="6347714" cy="3880773"/>
          </a:xfrm>
        </p:spPr>
        <p:txBody>
          <a:bodyPr>
            <a:normAutofit/>
          </a:bodyPr>
          <a:lstStyle/>
          <a:p>
            <a:r>
              <a:rPr lang="en-US" sz="2400" dirty="0" err="1" smtClean="0"/>
              <a:t>ArrayBuffer</a:t>
            </a:r>
            <a:r>
              <a:rPr lang="en-US" sz="2400" dirty="0" smtClean="0"/>
              <a:t> and </a:t>
            </a:r>
            <a:r>
              <a:rPr lang="en-US" sz="2400" dirty="0" err="1" smtClean="0"/>
              <a:t>TypedArrays</a:t>
            </a:r>
            <a:r>
              <a:rPr lang="en-US" sz="2400" dirty="0" smtClean="0"/>
              <a:t> introduced in ES6.</a:t>
            </a:r>
          </a:p>
          <a:p>
            <a:r>
              <a:rPr lang="en-US" sz="2400" dirty="0" smtClean="0"/>
              <a:t>If the array contains the same types, the JIT compiler will allocate continuous blocks of memory</a:t>
            </a:r>
          </a:p>
          <a:p>
            <a:r>
              <a:rPr lang="en-US" sz="2400" dirty="0" smtClean="0"/>
              <a:t>Insertion and reading will become much faster</a:t>
            </a:r>
          </a:p>
        </p:txBody>
      </p:sp>
    </p:spTree>
    <p:extLst>
      <p:ext uri="{BB962C8B-B14F-4D97-AF65-F5344CB8AC3E}">
        <p14:creationId xmlns:p14="http://schemas.microsoft.com/office/powerpoint/2010/main" val="3007600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0"/>
            <a:ext cx="6347713" cy="1320800"/>
          </a:xfrm>
        </p:spPr>
        <p:txBody>
          <a:bodyPr/>
          <a:lstStyle/>
          <a:p>
            <a:r>
              <a:rPr lang="en-US" dirty="0" smtClean="0"/>
              <a:t>Demo – Typed Arrays vs Old Arrays Performance</a:t>
            </a:r>
            <a:endParaRPr lang="en-US" dirty="0"/>
          </a:p>
        </p:txBody>
      </p:sp>
    </p:spTree>
    <p:extLst>
      <p:ext uri="{BB962C8B-B14F-4D97-AF65-F5344CB8AC3E}">
        <p14:creationId xmlns:p14="http://schemas.microsoft.com/office/powerpoint/2010/main" val="966624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Questions ?</a:t>
            </a:r>
          </a:p>
        </p:txBody>
      </p:sp>
    </p:spTree>
    <p:extLst>
      <p:ext uri="{BB962C8B-B14F-4D97-AF65-F5344CB8AC3E}">
        <p14:creationId xmlns:p14="http://schemas.microsoft.com/office/powerpoint/2010/main" val="908030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Me @</a:t>
            </a:r>
            <a:endParaRPr lang="en-US" dirty="0"/>
          </a:p>
        </p:txBody>
      </p:sp>
      <p:sp>
        <p:nvSpPr>
          <p:cNvPr id="3" name="Content Placeholder 2"/>
          <p:cNvSpPr>
            <a:spLocks noGrp="1"/>
          </p:cNvSpPr>
          <p:nvPr>
            <p:ph idx="1"/>
          </p:nvPr>
        </p:nvSpPr>
        <p:spPr>
          <a:xfrm>
            <a:off x="533400" y="1524000"/>
            <a:ext cx="7315200" cy="3880773"/>
          </a:xfrm>
        </p:spPr>
        <p:txBody>
          <a:bodyPr>
            <a:normAutofit/>
          </a:bodyPr>
          <a:lstStyle/>
          <a:p>
            <a:r>
              <a:rPr lang="en-US" sz="2400" dirty="0" smtClean="0">
                <a:hlinkClick r:id="rId2"/>
              </a:rPr>
              <a:t>Tamar.twena@gmail.com</a:t>
            </a:r>
            <a:endParaRPr lang="en-US" sz="2400" dirty="0" smtClean="0"/>
          </a:p>
          <a:p>
            <a:r>
              <a:rPr lang="en-US" sz="2400" dirty="0">
                <a:hlinkClick r:id="rId3"/>
              </a:rPr>
              <a:t>https://www.linkedin.com/in/tamarstern</a:t>
            </a:r>
            <a:r>
              <a:rPr lang="en-US" sz="2400" dirty="0" smtClean="0">
                <a:hlinkClick r:id="rId3"/>
              </a:rPr>
              <a:t>/</a:t>
            </a:r>
            <a:endParaRPr lang="en-US" sz="2400" dirty="0" smtClean="0"/>
          </a:p>
          <a:p>
            <a:r>
              <a:rPr lang="en-US" sz="2400" dirty="0" smtClean="0"/>
              <a:t>Twitter : @</a:t>
            </a:r>
            <a:r>
              <a:rPr lang="en-US" sz="2400" dirty="0" err="1" smtClean="0"/>
              <a:t>TwenaStern</a:t>
            </a: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076700"/>
            <a:ext cx="1828800" cy="2628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3386667"/>
            <a:ext cx="3048000" cy="3048000"/>
          </a:xfrm>
          <a:prstGeom prst="rect">
            <a:avLst/>
          </a:prstGeom>
        </p:spPr>
      </p:pic>
    </p:spTree>
    <p:extLst>
      <p:ext uri="{BB962C8B-B14F-4D97-AF65-F5344CB8AC3E}">
        <p14:creationId xmlns:p14="http://schemas.microsoft.com/office/powerpoint/2010/main" val="162963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0"/>
            <a:ext cx="6347713" cy="1320800"/>
          </a:xfrm>
        </p:spPr>
        <p:txBody>
          <a:bodyPr/>
          <a:lstStyle/>
          <a:p>
            <a:r>
              <a:rPr lang="en-US" dirty="0" smtClean="0"/>
              <a:t>The JIT Compiler</a:t>
            </a:r>
            <a:endParaRPr lang="en-US" dirty="0"/>
          </a:p>
        </p:txBody>
      </p:sp>
    </p:spTree>
    <p:extLst>
      <p:ext uri="{BB962C8B-B14F-4D97-AF65-F5344CB8AC3E}">
        <p14:creationId xmlns:p14="http://schemas.microsoft.com/office/powerpoint/2010/main" val="22422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Just-In-Time Compilation Explained</a:t>
            </a:r>
            <a:endParaRPr lang="en-US" dirty="0"/>
          </a:p>
        </p:txBody>
      </p:sp>
      <p:sp>
        <p:nvSpPr>
          <p:cNvPr id="3" name="Content Placeholder 2"/>
          <p:cNvSpPr>
            <a:spLocks noGrp="1"/>
          </p:cNvSpPr>
          <p:nvPr>
            <p:ph idx="1"/>
          </p:nvPr>
        </p:nvSpPr>
        <p:spPr/>
        <p:txBody>
          <a:bodyPr/>
          <a:lstStyle/>
          <a:p>
            <a:r>
              <a:rPr lang="en-US" dirty="0" smtClean="0"/>
              <a:t>Executing computer code that involves compilation during run time</a:t>
            </a:r>
          </a:p>
          <a:p>
            <a:r>
              <a:rPr lang="en-US" dirty="0" smtClean="0"/>
              <a:t>Combines two approaches :</a:t>
            </a:r>
          </a:p>
          <a:p>
            <a:pPr lvl="1"/>
            <a:r>
              <a:rPr lang="en-US" dirty="0" smtClean="0"/>
              <a:t>Ahead of compilation</a:t>
            </a:r>
          </a:p>
          <a:p>
            <a:pPr lvl="1"/>
            <a:r>
              <a:rPr lang="en-US" smtClean="0"/>
              <a:t>Interpreter</a:t>
            </a:r>
            <a:endParaRPr lang="en-US" dirty="0" smtClean="0"/>
          </a:p>
          <a:p>
            <a:endParaRPr lang="en-US" dirty="0"/>
          </a:p>
        </p:txBody>
      </p:sp>
    </p:spTree>
    <p:extLst>
      <p:ext uri="{BB962C8B-B14F-4D97-AF65-F5344CB8AC3E}">
        <p14:creationId xmlns:p14="http://schemas.microsoft.com/office/powerpoint/2010/main" val="385129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 Compiler – High Level Explanation</a:t>
            </a:r>
            <a:endParaRPr lang="en-US" dirty="0"/>
          </a:p>
        </p:txBody>
      </p:sp>
      <p:sp>
        <p:nvSpPr>
          <p:cNvPr id="3" name="Content Placeholder 2"/>
          <p:cNvSpPr>
            <a:spLocks noGrp="1"/>
          </p:cNvSpPr>
          <p:nvPr>
            <p:ph idx="1"/>
          </p:nvPr>
        </p:nvSpPr>
        <p:spPr/>
        <p:txBody>
          <a:bodyPr/>
          <a:lstStyle/>
          <a:p>
            <a:r>
              <a:rPr lang="en-US" dirty="0" smtClean="0"/>
              <a:t>Usually Combined with Ahead Of Compilation approach (AOT) </a:t>
            </a:r>
          </a:p>
          <a:p>
            <a:r>
              <a:rPr lang="en-US" dirty="0"/>
              <a:t>S</a:t>
            </a:r>
            <a:r>
              <a:rPr lang="en-US" dirty="0" smtClean="0"/>
              <a:t>ource code is translated to Intermediate representation</a:t>
            </a:r>
          </a:p>
          <a:p>
            <a:pPr lvl="1"/>
            <a:r>
              <a:rPr lang="en-US" dirty="0" smtClean="0"/>
              <a:t>Bytecode (Java)</a:t>
            </a:r>
          </a:p>
          <a:p>
            <a:pPr lvl="1"/>
            <a:r>
              <a:rPr lang="en-US" dirty="0" smtClean="0"/>
              <a:t>CLI (C#)</a:t>
            </a:r>
          </a:p>
          <a:p>
            <a:r>
              <a:rPr lang="en-US" dirty="0" smtClean="0"/>
              <a:t>Intermediate Representation interpreted by VM</a:t>
            </a:r>
          </a:p>
          <a:p>
            <a:r>
              <a:rPr lang="en-US" dirty="0" smtClean="0"/>
              <a:t>JIT compiler executed </a:t>
            </a:r>
          </a:p>
          <a:p>
            <a:pPr lvl="1"/>
            <a:r>
              <a:rPr lang="en-US" dirty="0" smtClean="0"/>
              <a:t>reads intermediate representation in multiple sections</a:t>
            </a:r>
          </a:p>
          <a:p>
            <a:pPr lvl="1"/>
            <a:r>
              <a:rPr lang="en-US" dirty="0" smtClean="0"/>
              <a:t>Compiles dynamically into machine code</a:t>
            </a:r>
            <a:endParaRPr lang="en-US" dirty="0"/>
          </a:p>
        </p:txBody>
      </p:sp>
    </p:spTree>
    <p:extLst>
      <p:ext uri="{BB962C8B-B14F-4D97-AF65-F5344CB8AC3E}">
        <p14:creationId xmlns:p14="http://schemas.microsoft.com/office/powerpoint/2010/main" val="421930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347713" cy="1320800"/>
          </a:xfrm>
        </p:spPr>
        <p:txBody>
          <a:bodyPr/>
          <a:lstStyle/>
          <a:p>
            <a:r>
              <a:rPr lang="en-US" dirty="0" smtClean="0"/>
              <a:t>JIT Compiler In Java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843046"/>
            <a:ext cx="5725885" cy="3844291"/>
          </a:xfrm>
          <a:prstGeom prst="rect">
            <a:avLst/>
          </a:prstGeom>
        </p:spPr>
      </p:pic>
    </p:spTree>
    <p:extLst>
      <p:ext uri="{BB962C8B-B14F-4D97-AF65-F5344CB8AC3E}">
        <p14:creationId xmlns:p14="http://schemas.microsoft.com/office/powerpoint/2010/main" val="263140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76200"/>
            <a:ext cx="6347713" cy="1320800"/>
          </a:xfrm>
        </p:spPr>
        <p:txBody>
          <a:bodyPr/>
          <a:lstStyle/>
          <a:p>
            <a:r>
              <a:rPr lang="en-US" dirty="0" smtClean="0"/>
              <a:t>JIT Compiler In JavaScript</a:t>
            </a:r>
            <a:endParaRPr lang="en-US" dirty="0"/>
          </a:p>
        </p:txBody>
      </p:sp>
      <p:sp>
        <p:nvSpPr>
          <p:cNvPr id="5" name="Rectangle 4"/>
          <p:cNvSpPr/>
          <p:nvPr/>
        </p:nvSpPr>
        <p:spPr>
          <a:xfrm>
            <a:off x="381000" y="1143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code</a:t>
            </a:r>
            <a:endParaRPr lang="en-US" dirty="0">
              <a:solidFill>
                <a:schemeClr val="tx1"/>
              </a:solidFill>
            </a:endParaRPr>
          </a:p>
        </p:txBody>
      </p:sp>
      <p:sp>
        <p:nvSpPr>
          <p:cNvPr id="6" name="Right Arrow 5"/>
          <p:cNvSpPr/>
          <p:nvPr/>
        </p:nvSpPr>
        <p:spPr>
          <a:xfrm>
            <a:off x="2133600" y="1371600"/>
            <a:ext cx="5334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495800" y="1371600"/>
            <a:ext cx="5334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19400" y="1143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Tracing</a:t>
            </a:r>
            <a:endParaRPr lang="en-US" dirty="0">
              <a:solidFill>
                <a:schemeClr val="tx1"/>
              </a:solidFill>
            </a:endParaRPr>
          </a:p>
        </p:txBody>
      </p:sp>
      <p:sp>
        <p:nvSpPr>
          <p:cNvPr id="10" name="Rectangle 9"/>
          <p:cNvSpPr/>
          <p:nvPr/>
        </p:nvSpPr>
        <p:spPr>
          <a:xfrm>
            <a:off x="5257800" y="1143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Interpreter</a:t>
            </a:r>
            <a:endParaRPr lang="en-US" dirty="0">
              <a:solidFill>
                <a:schemeClr val="tx1"/>
              </a:solidFill>
            </a:endParaRPr>
          </a:p>
        </p:txBody>
      </p:sp>
      <p:sp>
        <p:nvSpPr>
          <p:cNvPr id="11" name="Down Arrow 10"/>
          <p:cNvSpPr/>
          <p:nvPr/>
        </p:nvSpPr>
        <p:spPr>
          <a:xfrm rot="2246609">
            <a:off x="2160671" y="2252378"/>
            <a:ext cx="571500" cy="533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 y="28956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Repeats </a:t>
            </a:r>
            <a:endParaRPr lang="en-US" dirty="0">
              <a:solidFill>
                <a:schemeClr val="tx1"/>
              </a:solidFill>
            </a:endParaRPr>
          </a:p>
        </p:txBody>
      </p:sp>
      <p:sp>
        <p:nvSpPr>
          <p:cNvPr id="13" name="Right Arrow 12"/>
          <p:cNvSpPr/>
          <p:nvPr/>
        </p:nvSpPr>
        <p:spPr>
          <a:xfrm>
            <a:off x="2362200" y="31242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00400" y="28956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JIT compiler</a:t>
            </a:r>
            <a:endParaRPr lang="en-US" dirty="0">
              <a:solidFill>
                <a:schemeClr val="tx1"/>
              </a:solidFill>
            </a:endParaRPr>
          </a:p>
        </p:txBody>
      </p:sp>
      <p:sp>
        <p:nvSpPr>
          <p:cNvPr id="15" name="Down Arrow 14"/>
          <p:cNvSpPr/>
          <p:nvPr/>
        </p:nvSpPr>
        <p:spPr>
          <a:xfrm>
            <a:off x="1104900" y="4191000"/>
            <a:ext cx="571500" cy="533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876800" y="31242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200" y="28956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Baseline Compiler</a:t>
            </a:r>
            <a:endParaRPr lang="en-US" dirty="0">
              <a:solidFill>
                <a:schemeClr val="tx1"/>
              </a:solidFill>
            </a:endParaRPr>
          </a:p>
        </p:txBody>
      </p:sp>
      <p:sp>
        <p:nvSpPr>
          <p:cNvPr id="18" name="Rectangle 17"/>
          <p:cNvSpPr/>
          <p:nvPr/>
        </p:nvSpPr>
        <p:spPr>
          <a:xfrm>
            <a:off x="609600" y="5029200"/>
            <a:ext cx="1447800" cy="990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Repeats A Lot ! </a:t>
            </a:r>
            <a:endParaRPr lang="en-US" dirty="0">
              <a:solidFill>
                <a:schemeClr val="tx1"/>
              </a:solidFill>
            </a:endParaRPr>
          </a:p>
        </p:txBody>
      </p:sp>
      <p:sp>
        <p:nvSpPr>
          <p:cNvPr id="19" name="Right Arrow 18"/>
          <p:cNvSpPr/>
          <p:nvPr/>
        </p:nvSpPr>
        <p:spPr>
          <a:xfrm>
            <a:off x="2286000" y="52578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124200" y="50292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JIT compiler</a:t>
            </a:r>
            <a:endParaRPr lang="en-US" dirty="0">
              <a:solidFill>
                <a:schemeClr val="tx1"/>
              </a:solidFill>
            </a:endParaRPr>
          </a:p>
        </p:txBody>
      </p:sp>
      <p:sp>
        <p:nvSpPr>
          <p:cNvPr id="21" name="Right Arrow 20"/>
          <p:cNvSpPr/>
          <p:nvPr/>
        </p:nvSpPr>
        <p:spPr>
          <a:xfrm>
            <a:off x="4800600" y="52578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715000" y="50292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Optimized Compiler</a:t>
            </a:r>
            <a:endParaRPr lang="en-US" dirty="0">
              <a:solidFill>
                <a:schemeClr val="tx1"/>
              </a:solidFill>
            </a:endParaRPr>
          </a:p>
        </p:txBody>
      </p:sp>
    </p:spTree>
    <p:extLst>
      <p:ext uri="{BB962C8B-B14F-4D97-AF65-F5344CB8AC3E}">
        <p14:creationId xmlns:p14="http://schemas.microsoft.com/office/powerpoint/2010/main" val="90816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6347713" cy="1320800"/>
          </a:xfrm>
        </p:spPr>
        <p:txBody>
          <a:bodyPr/>
          <a:lstStyle/>
          <a:p>
            <a:r>
              <a:rPr lang="en-US" dirty="0" smtClean="0"/>
              <a:t>Baseline Compiler</a:t>
            </a:r>
            <a:endParaRPr lang="en-US" dirty="0"/>
          </a:p>
        </p:txBody>
      </p:sp>
      <p:sp>
        <p:nvSpPr>
          <p:cNvPr id="3" name="Content Placeholder 2"/>
          <p:cNvSpPr>
            <a:spLocks noGrp="1"/>
          </p:cNvSpPr>
          <p:nvPr>
            <p:ph idx="1"/>
          </p:nvPr>
        </p:nvSpPr>
        <p:spPr>
          <a:xfrm>
            <a:off x="609599" y="1447800"/>
            <a:ext cx="6347714" cy="3880773"/>
          </a:xfrm>
        </p:spPr>
        <p:txBody>
          <a:bodyPr/>
          <a:lstStyle/>
          <a:p>
            <a:r>
              <a:rPr lang="en-US" dirty="0" smtClean="0"/>
              <a:t>When a function starts to warm, JIT will send it to be compiled.</a:t>
            </a:r>
          </a:p>
          <a:p>
            <a:r>
              <a:rPr lang="en-US" dirty="0" smtClean="0"/>
              <a:t>JIT will store the compilation</a:t>
            </a:r>
          </a:p>
          <a:p>
            <a:r>
              <a:rPr lang="en-US" dirty="0" smtClean="0"/>
              <a:t>Each line of function is compiled to a “stub”</a:t>
            </a:r>
          </a:p>
          <a:p>
            <a:r>
              <a:rPr lang="en-US" dirty="0" smtClean="0"/>
              <a:t>Monitoring/Tracing will pull the compiled version once function is called</a:t>
            </a:r>
          </a:p>
          <a:p>
            <a:r>
              <a:rPr lang="en-US" dirty="0" smtClean="0"/>
              <a:t>Compiled version is not fully optimize </a:t>
            </a:r>
          </a:p>
          <a:p>
            <a:pPr lvl="1"/>
            <a:r>
              <a:rPr lang="en-US" dirty="0" smtClean="0"/>
              <a:t>not create runtime overhead</a:t>
            </a:r>
          </a:p>
          <a:p>
            <a:endParaRPr lang="en-US" dirty="0"/>
          </a:p>
          <a:p>
            <a:endParaRPr lang="en-US" dirty="0" smtClean="0"/>
          </a:p>
          <a:p>
            <a:endParaRPr lang="en-US" dirty="0"/>
          </a:p>
        </p:txBody>
      </p:sp>
    </p:spTree>
    <p:extLst>
      <p:ext uri="{BB962C8B-B14F-4D97-AF65-F5344CB8AC3E}">
        <p14:creationId xmlns:p14="http://schemas.microsoft.com/office/powerpoint/2010/main" val="1571860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63624</TotalTime>
  <Words>1332</Words>
  <Application>Microsoft Office PowerPoint</Application>
  <PresentationFormat>On-screen Show (4:3)</PresentationFormat>
  <Paragraphs>171</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JIT Compiler, V8 Engine, And Optimization Tricks</vt:lpstr>
      <vt:lpstr>About me </vt:lpstr>
      <vt:lpstr>Agenda</vt:lpstr>
      <vt:lpstr>The JIT Compiler</vt:lpstr>
      <vt:lpstr>Just-In-Time Compilation Explained</vt:lpstr>
      <vt:lpstr>JIT Compiler – High Level Explanation</vt:lpstr>
      <vt:lpstr>JIT Compiler In Java</vt:lpstr>
      <vt:lpstr>JIT Compiler In JavaScript</vt:lpstr>
      <vt:lpstr>Baseline Compiler</vt:lpstr>
      <vt:lpstr>Optimizing Compiler</vt:lpstr>
      <vt:lpstr>Optimization And De-Optimization</vt:lpstr>
      <vt:lpstr>Avoid Deoptimization</vt:lpstr>
      <vt:lpstr>Chrome V8 </vt:lpstr>
      <vt:lpstr>Chrome V8</vt:lpstr>
      <vt:lpstr>V8 Architecture</vt:lpstr>
      <vt:lpstr>Ignition Interpreter</vt:lpstr>
      <vt:lpstr>Turbofan Compiler</vt:lpstr>
      <vt:lpstr>How To Help Turbofan Optimize Hot Code ?</vt:lpstr>
      <vt:lpstr>JavaScript Code Optimizations</vt:lpstr>
      <vt:lpstr>For vs forEach() Loops</vt:lpstr>
      <vt:lpstr>Demo – For vs forEach()</vt:lpstr>
      <vt:lpstr>Put Common Code In Functions</vt:lpstr>
      <vt:lpstr>Demo – Functions Vs Not Using Functions</vt:lpstr>
      <vt:lpstr>Create Class For Similar Objects</vt:lpstr>
      <vt:lpstr>Demo – Using classes for objects</vt:lpstr>
      <vt:lpstr>Avoid Using Delete</vt:lpstr>
      <vt:lpstr>Demo – Using Delete vs Using Undefined</vt:lpstr>
      <vt:lpstr>Avoid Using Dynamic Properties</vt:lpstr>
      <vt:lpstr>Arrays In Static Typed Languages</vt:lpstr>
      <vt:lpstr>JavaScript Arrays </vt:lpstr>
      <vt:lpstr>Use Typed Or Homogenous Arrays</vt:lpstr>
      <vt:lpstr>Demo – Typed Arrays vs Old Arrays Performance</vt:lpstr>
      <vt:lpstr>Questions ?</vt:lpstr>
      <vt:lpstr>Contact 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Zero To Hero In NodeJS</dc:title>
  <dc:creator>תמר תוינה</dc:creator>
  <cp:lastModifiedBy>תמר תוינה</cp:lastModifiedBy>
  <cp:revision>776</cp:revision>
  <dcterms:created xsi:type="dcterms:W3CDTF">2006-08-16T00:00:00Z</dcterms:created>
  <dcterms:modified xsi:type="dcterms:W3CDTF">2018-11-06T16:48:26Z</dcterms:modified>
</cp:coreProperties>
</file>