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97" r:id="rId4"/>
    <p:sldId id="293" r:id="rId5"/>
    <p:sldId id="262" r:id="rId6"/>
    <p:sldId id="294" r:id="rId7"/>
    <p:sldId id="292" r:id="rId8"/>
    <p:sldId id="261" r:id="rId9"/>
    <p:sldId id="298" r:id="rId10"/>
    <p:sldId id="279" r:id="rId11"/>
    <p:sldId id="280" r:id="rId12"/>
    <p:sldId id="283" r:id="rId13"/>
    <p:sldId id="295" r:id="rId14"/>
    <p:sldId id="281" r:id="rId15"/>
    <p:sldId id="296" r:id="rId16"/>
    <p:sldId id="264" r:id="rId17"/>
    <p:sldId id="265" r:id="rId18"/>
    <p:sldId id="269" r:id="rId19"/>
    <p:sldId id="266" r:id="rId20"/>
    <p:sldId id="268" r:id="rId21"/>
    <p:sldId id="270" r:id="rId22"/>
    <p:sldId id="267" r:id="rId23"/>
    <p:sldId id="271" r:id="rId24"/>
    <p:sldId id="272" r:id="rId25"/>
    <p:sldId id="291" r:id="rId26"/>
    <p:sldId id="300" r:id="rId27"/>
    <p:sldId id="273" r:id="rId28"/>
    <p:sldId id="290" r:id="rId29"/>
    <p:sldId id="276" r:id="rId30"/>
    <p:sldId id="284" r:id="rId31"/>
    <p:sldId id="299" r:id="rId32"/>
    <p:sldId id="278" r:id="rId33"/>
    <p:sldId id="285" r:id="rId34"/>
    <p:sldId id="277" r:id="rId35"/>
    <p:sldId id="286" r:id="rId36"/>
    <p:sldId id="287" r:id="rId37"/>
    <p:sldId id="288" r:id="rId38"/>
    <p:sldId id="275" r:id="rId39"/>
    <p:sldId id="274" r:id="rId40"/>
    <p:sldId id="263" r:id="rId41"/>
    <p:sldId id="289" r:id="rId4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37" tIns="49519" rIns="99037" bIns="495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3508"/>
          </a:xfrm>
          <a:prstGeom prst="rect">
            <a:avLst/>
          </a:prstGeom>
        </p:spPr>
        <p:txBody>
          <a:bodyPr vert="horz" lIns="99037" tIns="49519" rIns="99037" bIns="49519" rtlCol="0"/>
          <a:lstStyle>
            <a:lvl1pPr algn="r">
              <a:defRPr sz="1400"/>
            </a:lvl1pPr>
          </a:lstStyle>
          <a:p>
            <a:fld id="{E6BED155-799D-4E7D-BB96-8EDCE443257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7" tIns="49519" rIns="99037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37" tIns="49519" rIns="99037" bIns="495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9037" tIns="49519" rIns="99037" bIns="495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3507"/>
          </a:xfrm>
          <a:prstGeom prst="rect">
            <a:avLst/>
          </a:prstGeom>
        </p:spPr>
        <p:txBody>
          <a:bodyPr vert="horz" lIns="99037" tIns="49519" rIns="99037" bIns="49519" rtlCol="0" anchor="b"/>
          <a:lstStyle>
            <a:lvl1pPr algn="r">
              <a:defRPr sz="1400"/>
            </a:lvl1pPr>
          </a:lstStyle>
          <a:p>
            <a:fld id="{77236064-F391-47C7-84FA-2CB68BB6A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148F-6249-4E73-ABF8-5B771E11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dedit.sourceforge.ne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uml.com/" TargetMode="External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cternan.me.uk/mscgen/" TargetMode="External"/><Relationship Id="rId4" Type="http://schemas.openxmlformats.org/officeDocument/2006/relationships/hyperlink" Target="http://modeling-languages.com/uml-tools/#textua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Working with sequence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3352"/>
            <a:ext cx="9144000" cy="1655762"/>
          </a:xfrm>
        </p:spPr>
        <p:txBody>
          <a:bodyPr/>
          <a:lstStyle/>
          <a:p>
            <a:r>
              <a:rPr lang="en-US" dirty="0"/>
              <a:t>2016.07.06</a:t>
            </a:r>
          </a:p>
          <a:p>
            <a:r>
              <a:rPr lang="hu-HU" dirty="0"/>
              <a:t>Tamás </a:t>
            </a:r>
            <a:r>
              <a:rPr lang="en-US" dirty="0"/>
              <a:t>Pal</a:t>
            </a:r>
            <a:r>
              <a:rPr lang="hu-HU" dirty="0"/>
              <a:t>ágyi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tools</a:t>
            </a:r>
          </a:p>
        </p:txBody>
      </p:sp>
      <p:pic>
        <p:nvPicPr>
          <p:cNvPr id="1028" name="Picture 4" descr="https://i.ytimg.com/vi/ZNx_jC-7JSU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4" y="1200025"/>
            <a:ext cx="4697152" cy="264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jude.change-vision.com/jude-web/product/img/community_sequence_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504"/>
            <a:ext cx="4678813" cy="35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ytimg.com/vi/ehz3ha5Jp94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04" y="2565779"/>
            <a:ext cx="5132051" cy="28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mbrello.kde.org/screenshots/mvcbasic-sequ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46" y="3459528"/>
            <a:ext cx="4535354" cy="33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7" y="3842722"/>
            <a:ext cx="4531783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8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behavior with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s:Service</a:t>
            </a:r>
          </a:p>
          <a:p>
            <a:pPr marL="0" indent="0">
              <a:buNone/>
            </a:pPr>
            <a:r>
              <a:rPr lang="en-US" dirty="0" err="1"/>
              <a:t>db:Database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c:Calculator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s:a=db.getA</a:t>
            </a:r>
          </a:p>
          <a:p>
            <a:pPr marL="0" indent="0">
              <a:buNone/>
            </a:pPr>
            <a:r>
              <a:rPr lang="en-US" dirty="0"/>
              <a:t>s:b=db.getB</a:t>
            </a:r>
          </a:p>
          <a:p>
            <a:pPr marL="0" indent="0">
              <a:buNone/>
            </a:pPr>
            <a:r>
              <a:rPr lang="en-US" dirty="0"/>
              <a:t>s:r=c.add(a, b)</a:t>
            </a:r>
          </a:p>
        </p:txBody>
      </p:sp>
    </p:spTree>
    <p:extLst>
      <p:ext uri="{BB962C8B-B14F-4D97-AF65-F5344CB8AC3E}">
        <p14:creationId xmlns:p14="http://schemas.microsoft.com/office/powerpoint/2010/main" val="40321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Sequence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http://sdedit.sourceforge.net/index.html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Author: Markus </a:t>
            </a:r>
            <a:r>
              <a:rPr lang="en-US" dirty="0" err="1"/>
              <a:t>Strauch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3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r>
              <a:rPr lang="en-US" dirty="0"/>
              <a:t>Really quick editing (after you learnt the tool) </a:t>
            </a:r>
          </a:p>
          <a:p>
            <a:r>
              <a:rPr lang="en-US" dirty="0"/>
              <a:t>Possible diff sequence diagrams</a:t>
            </a:r>
          </a:p>
          <a:p>
            <a:pPr lvl="1"/>
            <a:r>
              <a:rPr lang="en-US" dirty="0" err="1"/>
              <a:t>svn</a:t>
            </a:r>
            <a:r>
              <a:rPr lang="en-US" dirty="0"/>
              <a:t> diff --diff-</a:t>
            </a:r>
            <a:r>
              <a:rPr lang="en-US" dirty="0" err="1"/>
              <a:t>cmd</a:t>
            </a:r>
            <a:r>
              <a:rPr lang="en-US" dirty="0"/>
              <a:t>='meld' :</a:t>
            </a:r>
          </a:p>
        </p:txBody>
      </p:sp>
    </p:spTree>
    <p:extLst>
      <p:ext uri="{BB962C8B-B14F-4D97-AF65-F5344CB8AC3E}">
        <p14:creationId xmlns:p14="http://schemas.microsoft.com/office/powerpoint/2010/main" val="19153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</a:t>
            </a:r>
            <a:br>
              <a:rPr lang="en-US" dirty="0"/>
            </a:br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30086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UML 2.5 sequence diagrams with Quick Sequence Editor</a:t>
            </a:r>
          </a:p>
        </p:txBody>
      </p:sp>
    </p:spTree>
    <p:extLst>
      <p:ext uri="{BB962C8B-B14F-4D97-AF65-F5344CB8AC3E}">
        <p14:creationId xmlns:p14="http://schemas.microsoft.com/office/powerpoint/2010/main" val="4473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68" y="1027906"/>
            <a:ext cx="3638550" cy="55721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2006" y="6010275"/>
            <a:ext cx="3007969" cy="625327"/>
            <a:chOff x="6517027" y="2027346"/>
            <a:chExt cx="2626973" cy="2397139"/>
          </a:xfrm>
        </p:grpSpPr>
        <p:pic>
          <p:nvPicPr>
            <p:cNvPr id="8" name="Picture 7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56843" y="2176060"/>
              <a:ext cx="2117697" cy="75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b:B[a]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0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synchronous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600325"/>
            <a:ext cx="3676650" cy="1657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5505449"/>
            <a:ext cx="3007969" cy="1374617"/>
            <a:chOff x="6517027" y="2027346"/>
            <a:chExt cx="2626973" cy="3334272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318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26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(1/3)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897109"/>
            <a:ext cx="2828925" cy="19335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5505449"/>
            <a:ext cx="3007969" cy="988266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156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a:=a.doSomething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38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(2/3)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62" y="1889303"/>
            <a:ext cx="1866900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504" y="1889303"/>
            <a:ext cx="1828800" cy="3305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1889303"/>
            <a:ext cx="1800225" cy="3352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1527" y="5261153"/>
            <a:ext cx="3007969" cy="1381411"/>
            <a:chOff x="6517027" y="2027346"/>
            <a:chExt cx="2626973" cy="2612307"/>
          </a:xfrm>
        </p:grpSpPr>
        <p:pic>
          <p:nvPicPr>
            <p:cNvPr id="9" name="Picture 8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56843" y="2176060"/>
              <a:ext cx="2117697" cy="246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a:=a.1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92014" y="5261153"/>
            <a:ext cx="3007969" cy="1293872"/>
            <a:chOff x="6517027" y="2027346"/>
            <a:chExt cx="2626973" cy="2397139"/>
          </a:xfrm>
        </p:grpSpPr>
        <p:pic>
          <p:nvPicPr>
            <p:cNvPr id="12" name="Picture 11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656843" y="2176059"/>
              <a:ext cx="2117697" cy="1881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a:=a.1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a[1]:=a.3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08919" y="5261153"/>
            <a:ext cx="3007969" cy="1292704"/>
            <a:chOff x="6517027" y="2027346"/>
            <a:chExt cx="2626973" cy="2397139"/>
          </a:xfrm>
        </p:grpSpPr>
        <p:pic>
          <p:nvPicPr>
            <p:cNvPr id="15" name="Picture 14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656843" y="2176060"/>
              <a:ext cx="2117697" cy="1883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a:=a.1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a[2]:=a.3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4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sequence diagrams in general</a:t>
            </a:r>
          </a:p>
          <a:p>
            <a:r>
              <a:rPr lang="en-US" dirty="0"/>
              <a:t>Creating/updating sequence diagrams quickly</a:t>
            </a:r>
          </a:p>
          <a:p>
            <a:r>
              <a:rPr lang="en-US" dirty="0"/>
              <a:t>An example sequence diagram</a:t>
            </a:r>
          </a:p>
          <a:p>
            <a:r>
              <a:rPr lang="en-US" dirty="0"/>
              <a:t>Sequence diagrams mini training</a:t>
            </a:r>
          </a:p>
        </p:txBody>
      </p:sp>
    </p:spTree>
    <p:extLst>
      <p:ext uri="{BB962C8B-B14F-4D97-AF65-F5344CB8AC3E}">
        <p14:creationId xmlns:p14="http://schemas.microsoft.com/office/powerpoint/2010/main" val="384446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(3/3)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443154"/>
            <a:ext cx="36576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49" y="1443154"/>
            <a:ext cx="364807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11" y="1443154"/>
            <a:ext cx="3648075" cy="40957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9214" y="5012169"/>
            <a:ext cx="1404552" cy="2331786"/>
            <a:chOff x="6517027" y="2027346"/>
            <a:chExt cx="2626973" cy="3117007"/>
          </a:xfrm>
        </p:grpSpPr>
        <p:pic>
          <p:nvPicPr>
            <p:cNvPr id="9" name="Picture 8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56843" y="2176059"/>
              <a:ext cx="2117697" cy="296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a:=b.important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23961" y="5012169"/>
            <a:ext cx="1626803" cy="1793264"/>
            <a:chOff x="6517027" y="2027346"/>
            <a:chExt cx="2626973" cy="2397139"/>
          </a:xfrm>
        </p:grpSpPr>
        <p:pic>
          <p:nvPicPr>
            <p:cNvPr id="18" name="Picture 17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656843" y="2176059"/>
              <a:ext cx="2117698" cy="2098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a[1]:=b.important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20960" y="5012169"/>
            <a:ext cx="1589740" cy="1865576"/>
            <a:chOff x="6517027" y="2027346"/>
            <a:chExt cx="2626973" cy="2493802"/>
          </a:xfrm>
        </p:grpSpPr>
        <p:pic>
          <p:nvPicPr>
            <p:cNvPr id="21" name="Picture 20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656843" y="2176059"/>
              <a:ext cx="2117698" cy="234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a:=b.1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b:=a.2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a:=b.3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b:=a.4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a[2]:=b.important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50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186801"/>
            <a:ext cx="3676650" cy="29527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1527" y="5261153"/>
            <a:ext cx="3007969" cy="1267628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59"/>
              <a:ext cx="2117697" cy="192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b:B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a:b.doSomething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2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2154044"/>
            <a:ext cx="3667125" cy="375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31" y="2154044"/>
            <a:ext cx="3676650" cy="3352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3303" y="5261153"/>
            <a:ext cx="3007969" cy="1267628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59"/>
              <a:ext cx="2117697" cy="192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b:B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a:b.doSomething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86956" y="5261153"/>
            <a:ext cx="3007969" cy="1357611"/>
            <a:chOff x="6517027" y="2027346"/>
            <a:chExt cx="2626973" cy="2418588"/>
          </a:xfrm>
        </p:grpSpPr>
        <p:pic>
          <p:nvPicPr>
            <p:cNvPr id="10" name="Picture 9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56843" y="2176060"/>
              <a:ext cx="2117697" cy="2269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b:B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a:=b.destroy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86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asynchronous call (5/1)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01" y="1876709"/>
            <a:ext cx="2900363" cy="41938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35243" y="4463143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119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475" y="1876709"/>
            <a:ext cx="2993708" cy="460724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38072" y="4532096"/>
            <a:ext cx="2618844" cy="2251570"/>
            <a:chOff x="6517027" y="2027346"/>
            <a:chExt cx="2626973" cy="2397139"/>
          </a:xfrm>
        </p:grpSpPr>
        <p:pic>
          <p:nvPicPr>
            <p:cNvPr id="10" name="Picture 9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95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asynchronous call (5/2)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67" y="1990939"/>
            <a:ext cx="4433888" cy="417385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2586" y="4614321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a:=b.doSomethingLong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372" y="2000940"/>
            <a:ext cx="4387215" cy="415385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216650" y="4696976"/>
            <a:ext cx="2220687" cy="2251846"/>
            <a:chOff x="6517027" y="2027346"/>
            <a:chExt cx="2626973" cy="2409671"/>
          </a:xfrm>
        </p:grpSpPr>
        <p:pic>
          <p:nvPicPr>
            <p:cNvPr id="10" name="Picture 9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56843" y="2176060"/>
              <a:ext cx="2117697" cy="226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/</a:t>
              </a:r>
              <a:r>
                <a:rPr lang="en-US" sz="1200" dirty="0" err="1">
                  <a:solidFill>
                    <a:srgbClr val="4C4C4C"/>
                  </a:solidFill>
                </a:rPr>
                <a:t>t:Thread</a:t>
              </a:r>
              <a:r>
                <a:rPr lang="en-US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a:=b.doSomethingShort&amp;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t.calculation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t[1]:</a:t>
              </a:r>
              <a:r>
                <a:rPr lang="en-US" sz="1200" dirty="0" err="1">
                  <a:solidFill>
                    <a:srgbClr val="4C4C4C"/>
                  </a:solidFill>
                </a:rPr>
                <a:t>a.callback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10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specifying the thread (5/3)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2875" y="1587387"/>
            <a:ext cx="5467350" cy="5172528"/>
            <a:chOff x="6474014" y="1690688"/>
            <a:chExt cx="5467350" cy="51725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4014" y="1690688"/>
              <a:ext cx="5467350" cy="382905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7576764" y="4176259"/>
              <a:ext cx="1240666" cy="2686957"/>
              <a:chOff x="6517027" y="2027346"/>
              <a:chExt cx="2626973" cy="2397139"/>
            </a:xfrm>
          </p:grpSpPr>
          <p:pic>
            <p:nvPicPr>
              <p:cNvPr id="12" name="Picture 11" descr="C:\Users\palagta\AppData\Local\Microsoft\Windows\Temporary Internet Files\Content.IE5\MD7ERWVC\PngMedium-Sticky-note-14866[1]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7027" y="2027346"/>
                <a:ext cx="2626973" cy="2397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656843" y="2176060"/>
                <a:ext cx="2117697" cy="220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4C4C4C"/>
                    </a:solidFill>
                  </a:rPr>
                  <a:t>a:A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b:B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c:C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b:=c.hello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b:=c.hello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b:=c.hello</a:t>
                </a:r>
                <a:endParaRPr lang="en-US" sz="1200" dirty="0">
                  <a:solidFill>
                    <a:srgbClr val="4C4C4C"/>
                  </a:solidFill>
                  <a:latin typeface="+mn-lt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305550" y="1592603"/>
            <a:ext cx="5486400" cy="5167312"/>
            <a:chOff x="609600" y="1690688"/>
            <a:chExt cx="5486400" cy="5167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1690688"/>
              <a:ext cx="5486400" cy="39624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1720250" y="4171043"/>
              <a:ext cx="1240666" cy="2686957"/>
              <a:chOff x="6517027" y="2027346"/>
              <a:chExt cx="2626973" cy="2397139"/>
            </a:xfrm>
          </p:grpSpPr>
          <p:pic>
            <p:nvPicPr>
              <p:cNvPr id="18" name="Picture 17" descr="C:\Users\palagta\AppData\Local\Microsoft\Windows\Temporary Internet Files\Content.IE5\MD7ERWVC\PngMedium-Sticky-note-14866[1]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7027" y="2027346"/>
                <a:ext cx="2626973" cy="2397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56842" y="2176060"/>
                <a:ext cx="2117696" cy="189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4C4C4C"/>
                    </a:solidFill>
                  </a:rPr>
                  <a:t>a:A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b:B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c:C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a:&gt;b.start</a:t>
                </a:r>
              </a:p>
              <a:p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b[,1]:=</a:t>
                </a:r>
                <a:r>
                  <a:rPr lang="en-US" sz="1200" dirty="0" err="1">
                    <a:solidFill>
                      <a:srgbClr val="4C4C4C"/>
                    </a:solidFill>
                  </a:rPr>
                  <a:t>c.hello</a:t>
                </a:r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b[,2]:=</a:t>
                </a:r>
                <a:r>
                  <a:rPr lang="en-US" sz="1200" dirty="0" err="1">
                    <a:solidFill>
                      <a:srgbClr val="4C4C4C"/>
                    </a:solidFill>
                  </a:rPr>
                  <a:t>c.hello</a:t>
                </a:r>
                <a:endParaRPr lang="en-US" sz="1200" dirty="0">
                  <a:solidFill>
                    <a:srgbClr val="4C4C4C"/>
                  </a:solidFill>
                </a:endParaRPr>
              </a:p>
              <a:p>
                <a:r>
                  <a:rPr lang="en-US" sz="1200" dirty="0">
                    <a:solidFill>
                      <a:srgbClr val="4C4C4C"/>
                    </a:solidFill>
                  </a:rPr>
                  <a:t>b[,3]:=</a:t>
                </a:r>
                <a:r>
                  <a:rPr lang="en-US" sz="1200" dirty="0" err="1">
                    <a:solidFill>
                      <a:srgbClr val="4C4C4C"/>
                    </a:solidFill>
                  </a:rPr>
                  <a:t>c.hello</a:t>
                </a:r>
                <a:endParaRPr lang="en-US" sz="1200" dirty="0">
                  <a:solidFill>
                    <a:srgbClr val="4C4C4C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626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specifying the thread (5/4)</a:t>
            </a:r>
          </a:p>
        </p:txBody>
      </p:sp>
      <p:pic>
        <p:nvPicPr>
          <p:cNvPr id="6" name="Picture 5" descr="C:\Users\palagta\AppData\Local\Microsoft\Windows\Temporary Internet Files\Content.IE5\MD7ERWVC\PngMedium-Sticky-note-14866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25" y="4572000"/>
            <a:ext cx="1240666" cy="21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1657" y="4729364"/>
            <a:ext cx="1000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</a:rPr>
              <a:t>a:A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b:B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a:&gt;b.start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  <a:endParaRPr lang="en-US" sz="1200" dirty="0">
              <a:solidFill>
                <a:srgbClr val="4C4C4C"/>
              </a:solidFill>
              <a:latin typeface="+mn-lt"/>
            </a:endParaRPr>
          </a:p>
        </p:txBody>
      </p:sp>
      <p:pic>
        <p:nvPicPr>
          <p:cNvPr id="8" name="Picture 7" descr="C:\Users\palagta\AppData\Local\Microsoft\Windows\Temporary Internet Files\Content.IE5\MD7ERWVC\PngMedium-Sticky-note-14866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00" y="4572000"/>
            <a:ext cx="1240666" cy="21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2232" y="4729364"/>
            <a:ext cx="1000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</a:rPr>
              <a:t>a:A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b:B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a:&gt;b.start</a:t>
            </a:r>
          </a:p>
          <a:p>
            <a:r>
              <a:rPr lang="en-US" sz="1200" b="1" dirty="0">
                <a:solidFill>
                  <a:srgbClr val="4C4C4C"/>
                </a:solidFill>
              </a:rPr>
              <a:t>a:stop</a:t>
            </a:r>
          </a:p>
          <a:p>
            <a:endParaRPr lang="en-US" sz="1200" dirty="0">
              <a:solidFill>
                <a:srgbClr val="4C4C4C"/>
              </a:solidFill>
            </a:endParaRP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</a:p>
          <a:p>
            <a:r>
              <a:rPr lang="en-US" sz="1200" dirty="0">
                <a:solidFill>
                  <a:srgbClr val="4C4C4C"/>
                </a:solidFill>
              </a:rPr>
              <a:t>b:=a.notify</a:t>
            </a:r>
            <a:endParaRPr lang="en-US" sz="1200" dirty="0">
              <a:solidFill>
                <a:srgbClr val="4C4C4C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231231"/>
            <a:ext cx="2286000" cy="1800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56" y="2231231"/>
            <a:ext cx="2286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/ signals (5/5)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9" y="1853510"/>
            <a:ext cx="3273425" cy="44139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4276863"/>
            <a:ext cx="2618844" cy="2251570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/</a:t>
              </a:r>
              <a:r>
                <a:rPr lang="fr-FR" sz="1200" dirty="0" err="1">
                  <a:solidFill>
                    <a:srgbClr val="4C4C4C"/>
                  </a:solidFill>
                </a:rPr>
                <a:t>t:Thread</a:t>
              </a:r>
              <a:r>
                <a:rPr lang="fr-FR" sz="1200" dirty="0">
                  <a:solidFill>
                    <a:srgbClr val="4C4C4C"/>
                  </a:solidFill>
                </a:rPr>
                <a:t>[x]</a:t>
              </a:r>
            </a:p>
            <a:p>
              <a:endParaRPr lang="fr-FR" sz="1200" dirty="0">
                <a:solidFill>
                  <a:srgbClr val="4C4C4C"/>
                </a:solidFill>
              </a:endParaRPr>
            </a:p>
            <a:p>
              <a:r>
                <a:rPr lang="fr-FR" sz="1200" dirty="0">
                  <a:solidFill>
                    <a:srgbClr val="4C4C4C"/>
                  </a:solidFill>
                </a:rPr>
                <a:t>a:&gt;t.new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t[1]:&gt;</a:t>
              </a:r>
              <a:r>
                <a:rPr lang="fr-FR" sz="1200" dirty="0" err="1">
                  <a:solidFill>
                    <a:srgbClr val="4C4C4C"/>
                  </a:solidFill>
                </a:rPr>
                <a:t>a.signal</a:t>
              </a:r>
              <a:r>
                <a:rPr lang="fr-FR" sz="1200" dirty="0">
                  <a:solidFill>
                    <a:srgbClr val="4C4C4C"/>
                  </a:solidFill>
                </a:rPr>
                <a:t>&amp;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t[1]:&gt;</a:t>
              </a:r>
              <a:r>
                <a:rPr lang="fr-FR" sz="1200" dirty="0" err="1">
                  <a:solidFill>
                    <a:srgbClr val="4C4C4C"/>
                  </a:solidFill>
                </a:rPr>
                <a:t>a.signal</a:t>
              </a:r>
              <a:r>
                <a:rPr lang="fr-FR" sz="1200" dirty="0">
                  <a:solidFill>
                    <a:srgbClr val="4C4C4C"/>
                  </a:solidFill>
                </a:rPr>
                <a:t>&amp;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t:t.calculation</a:t>
              </a:r>
            </a:p>
            <a:p>
              <a:r>
                <a:rPr lang="fr-FR" sz="1200" dirty="0">
                  <a:solidFill>
                    <a:srgbClr val="4C4C4C"/>
                  </a:solidFill>
                </a:rPr>
                <a:t>t[1]:&gt;</a:t>
              </a:r>
              <a:r>
                <a:rPr lang="fr-FR" sz="1200" dirty="0" err="1">
                  <a:solidFill>
                    <a:srgbClr val="4C4C4C"/>
                  </a:solidFill>
                </a:rPr>
                <a:t>a.signal</a:t>
              </a:r>
              <a:r>
                <a:rPr lang="fr-FR" sz="1200" dirty="0">
                  <a:solidFill>
                    <a:srgbClr val="4C4C4C"/>
                  </a:solidFill>
                </a:rPr>
                <a:t>&amp;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sp>
        <p:nvSpPr>
          <p:cNvPr id="4" name="Lightning Bolt 3"/>
          <p:cNvSpPr/>
          <p:nvPr/>
        </p:nvSpPr>
        <p:spPr>
          <a:xfrm>
            <a:off x="9144000" y="3774332"/>
            <a:ext cx="1157591" cy="142996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45600" y="5180613"/>
            <a:ext cx="263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can indicate communication between threads but also a join operation at the end of the thread life.</a:t>
            </a:r>
          </a:p>
        </p:txBody>
      </p:sp>
    </p:spTree>
    <p:extLst>
      <p:ext uri="{BB962C8B-B14F-4D97-AF65-F5344CB8AC3E}">
        <p14:creationId xmlns:p14="http://schemas.microsoft.com/office/powerpoint/2010/main" val="260033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89" y="1690688"/>
            <a:ext cx="8286750" cy="3733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4158344"/>
            <a:ext cx="3427069" cy="2305722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22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d:D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a:{b,c,d}.broadcast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b:b.doSomething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d:d.doSomething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14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027906"/>
            <a:ext cx="6581775" cy="56673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8200" y="4276863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206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a:Actor</a:t>
              </a:r>
            </a:p>
            <a:p>
              <a:r>
                <a:rPr lang="en-US" sz="1200" dirty="0"/>
                <a:t>/b1:B[x]</a:t>
              </a:r>
            </a:p>
            <a:p>
              <a:r>
                <a:rPr lang="en-US" sz="1200" dirty="0"/>
                <a:t>/b2:B[x]</a:t>
              </a:r>
            </a:p>
            <a:p>
              <a:r>
                <a:rPr lang="en-US" sz="1200" dirty="0"/>
                <a:t>/b3:B[x]</a:t>
              </a:r>
            </a:p>
            <a:p>
              <a:endParaRPr lang="en-US" sz="1200" dirty="0"/>
            </a:p>
            <a:p>
              <a:r>
                <a:rPr lang="en-US" sz="1200" dirty="0"/>
                <a:t>a:=b1.new</a:t>
              </a:r>
            </a:p>
            <a:p>
              <a:r>
                <a:rPr lang="en-US" sz="1200" dirty="0"/>
                <a:t>a:=b2.new</a:t>
              </a:r>
            </a:p>
            <a:p>
              <a:r>
                <a:rPr lang="en-US" sz="1200" dirty="0"/>
                <a:t>a:=b3.new</a:t>
              </a:r>
            </a:p>
            <a:p>
              <a:r>
                <a:rPr lang="en-US" sz="1200" dirty="0"/>
                <a:t>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7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 A</a:t>
            </a:r>
            <a:r>
              <a:rPr lang="hu-HU" i="1" dirty="0"/>
              <a:t> great tool during analysis and design visualizing system behavior,  the flow of logic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hu-HU" i="1" dirty="0"/>
              <a:t>It makes easy review of complex application logic possible that would be hard or even impossible at source code level.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49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(UML 1.x)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81237"/>
            <a:ext cx="6734175" cy="22955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2006" y="5167311"/>
            <a:ext cx="3007969" cy="1468291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159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a:status=b.doSomething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a:=c.[status == complete] applause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5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61" y="713095"/>
            <a:ext cx="3648075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2006" y="2590800"/>
            <a:ext cx="3007969" cy="5160591"/>
            <a:chOff x="6517027" y="2027346"/>
            <a:chExt cx="2626973" cy="4218782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407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a:b.1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a:b.2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[c:fragment*]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a:b.3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a:b.4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[/c]</a:t>
              </a:r>
            </a:p>
            <a:p>
              <a:endParaRPr lang="pt-BR" sz="1200" dirty="0">
                <a:solidFill>
                  <a:srgbClr val="4C4C4C"/>
                </a:solidFill>
              </a:endParaRPr>
            </a:p>
            <a:p>
              <a:r>
                <a:rPr lang="pt-BR" sz="1200" dirty="0">
                  <a:solidFill>
                    <a:srgbClr val="4C4C4C"/>
                  </a:solidFill>
                </a:rPr>
                <a:t>a:b.5</a:t>
              </a:r>
            </a:p>
            <a:p>
              <a:r>
                <a:rPr lang="pt-BR" sz="1200" dirty="0">
                  <a:solidFill>
                    <a:srgbClr val="4C4C4C"/>
                  </a:solidFill>
                </a:rPr>
                <a:t>a:b.6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6362" y="6362799"/>
            <a:ext cx="384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Combined fragment type comes here</a:t>
            </a:r>
          </a:p>
        </p:txBody>
      </p:sp>
    </p:spTree>
    <p:extLst>
      <p:ext uri="{BB962C8B-B14F-4D97-AF65-F5344CB8AC3E}">
        <p14:creationId xmlns:p14="http://schemas.microsoft.com/office/powerpoint/2010/main" val="2290337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(1/12) – alternatives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3790951"/>
            <a:ext cx="2626973" cy="3171794"/>
            <a:chOff x="6517027" y="2027346"/>
            <a:chExt cx="2626973" cy="2672816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524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c:alt</a:t>
              </a:r>
              <a:r>
                <a:rPr lang="en-US" sz="1200" dirty="0">
                  <a:solidFill>
                    <a:srgbClr val="4C4C4C"/>
                  </a:solidFill>
                </a:rPr>
                <a:t> result ==  complete]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a:c.applause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 [result == </a:t>
              </a:r>
              <a:r>
                <a:rPr lang="en-US" sz="1200" dirty="0" err="1">
                  <a:solidFill>
                    <a:srgbClr val="4C4C4C"/>
                  </a:solidFill>
                </a:rPr>
                <a:t>notready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a:c.ouch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 [else]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a:=c.nonsense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32" y="1690688"/>
            <a:ext cx="4695008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9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(2/12)– option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4552949"/>
            <a:ext cx="2626973" cy="2082653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147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c:opt</a:t>
              </a:r>
              <a:r>
                <a:rPr lang="en-US" sz="1200" dirty="0">
                  <a:solidFill>
                    <a:srgbClr val="4C4C4C"/>
                  </a:solidFill>
                </a:rPr>
                <a:t> result ==  complete]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a:c.applause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1866900"/>
            <a:ext cx="5476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8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(3/12) -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30588" y="5128468"/>
            <a:ext cx="2626973" cy="1472693"/>
            <a:chOff x="6517027" y="2027346"/>
            <a:chExt cx="2626973" cy="2497321"/>
          </a:xfrm>
        </p:grpSpPr>
        <p:pic>
          <p:nvPicPr>
            <p:cNvPr id="7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234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 status == OK]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a:status=b.doSomething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</a:p>
            <a:p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1255" y="5147414"/>
            <a:ext cx="2626973" cy="1413615"/>
            <a:chOff x="6517027" y="2027346"/>
            <a:chExt cx="2626973" cy="2397139"/>
          </a:xfrm>
        </p:grpSpPr>
        <p:pic>
          <p:nvPicPr>
            <p:cNvPr id="11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56843" y="2176060"/>
              <a:ext cx="2117697" cy="203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0921" y="5143760"/>
            <a:ext cx="2626973" cy="1413615"/>
            <a:chOff x="6517027" y="2027346"/>
            <a:chExt cx="2626973" cy="2397139"/>
          </a:xfrm>
        </p:grpSpPr>
        <p:pic>
          <p:nvPicPr>
            <p:cNvPr id="15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656843" y="2176060"/>
              <a:ext cx="2117697" cy="203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(10)]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10" y="2200275"/>
            <a:ext cx="3638550" cy="2257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4" y="2200275"/>
            <a:ext cx="3638550" cy="2152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036" y="2200275"/>
            <a:ext cx="3648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(4/12) – break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4391025"/>
            <a:ext cx="2626973" cy="2244577"/>
            <a:chOff x="6517027" y="2027346"/>
            <a:chExt cx="2626973" cy="2397139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23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c:loop</a:t>
              </a:r>
              <a:r>
                <a:rPr lang="en-US" sz="1200" dirty="0">
                  <a:solidFill>
                    <a:srgbClr val="4C4C4C"/>
                  </a:solidFill>
                </a:rPr>
                <a:t> status == OK]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a:status=b.doSomething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</a:t>
              </a:r>
              <a:r>
                <a:rPr lang="en-US" sz="1200" dirty="0" err="1">
                  <a:solidFill>
                    <a:srgbClr val="4C4C4C"/>
                  </a:solidFill>
                </a:rPr>
                <a:t>c:break</a:t>
              </a:r>
              <a:r>
                <a:rPr lang="en-US" sz="1200" dirty="0">
                  <a:solidFill>
                    <a:srgbClr val="4C4C4C"/>
                  </a:solidFill>
                </a:rPr>
                <a:t> tired == true]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  a:=b.goodBye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[/c]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a:=b.oneMoreThing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776412"/>
            <a:ext cx="3638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4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(5/12)– parallel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3962401"/>
            <a:ext cx="2626973" cy="2876198"/>
            <a:chOff x="6517027" y="2027346"/>
            <a:chExt cx="2626973" cy="2613933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46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c:par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a:result=b.calculate(1, 1000)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a:result=b.calculate(1001, 2000)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a:result=b.calculate(2001, 3000)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7" y="1569583"/>
            <a:ext cx="4200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fragments (6/12)– critical region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2006" y="3200400"/>
            <a:ext cx="3427069" cy="3972625"/>
            <a:chOff x="6517027" y="2027346"/>
            <a:chExt cx="2626973" cy="2917864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76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[</a:t>
              </a:r>
              <a:r>
                <a:rPr lang="en-US" sz="1200" dirty="0" err="1">
                  <a:solidFill>
                    <a:srgbClr val="4C4C4C"/>
                  </a:solidFill>
                </a:rPr>
                <a:t>c:par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a:result=b.calculate(1, 1000)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</a:t>
              </a:r>
              <a:r>
                <a:rPr lang="en-US" sz="1200" dirty="0" err="1">
                  <a:solidFill>
                    <a:srgbClr val="4C4C4C"/>
                  </a:solidFill>
                </a:rPr>
                <a:t>c:critical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  a:=c.add(result)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[/c]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--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a:result=b.calculate(1001, 2000)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</a:t>
              </a:r>
              <a:r>
                <a:rPr lang="en-US" sz="1200" dirty="0" err="1">
                  <a:solidFill>
                    <a:srgbClr val="4C4C4C"/>
                  </a:solidFill>
                </a:rPr>
                <a:t>c:critical</a:t>
              </a:r>
              <a:r>
                <a:rPr lang="en-US" sz="1200" dirty="0">
                  <a:solidFill>
                    <a:srgbClr val="4C4C4C"/>
                  </a:solidFill>
                </a:rPr>
                <a:t>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  a:=c.add(result)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  [/c]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[/c]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95" y="1599190"/>
            <a:ext cx="4883949" cy="50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0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507" y="521319"/>
            <a:ext cx="5486400" cy="61722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8200" y="4276863"/>
            <a:ext cx="2618844" cy="2251570"/>
            <a:chOff x="6517027" y="2027346"/>
            <a:chExt cx="2626973" cy="2397139"/>
          </a:xfrm>
        </p:grpSpPr>
        <p:pic>
          <p:nvPicPr>
            <p:cNvPr id="7" name="Picture 6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56843" y="2176060"/>
              <a:ext cx="2117697" cy="186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a:A</a:t>
              </a:r>
            </a:p>
            <a:p>
              <a:r>
                <a:rPr lang="en-US" sz="1200" dirty="0"/>
                <a:t>/b1:B[x]</a:t>
              </a:r>
            </a:p>
            <a:p>
              <a:r>
                <a:rPr lang="en-US" sz="1200" dirty="0"/>
                <a:t>/b2:B[xv]</a:t>
              </a:r>
            </a:p>
            <a:p>
              <a:r>
                <a:rPr lang="en-US" sz="1200" dirty="0"/>
                <a:t>/b3:B[x]</a:t>
              </a:r>
            </a:p>
            <a:p>
              <a:endParaRPr lang="en-US" sz="1200" dirty="0"/>
            </a:p>
            <a:p>
              <a:r>
                <a:rPr lang="en-US" sz="1200" dirty="0"/>
                <a:t>a:=b1.new</a:t>
              </a:r>
            </a:p>
            <a:p>
              <a:r>
                <a:rPr lang="en-US" sz="1200" dirty="0"/>
                <a:t>a:=b2.new</a:t>
              </a:r>
            </a:p>
            <a:p>
              <a:r>
                <a:rPr lang="en-US" sz="1200" dirty="0"/>
                <a:t>a:=b3.new</a:t>
              </a:r>
            </a:p>
            <a:p>
              <a:r>
                <a:rPr lang="en-US" sz="1200" dirty="0"/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815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&amp; links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8715" y="1774372"/>
            <a:ext cx="3276600" cy="5532082"/>
            <a:chOff x="6517027" y="2027346"/>
            <a:chExt cx="2626973" cy="2766653"/>
          </a:xfrm>
        </p:grpSpPr>
        <p:pic>
          <p:nvPicPr>
            <p:cNvPr id="6" name="Picture 5" descr="C:\Users\palagta\AppData\Local\Microsoft\Windows\Temporary Internet Files\Content.IE5\MD7ERWVC\PngMedium-Sticky-note-14866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027" y="2027346"/>
              <a:ext cx="2626973" cy="239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56843" y="2176060"/>
              <a:ext cx="2117697" cy="2617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4C4C"/>
                  </a:solidFill>
                </a:rPr>
                <a:t>a:A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b:B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c:C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(1)b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a:result=b.doSomething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+1 b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This is a lifeline.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+1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(2)</a:t>
              </a:r>
              <a:r>
                <a:rPr lang="en-US" sz="1200" dirty="0" err="1">
                  <a:solidFill>
                    <a:srgbClr val="4C4C4C"/>
                  </a:solidFill>
                </a:rPr>
                <a:t>a:result</a:t>
              </a:r>
              <a:r>
                <a:rPr lang="en-US" sz="1200" dirty="0">
                  <a:solidFill>
                    <a:srgbClr val="4C4C4C"/>
                  </a:solidFill>
                </a:rPr>
                <a:t>=</a:t>
              </a:r>
              <a:r>
                <a:rPr lang="en-US" sz="1200" dirty="0" err="1">
                  <a:solidFill>
                    <a:srgbClr val="4C4C4C"/>
                  </a:solidFill>
                </a:rPr>
                <a:t>c.calculateSomething</a:t>
              </a:r>
              <a:endParaRPr lang="en-US" sz="1200" dirty="0">
                <a:solidFill>
                  <a:srgbClr val="4C4C4C"/>
                </a:solidFill>
              </a:endParaRP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+2 a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This method is calculating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something.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+2</a:t>
              </a:r>
            </a:p>
            <a:p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(3)c</a:t>
              </a:r>
            </a:p>
            <a:p>
              <a:r>
                <a:rPr lang="en-US" sz="1200" dirty="0">
                  <a:solidFill>
                    <a:srgbClr val="4C4C4C"/>
                  </a:solidFill>
                </a:rPr>
                <a:t>+3 c</a:t>
              </a:r>
            </a:p>
            <a:p>
              <a:r>
                <a:rPr lang="en-US" sz="1200" dirty="0" err="1">
                  <a:solidFill>
                    <a:srgbClr val="4C4C4C"/>
                  </a:solidFill>
                </a:rPr>
                <a:t>link:a.sd</a:t>
              </a:r>
              <a:endParaRPr lang="en-US" sz="1200" dirty="0">
                <a:solidFill>
                  <a:srgbClr val="4C4C4C"/>
                </a:solidFill>
              </a:endParaRPr>
            </a:p>
            <a:p>
              <a:r>
                <a:rPr lang="en-US" sz="1200" dirty="0">
                  <a:solidFill>
                    <a:srgbClr val="4C4C4C"/>
                  </a:solidFill>
                </a:rPr>
                <a:t>+3</a:t>
              </a:r>
              <a:endParaRPr lang="en-US" sz="1200" dirty="0">
                <a:solidFill>
                  <a:srgbClr val="4C4C4C"/>
                </a:solidFill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08" y="1774372"/>
            <a:ext cx="6838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is not something completely new…</a:t>
            </a:r>
          </a:p>
        </p:txBody>
      </p:sp>
    </p:spTree>
    <p:extLst>
      <p:ext uri="{BB962C8B-B14F-4D97-AF65-F5344CB8AC3E}">
        <p14:creationId xmlns:p14="http://schemas.microsoft.com/office/powerpoint/2010/main" val="289354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text to UML tools </a:t>
            </a:r>
            <a:r>
              <a:rPr lang="en-US" sz="3200" dirty="0"/>
              <a:t>(quick google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https://www.websequencediagrams.com/</a:t>
            </a:r>
            <a:endParaRPr lang="en-US" dirty="0"/>
          </a:p>
          <a:p>
            <a:r>
              <a:rPr lang="en-US" dirty="0">
                <a:hlinkClick r:id="rId3"/>
              </a:rPr>
              <a:t>http://plantuml.com/</a:t>
            </a:r>
            <a:endParaRPr lang="en-US" dirty="0"/>
          </a:p>
          <a:p>
            <a:r>
              <a:rPr lang="en-US" dirty="0">
                <a:hlinkClick r:id="rId4"/>
              </a:rPr>
              <a:t>http://modeling-languages.com/uml-tools/#textual</a:t>
            </a:r>
            <a:endParaRPr lang="en-US" dirty="0"/>
          </a:p>
          <a:p>
            <a:r>
              <a:rPr lang="en-US" dirty="0">
                <a:hlinkClick r:id="rId5"/>
              </a:rPr>
              <a:t>http://www.mcternan.me.uk/mscgen/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97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936762"/>
            <a:ext cx="9144000" cy="98447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11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 diagrams / TCP flow diagrams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2" y="1608165"/>
            <a:ext cx="5381193" cy="48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06886" cy="3401332"/>
          </a:xfrm>
        </p:spPr>
        <p:txBody>
          <a:bodyPr>
            <a:normAutofit/>
          </a:bodyPr>
          <a:lstStyle/>
          <a:p>
            <a:r>
              <a:rPr lang="en-US" dirty="0"/>
              <a:t>Message Sequence Chart</a:t>
            </a:r>
            <a:br>
              <a:rPr lang="en-US" dirty="0"/>
            </a:br>
            <a:r>
              <a:rPr lang="en-US" dirty="0"/>
              <a:t>(1993, part of SDL, defined by ITU-T)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11" y="141499"/>
            <a:ext cx="4655502" cy="66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1.0 (1997)</a:t>
            </a:r>
          </a:p>
          <a:p>
            <a:r>
              <a:rPr lang="en-US" dirty="0"/>
              <a:t>UML 2.0 (2005)</a:t>
            </a:r>
          </a:p>
          <a:p>
            <a:r>
              <a:rPr lang="en-US" dirty="0"/>
              <a:t>UML 2.5 (2015)</a:t>
            </a:r>
          </a:p>
        </p:txBody>
      </p:sp>
    </p:spTree>
    <p:extLst>
      <p:ext uri="{BB962C8B-B14F-4D97-AF65-F5344CB8AC3E}">
        <p14:creationId xmlns:p14="http://schemas.microsoft.com/office/powerpoint/2010/main" val="3957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taxonomy of structure and behavior diagrams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19750" y="2124074"/>
            <a:ext cx="1123950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09111" y="3024185"/>
            <a:ext cx="1123950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70801" y="3024186"/>
            <a:ext cx="1123950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Behavior</a:t>
            </a:r>
          </a:p>
          <a:p>
            <a:pPr algn="ctr"/>
            <a:r>
              <a:rPr lang="en-US" sz="1200" dirty="0"/>
              <a:t>Diagram</a:t>
            </a:r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4609712" y="1452173"/>
            <a:ext cx="433386" cy="2710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6" idx="0"/>
            <a:endCxn id="4" idx="2"/>
          </p:cNvCxnSpPr>
          <p:nvPr/>
        </p:nvCxnSpPr>
        <p:spPr>
          <a:xfrm rot="16200000" flipV="1">
            <a:off x="6990558" y="1781967"/>
            <a:ext cx="433387" cy="2051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145254" y="4329106"/>
            <a:ext cx="77867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75255" y="4329106"/>
            <a:ext cx="803270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29855" y="4329106"/>
            <a:ext cx="1131884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Composite Str.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13069" y="4329106"/>
            <a:ext cx="965198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29597" y="4329106"/>
            <a:ext cx="100011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81038" y="4329106"/>
            <a:ext cx="793768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926137" y="4329106"/>
            <a:ext cx="8032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81981" y="4329106"/>
            <a:ext cx="750793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03889" y="4329106"/>
            <a:ext cx="915383" cy="466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Interaction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290387" y="4329106"/>
            <a:ext cx="872333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Case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233836" y="4329106"/>
            <a:ext cx="121920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 machine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390864" y="5805483"/>
            <a:ext cx="1219201" cy="4667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Sequence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721964" y="5805483"/>
            <a:ext cx="1219203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053066" y="5805483"/>
            <a:ext cx="1571098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Interaction Overview</a:t>
            </a:r>
          </a:p>
          <a:p>
            <a:pPr algn="ctr"/>
            <a:r>
              <a:rPr lang="en-US" sz="1200" dirty="0"/>
              <a:t>Diagram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36063" y="5805483"/>
            <a:ext cx="1219201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Timing</a:t>
            </a:r>
          </a:p>
          <a:p>
            <a:pPr algn="ctr"/>
            <a:r>
              <a:rPr lang="en-US" sz="1200" dirty="0"/>
              <a:t>Diagram</a:t>
            </a:r>
          </a:p>
        </p:txBody>
      </p:sp>
      <p:cxnSp>
        <p:nvCxnSpPr>
          <p:cNvPr id="40" name="Elbow Connector 39"/>
          <p:cNvCxnSpPr>
            <a:stCxn id="14" idx="0"/>
            <a:endCxn id="5" idx="2"/>
          </p:cNvCxnSpPr>
          <p:nvPr/>
        </p:nvCxnSpPr>
        <p:spPr>
          <a:xfrm rot="5400000" flipH="1" flipV="1">
            <a:off x="1583740" y="2441760"/>
            <a:ext cx="838196" cy="2936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Elbow Connector 41"/>
          <p:cNvCxnSpPr>
            <a:stCxn id="21" idx="0"/>
            <a:endCxn id="5" idx="2"/>
          </p:cNvCxnSpPr>
          <p:nvPr/>
        </p:nvCxnSpPr>
        <p:spPr>
          <a:xfrm rot="5400000" flipH="1" flipV="1">
            <a:off x="2004890" y="2862910"/>
            <a:ext cx="838196" cy="2094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2" idx="0"/>
            <a:endCxn id="5" idx="2"/>
          </p:cNvCxnSpPr>
          <p:nvPr/>
        </p:nvCxnSpPr>
        <p:spPr>
          <a:xfrm rot="5400000" flipH="1" flipV="1">
            <a:off x="2514343" y="3372364"/>
            <a:ext cx="838196" cy="1075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stCxn id="23" idx="0"/>
            <a:endCxn id="5" idx="2"/>
          </p:cNvCxnSpPr>
          <p:nvPr/>
        </p:nvCxnSpPr>
        <p:spPr>
          <a:xfrm rot="16200000" flipV="1">
            <a:off x="3064279" y="3897717"/>
            <a:ext cx="838196" cy="24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24" idx="0"/>
            <a:endCxn id="5" idx="2"/>
          </p:cNvCxnSpPr>
          <p:nvPr/>
        </p:nvCxnSpPr>
        <p:spPr>
          <a:xfrm rot="16200000" flipV="1">
            <a:off x="3581272" y="3380724"/>
            <a:ext cx="838196" cy="105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5" idx="0"/>
            <a:endCxn id="5" idx="2"/>
          </p:cNvCxnSpPr>
          <p:nvPr/>
        </p:nvCxnSpPr>
        <p:spPr>
          <a:xfrm rot="16200000" flipV="1">
            <a:off x="4055406" y="2906590"/>
            <a:ext cx="838196" cy="2006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2" name="Elbow Connector 51"/>
          <p:cNvCxnSpPr>
            <a:stCxn id="26" idx="0"/>
            <a:endCxn id="5" idx="2"/>
          </p:cNvCxnSpPr>
          <p:nvPr/>
        </p:nvCxnSpPr>
        <p:spPr>
          <a:xfrm rot="16200000" flipV="1">
            <a:off x="4480333" y="2481663"/>
            <a:ext cx="838196" cy="2856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27" idx="0"/>
            <a:endCxn id="6" idx="2"/>
          </p:cNvCxnSpPr>
          <p:nvPr/>
        </p:nvCxnSpPr>
        <p:spPr>
          <a:xfrm rot="5400000" flipH="1" flipV="1">
            <a:off x="7625980" y="3722310"/>
            <a:ext cx="838195" cy="375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28" idx="0"/>
            <a:endCxn id="6" idx="2"/>
          </p:cNvCxnSpPr>
          <p:nvPr/>
        </p:nvCxnSpPr>
        <p:spPr>
          <a:xfrm rot="16200000" flipV="1">
            <a:off x="8078082" y="3645606"/>
            <a:ext cx="838195" cy="528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29" idx="0"/>
            <a:endCxn id="6" idx="2"/>
          </p:cNvCxnSpPr>
          <p:nvPr/>
        </p:nvCxnSpPr>
        <p:spPr>
          <a:xfrm rot="16200000" flipV="1">
            <a:off x="8560568" y="3163120"/>
            <a:ext cx="838195" cy="1493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30" idx="0"/>
            <a:endCxn id="6" idx="2"/>
          </p:cNvCxnSpPr>
          <p:nvPr/>
        </p:nvCxnSpPr>
        <p:spPr>
          <a:xfrm rot="16200000" flipV="1">
            <a:off x="9119010" y="2604678"/>
            <a:ext cx="838195" cy="2610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35" idx="0"/>
            <a:endCxn id="28" idx="2"/>
          </p:cNvCxnSpPr>
          <p:nvPr/>
        </p:nvCxnSpPr>
        <p:spPr>
          <a:xfrm rot="5400000" flipH="1" flipV="1">
            <a:off x="7376197" y="4420099"/>
            <a:ext cx="1009652" cy="1761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4" name="Elbow Connector 63"/>
          <p:cNvCxnSpPr>
            <a:stCxn id="36" idx="0"/>
            <a:endCxn id="28" idx="2"/>
          </p:cNvCxnSpPr>
          <p:nvPr/>
        </p:nvCxnSpPr>
        <p:spPr>
          <a:xfrm rot="5400000" flipH="1" flipV="1">
            <a:off x="8041747" y="5085650"/>
            <a:ext cx="1009652" cy="430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6" name="Elbow Connector 65"/>
          <p:cNvCxnSpPr>
            <a:stCxn id="37" idx="0"/>
            <a:endCxn id="28" idx="2"/>
          </p:cNvCxnSpPr>
          <p:nvPr/>
        </p:nvCxnSpPr>
        <p:spPr>
          <a:xfrm rot="16200000" flipV="1">
            <a:off x="8795272" y="4762140"/>
            <a:ext cx="1009652" cy="1077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38" idx="0"/>
            <a:endCxn id="28" idx="2"/>
          </p:cNvCxnSpPr>
          <p:nvPr/>
        </p:nvCxnSpPr>
        <p:spPr>
          <a:xfrm rot="16200000" flipV="1">
            <a:off x="9548797" y="4008615"/>
            <a:ext cx="1009652" cy="2584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40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2.5 sequence diagram example</a:t>
            </a:r>
            <a:br>
              <a:rPr lang="hu-HU" dirty="0"/>
            </a:br>
            <a:r>
              <a:rPr lang="en-US" dirty="0"/>
              <a:t>&lt;</a:t>
            </a:r>
            <a:r>
              <a:rPr lang="hu-HU" dirty="0"/>
              <a:t>demo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6137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11283</TotalTime>
  <Words>949</Words>
  <Application>Microsoft Office PowerPoint</Application>
  <PresentationFormat>Widescreen</PresentationFormat>
  <Paragraphs>403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Working with sequence diagrams</vt:lpstr>
      <vt:lpstr>Agenda</vt:lpstr>
      <vt:lpstr>Sequence diagram</vt:lpstr>
      <vt:lpstr>Sequence diagram is not something completely new…</vt:lpstr>
      <vt:lpstr>Time Line diagrams / TCP flow diagrams</vt:lpstr>
      <vt:lpstr>Message Sequence Chart (1993, part of SDL, defined by ITU-T)</vt:lpstr>
      <vt:lpstr>Unified Modelling Language</vt:lpstr>
      <vt:lpstr>The taxonomy of structure and behavior diagrams</vt:lpstr>
      <vt:lpstr>UML 2.5 sequence diagram example &lt;demo&gt;</vt:lpstr>
      <vt:lpstr>Graphical tools</vt:lpstr>
      <vt:lpstr>Describing behavior with pseudo code</vt:lpstr>
      <vt:lpstr>Quick Sequence Editor</vt:lpstr>
      <vt:lpstr>Benefits </vt:lpstr>
      <vt:lpstr>Complex example &lt;demo&gt;</vt:lpstr>
      <vt:lpstr>Creating UML 2.5 sequence diagrams with Quick Sequence Editor</vt:lpstr>
      <vt:lpstr>Lifeline</vt:lpstr>
      <vt:lpstr>Simple synchronous message</vt:lpstr>
      <vt:lpstr>Stacking (1/3)</vt:lpstr>
      <vt:lpstr>Stacking (2/3)</vt:lpstr>
      <vt:lpstr>Stacking (3/3)</vt:lpstr>
      <vt:lpstr>Constructing an object</vt:lpstr>
      <vt:lpstr>Destruction</vt:lpstr>
      <vt:lpstr>Thread / asynchronous call (5/1)</vt:lpstr>
      <vt:lpstr>Thread / asynchronous call (5/2)</vt:lpstr>
      <vt:lpstr>Thread / specifying the thread (5/3)</vt:lpstr>
      <vt:lpstr>Thread / specifying the thread (5/4)</vt:lpstr>
      <vt:lpstr>Thread / signals (5/5)</vt:lpstr>
      <vt:lpstr>Broadcast message</vt:lpstr>
      <vt:lpstr>Actor</vt:lpstr>
      <vt:lpstr>Guards (UML 1.x)</vt:lpstr>
      <vt:lpstr>Combined fragment</vt:lpstr>
      <vt:lpstr>Combined fragments (1/12) – alternatives</vt:lpstr>
      <vt:lpstr>Combined fragments (2/12)– option</vt:lpstr>
      <vt:lpstr>Combined fragments (3/12) - loop</vt:lpstr>
      <vt:lpstr>Combined fragments (4/12) – break</vt:lpstr>
      <vt:lpstr>Combined fragments (5/12)– parallel</vt:lpstr>
      <vt:lpstr>Combined fragments (6/12)– critical region</vt:lpstr>
      <vt:lpstr>Reusing space</vt:lpstr>
      <vt:lpstr>Notes &amp; links</vt:lpstr>
      <vt:lpstr>Other text to UML tools (quick google search)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Palagyi, Tamas (GE Healthcare)</dc:creator>
  <cp:lastModifiedBy>Palagyi, Tamas (GE Healthcare)</cp:lastModifiedBy>
  <cp:revision>182</cp:revision>
  <cp:lastPrinted>2016-07-06T14:06:13Z</cp:lastPrinted>
  <dcterms:created xsi:type="dcterms:W3CDTF">2016-06-28T07:55:39Z</dcterms:created>
  <dcterms:modified xsi:type="dcterms:W3CDTF">2017-05-09T17:25:16Z</dcterms:modified>
</cp:coreProperties>
</file>