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D9DF7-460E-462A-9744-50F4EC35CC3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1D0C1-D7BD-4B4D-9B14-AD9A75EB07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30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CF8F8AF-ABBA-D786-F096-3AC5CC2DE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1929" cy="20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53562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66780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10507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193995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1439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92066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089156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241229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B3179DB7-B628-A053-61E8-E7F5A3679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23" y="365125"/>
            <a:ext cx="1555377" cy="55228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36B1441-6712-DAF1-48B4-6DFC5D8B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545638-219D-660C-802C-D823E32B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C6C4F0-D053-CEF5-DDC6-BF203AAC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CEAA1B-5412-165A-1D6C-8C81DCFE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80CC79-7734-AE19-6ED8-D55F0F61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13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56184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82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55974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85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29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503519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74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hu-HU"/>
              <a:t>2024. 11. 17.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9C7D26-9EE2-44BD-A943-7AEF1DFBDE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6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981F1-B679-030B-4D54-EB73EA458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Tervezési minták és OO programozási alapelvek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D96BDB-09CB-D14E-494C-D87B0B6F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 Orosz Tamás, EXFZPM</a:t>
            </a:r>
          </a:p>
          <a:p>
            <a:r>
              <a:rPr lang="hu-HU" dirty="0"/>
              <a:t>2024.11.17</a:t>
            </a:r>
          </a:p>
        </p:txBody>
      </p:sp>
    </p:spTree>
    <p:extLst>
      <p:ext uri="{BB962C8B-B14F-4D97-AF65-F5344CB8AC3E}">
        <p14:creationId xmlns:p14="http://schemas.microsoft.com/office/powerpoint/2010/main" val="9508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A0048-C0D6-E77E-A52E-943C99A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kohézió és alacsony kötés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76C08F-4324-DDC2-018A-3A4844D0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 kohézió: Egy osztály felelőssége szorosan összefügg.</a:t>
            </a:r>
          </a:p>
          <a:p>
            <a:pPr lvl="1"/>
            <a:r>
              <a:rPr lang="hu-HU" dirty="0"/>
              <a:t>Előny: Könnyebb karbantartás.</a:t>
            </a:r>
          </a:p>
          <a:p>
            <a:r>
              <a:rPr lang="hu-HU" dirty="0"/>
              <a:t>Alacsony kötés: Az osztályok közötti minimális függőség.</a:t>
            </a:r>
          </a:p>
          <a:p>
            <a:pPr lvl="1"/>
            <a:r>
              <a:rPr lang="hu-HU" dirty="0"/>
              <a:t>Előny: Kód újrahasznosítható és moduláris.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6CB8A9-D67C-4D10-50C2-4CFDBB9E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9C079B-2573-8135-A4CF-42C1242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521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A5172-E174-DF7E-9FD9-35D5635A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alapelvek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291572-6AAB-0D10-4C90-E5AECD15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SOLID alapelvek</a:t>
            </a:r>
          </a:p>
          <a:p>
            <a:pPr lvl="1"/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  <a:p>
            <a:pPr lvl="1"/>
            <a:r>
              <a:rPr lang="hu-HU" dirty="0"/>
              <a:t>Open-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  <a:p>
            <a:pPr lvl="1"/>
            <a:r>
              <a:rPr lang="hu-HU" dirty="0" err="1"/>
              <a:t>Liskov</a:t>
            </a:r>
            <a:r>
              <a:rPr lang="hu-HU" dirty="0"/>
              <a:t> </a:t>
            </a:r>
            <a:r>
              <a:rPr lang="hu-HU" dirty="0" err="1"/>
              <a:t>Substitution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  <a:p>
            <a:pPr lvl="1"/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Segregation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  <a:p>
            <a:pPr lvl="1"/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312DB7-CE3D-415A-A2F8-923F0AC5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8E53EF-62E0-3862-2BA4-511E17B1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20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13456C-AABF-E353-FCEF-B5C3BE0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alapelvek az objektumorientált programozásban 1/5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B1DF3D-3B5B-58E3-EB0A-1DA911B4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(SRP) – Egységes felelősségi elv</a:t>
            </a:r>
          </a:p>
          <a:p>
            <a:pPr lvl="1"/>
            <a:r>
              <a:rPr lang="hu-HU" dirty="0"/>
              <a:t>Definíció: Egy osztálynak csak egyetlen felelőssége legyen, és csak egy oka lehet a megváltoztatására.</a:t>
            </a:r>
          </a:p>
          <a:p>
            <a:pPr lvl="1"/>
            <a:r>
              <a:rPr lang="hu-HU" dirty="0"/>
              <a:t>Magyarázat: Ha egy osztály túl sok dolgot végez, akkor nehéz karbantartani és tesztelni.</a:t>
            </a:r>
          </a:p>
          <a:p>
            <a:pPr lvl="1"/>
            <a:r>
              <a:rPr lang="hu-HU" dirty="0"/>
              <a:t>Példa:</a:t>
            </a:r>
          </a:p>
          <a:p>
            <a:pPr lvl="2"/>
            <a:r>
              <a:rPr lang="hu-HU" dirty="0"/>
              <a:t>Rossz gyakorlat: Egy </a:t>
            </a:r>
            <a:r>
              <a:rPr lang="hu-HU" dirty="0" err="1"/>
              <a:t>User</a:t>
            </a:r>
            <a:r>
              <a:rPr lang="hu-HU" dirty="0"/>
              <a:t> osztály tartalmazza a felhasználók adatait és a felhasználói jelentések generálásának logikáját.</a:t>
            </a:r>
          </a:p>
          <a:p>
            <a:pPr lvl="2"/>
            <a:r>
              <a:rPr lang="hu-HU" dirty="0"/>
              <a:t>Jó gyakorlat: Szétválasztjuk </a:t>
            </a:r>
            <a:r>
              <a:rPr lang="hu-HU" dirty="0" err="1"/>
              <a:t>User</a:t>
            </a:r>
            <a:r>
              <a:rPr lang="hu-HU" dirty="0"/>
              <a:t> és </a:t>
            </a:r>
            <a:r>
              <a:rPr lang="hu-HU" dirty="0" err="1"/>
              <a:t>ReportGenerator</a:t>
            </a:r>
            <a:r>
              <a:rPr lang="hu-HU" dirty="0"/>
              <a:t> osztályokra.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903D19-FCD5-F8ED-6335-4A4D57F5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85153B-E683-D086-EB37-0C1C3860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82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A5470-B3B3-136D-C8DE-BE810A09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alapelvek az objektumorientált programozásban 2/5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C1852-8F92-A38D-9305-BC4DDF71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Open-Closed Principle (OCP) – </a:t>
            </a:r>
            <a:r>
              <a:rPr lang="en-US" dirty="0" err="1"/>
              <a:t>Nyitott-zárt</a:t>
            </a:r>
            <a:r>
              <a:rPr lang="en-US" dirty="0"/>
              <a:t> </a:t>
            </a:r>
            <a:r>
              <a:rPr lang="en-US" dirty="0" err="1"/>
              <a:t>elv</a:t>
            </a:r>
            <a:endParaRPr lang="hu-HU" dirty="0"/>
          </a:p>
          <a:p>
            <a:r>
              <a:rPr lang="hu-HU" dirty="0"/>
              <a:t>Definíció: Az osztályok, modulok és függvények legyenek nyitottak a bővítésre, de zártak a módosításra.</a:t>
            </a:r>
          </a:p>
          <a:p>
            <a:r>
              <a:rPr lang="hu-HU" dirty="0"/>
              <a:t>Magyarázat: A meglévő kódot ne kelljen módosítani, ha új funkciókat akarunk hozzáadni. Ehelyett használjunk öröklődést vagy interfészeket.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Egy </a:t>
            </a:r>
            <a:r>
              <a:rPr lang="hu-HU" dirty="0" err="1"/>
              <a:t>Shape</a:t>
            </a:r>
            <a:r>
              <a:rPr lang="hu-HU" dirty="0"/>
              <a:t> interfész definiálja a </a:t>
            </a:r>
            <a:r>
              <a:rPr lang="hu-HU" dirty="0" err="1"/>
              <a:t>draw</a:t>
            </a:r>
            <a:r>
              <a:rPr lang="hu-HU" dirty="0"/>
              <a:t>() metódust. Az új formák (pl. </a:t>
            </a:r>
            <a:r>
              <a:rPr lang="hu-HU" dirty="0" err="1"/>
              <a:t>Circle</a:t>
            </a:r>
            <a:r>
              <a:rPr lang="hu-HU" dirty="0"/>
              <a:t>, </a:t>
            </a:r>
            <a:r>
              <a:rPr lang="hu-HU" dirty="0" err="1"/>
              <a:t>Rectangle</a:t>
            </a:r>
            <a:r>
              <a:rPr lang="hu-HU" dirty="0"/>
              <a:t>) hozzáadása nem igényli a meglévő kód módosítását.</a:t>
            </a:r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32A06217-F6C9-A36D-6182-D728E784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C4B944-79C1-A084-D205-2B071BDF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35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CAD91-C376-0C13-EC7E-5A7532D3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alapelvek az objektumorientált programozásban 3/5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E29ED7-12D3-4BE9-EEB8-A95414EB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Liskov</a:t>
            </a:r>
            <a:r>
              <a:rPr lang="hu-HU" dirty="0"/>
              <a:t> </a:t>
            </a:r>
            <a:r>
              <a:rPr lang="hu-HU" dirty="0" err="1"/>
              <a:t>Substitution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(LSP) – </a:t>
            </a:r>
            <a:r>
              <a:rPr lang="hu-HU" dirty="0" err="1"/>
              <a:t>Liskov</a:t>
            </a:r>
            <a:r>
              <a:rPr lang="hu-HU" dirty="0"/>
              <a:t>-helyettesítési elv</a:t>
            </a:r>
          </a:p>
          <a:p>
            <a:r>
              <a:rPr lang="hu-HU" dirty="0"/>
              <a:t>Definíció: Egy alosztály helyettesíthető legyen a szülőosztályával anélkül, hogy a program viselkedése megváltozna.</a:t>
            </a:r>
          </a:p>
          <a:p>
            <a:r>
              <a:rPr lang="hu-HU" dirty="0"/>
              <a:t>Magyarázat: Az alosztályok nem sérthetik a szülőosztály által definiált szabályokat vagy szerződéseket.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Ha van egy </a:t>
            </a:r>
            <a:r>
              <a:rPr lang="hu-HU" dirty="0" err="1"/>
              <a:t>Bird</a:t>
            </a:r>
            <a:r>
              <a:rPr lang="hu-HU" dirty="0"/>
              <a:t> osztály egy </a:t>
            </a:r>
            <a:r>
              <a:rPr lang="hu-HU" dirty="0" err="1"/>
              <a:t>fly</a:t>
            </a:r>
            <a:r>
              <a:rPr lang="hu-HU" dirty="0"/>
              <a:t>() metódussal, akkor a </a:t>
            </a:r>
            <a:r>
              <a:rPr lang="hu-HU" dirty="0" err="1"/>
              <a:t>Penguin</a:t>
            </a:r>
            <a:r>
              <a:rPr lang="hu-HU" dirty="0"/>
              <a:t> (ami nem tud repülni) megsérti ezt az elvet. Ehelyett használjunk interfészeket, pl. </a:t>
            </a:r>
            <a:r>
              <a:rPr lang="hu-HU" dirty="0" err="1"/>
              <a:t>FlyingBird</a:t>
            </a:r>
            <a:r>
              <a:rPr lang="hu-HU" dirty="0"/>
              <a:t> és </a:t>
            </a:r>
            <a:r>
              <a:rPr lang="hu-HU" dirty="0" err="1"/>
              <a:t>NonFlyingBird</a:t>
            </a:r>
            <a:r>
              <a:rPr lang="hu-HU" dirty="0"/>
              <a:t>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A5CE3B-373A-87B4-531B-C7C5055E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EEA8EC-A57F-A99E-236E-A584C2EE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93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F5EBA-9BE2-4653-45B9-783C45D3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alapelvek az objektumorientált programozásban 4/5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7F0615-D32B-57F8-1E3B-3BDEC69C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Segregation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(ISP) – Interfész-szeparációs elv</a:t>
            </a:r>
          </a:p>
          <a:p>
            <a:r>
              <a:rPr lang="hu-HU" dirty="0"/>
              <a:t>Definíció: Egy osztály ne legyen arra kényszerítve, hogy olyan metódusokat implementáljon, amelyeket nem használ.</a:t>
            </a:r>
          </a:p>
          <a:p>
            <a:r>
              <a:rPr lang="hu-HU" dirty="0"/>
              <a:t>Magyarázat: Az interfészeket kisebb, célzott egységekre bontsuk, hogy csak a szükséges funkcionalitást biztosítsák.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Rossz gyakorlat: Egy nagy </a:t>
            </a:r>
            <a:r>
              <a:rPr lang="hu-HU" dirty="0" err="1"/>
              <a:t>Animal</a:t>
            </a:r>
            <a:r>
              <a:rPr lang="hu-HU" dirty="0"/>
              <a:t> interfész, amely tartalmazza a </a:t>
            </a:r>
            <a:r>
              <a:rPr lang="hu-HU" dirty="0" err="1"/>
              <a:t>fly</a:t>
            </a:r>
            <a:r>
              <a:rPr lang="hu-HU" dirty="0"/>
              <a:t>(), </a:t>
            </a:r>
            <a:r>
              <a:rPr lang="hu-HU" dirty="0" err="1"/>
              <a:t>swim</a:t>
            </a:r>
            <a:r>
              <a:rPr lang="hu-HU" dirty="0"/>
              <a:t>(), és </a:t>
            </a:r>
            <a:r>
              <a:rPr lang="hu-HU" dirty="0" err="1"/>
              <a:t>run</a:t>
            </a:r>
            <a:r>
              <a:rPr lang="hu-HU" dirty="0"/>
              <a:t>() metódusokat.</a:t>
            </a:r>
          </a:p>
          <a:p>
            <a:pPr lvl="1"/>
            <a:r>
              <a:rPr lang="hu-HU" dirty="0"/>
              <a:t>Jó gyakorlat: Kisebb interfészek: </a:t>
            </a:r>
            <a:r>
              <a:rPr lang="hu-HU" dirty="0" err="1"/>
              <a:t>Flyable</a:t>
            </a:r>
            <a:r>
              <a:rPr lang="hu-HU" dirty="0"/>
              <a:t>, </a:t>
            </a:r>
            <a:r>
              <a:rPr lang="hu-HU" dirty="0" err="1"/>
              <a:t>Swimmable</a:t>
            </a:r>
            <a:r>
              <a:rPr lang="hu-HU" dirty="0"/>
              <a:t>, </a:t>
            </a:r>
            <a:r>
              <a:rPr lang="hu-HU" dirty="0" err="1"/>
              <a:t>Runnable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561FF9-0135-7115-B87D-E157BB06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0561D6A-337A-BF73-3AF4-424F496E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65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73D0AA-4517-B19A-CA22-3C2E15AC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alapelvek az objektumorientált programozásban 5/5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2CB61D-D7B9-60CA-C8A8-DD7E8692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(DIP) – Függőség-</a:t>
            </a:r>
            <a:r>
              <a:rPr lang="hu-HU" dirty="0" err="1"/>
              <a:t>invertálási</a:t>
            </a:r>
            <a:r>
              <a:rPr lang="hu-HU" dirty="0"/>
              <a:t> elv</a:t>
            </a:r>
          </a:p>
          <a:p>
            <a:r>
              <a:rPr lang="hu-HU" dirty="0"/>
              <a:t>Definíció: A magas szintű modulok ne függjenek az alacsony szintű moduloktól; mindkettőnek absztrakciókra kell támaszkodnia.</a:t>
            </a:r>
          </a:p>
          <a:p>
            <a:r>
              <a:rPr lang="hu-HU" dirty="0"/>
              <a:t>Magyarázat: Az osztályok konkrét megvalósítások helyett interfészekre vagy absztrakt osztályokra hivatkozzanak. Ez csökkenti a függőségeket.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Egy </a:t>
            </a:r>
            <a:r>
              <a:rPr lang="hu-HU" dirty="0" err="1"/>
              <a:t>PaymentProcessor</a:t>
            </a:r>
            <a:r>
              <a:rPr lang="hu-HU" dirty="0"/>
              <a:t> osztály nem függ közvetlenül egy </a:t>
            </a:r>
            <a:r>
              <a:rPr lang="hu-HU" dirty="0" err="1"/>
              <a:t>PaypalPayment</a:t>
            </a:r>
            <a:r>
              <a:rPr lang="hu-HU" dirty="0"/>
              <a:t> osztálytól. Ehelyett egy </a:t>
            </a:r>
            <a:r>
              <a:rPr lang="hu-HU" dirty="0" err="1"/>
              <a:t>PaymentMethod</a:t>
            </a:r>
            <a:r>
              <a:rPr lang="hu-HU" dirty="0"/>
              <a:t> interfészen keresztül kommunikál.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CABC8E-D425-636A-DC09-D2E36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79C798-1F9B-F8F8-0A29-B9A5413F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25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D3919-4355-7E7E-E0E3-B9625499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KISS és YAGNI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D4DA9-419C-4F03-96D8-3ACBB030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KISS: "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, Stupid."</a:t>
            </a:r>
          </a:p>
          <a:p>
            <a:pPr lvl="1"/>
            <a:r>
              <a:rPr lang="hu-HU" dirty="0"/>
              <a:t>Egyszerűségre törekvés, ne bonyolítsuk túl a kódot.</a:t>
            </a:r>
          </a:p>
          <a:p>
            <a:r>
              <a:rPr lang="hu-HU" dirty="0"/>
              <a:t>YAGNI: "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Aren’t</a:t>
            </a:r>
            <a:r>
              <a:rPr lang="hu-HU" dirty="0"/>
              <a:t> </a:t>
            </a:r>
            <a:r>
              <a:rPr lang="hu-HU" dirty="0" err="1"/>
              <a:t>Gonna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."</a:t>
            </a:r>
          </a:p>
          <a:p>
            <a:pPr lvl="1"/>
            <a:r>
              <a:rPr lang="hu-HU" dirty="0"/>
              <a:t>Csak azt fejlesszük, amire valóban szükség van.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D64136-ACEE-180D-5186-869E1429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6D0B5C-3520-2994-76A9-ACAF9E2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27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4D40F-9B78-A556-164B-84ED3E66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DRY elv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44250E-01FE-F4B2-3503-C6C79097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DRY (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Yourself</a:t>
            </a:r>
            <a:r>
              <a:rPr lang="hu-HU" dirty="0"/>
              <a:t>)</a:t>
            </a:r>
          </a:p>
          <a:p>
            <a:r>
              <a:rPr lang="hu-HU" dirty="0"/>
              <a:t>Kerüljük az ismétlődő kódokat.</a:t>
            </a:r>
          </a:p>
          <a:p>
            <a:r>
              <a:rPr lang="hu-HU" dirty="0"/>
              <a:t>Pl. Egy közös függvény használata több helyett egyazon logika megvalósításához.</a:t>
            </a:r>
          </a:p>
          <a:p>
            <a:r>
              <a:rPr lang="hu-HU" dirty="0"/>
              <a:t>Előny: Könnyebb karbantartás.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ADB390-1655-E549-645C-30085F49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D5181B-BA81-B8C7-D3ED-A53DCDAB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35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E1C4AD-6D95-9857-1FD8-4DB06896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alapelvek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30E7EF-FCB9-5EA7-6434-33CB2540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Elnevezési konvenciók:</a:t>
            </a:r>
          </a:p>
          <a:p>
            <a:pPr lvl="1"/>
            <a:r>
              <a:rPr lang="hu-HU" dirty="0"/>
              <a:t>Beszédes változó- és metódusnevek (pl. </a:t>
            </a:r>
            <a:r>
              <a:rPr lang="hu-HU" dirty="0" err="1"/>
              <a:t>calculateTotal</a:t>
            </a:r>
            <a:r>
              <a:rPr lang="hu-HU" dirty="0"/>
              <a:t>() helyett </a:t>
            </a:r>
            <a:r>
              <a:rPr lang="hu-HU" dirty="0" err="1"/>
              <a:t>calc</a:t>
            </a:r>
            <a:r>
              <a:rPr lang="hu-HU" dirty="0"/>
              <a:t>() helyett).</a:t>
            </a:r>
          </a:p>
          <a:p>
            <a:r>
              <a:rPr lang="hu-HU" dirty="0"/>
              <a:t>Kommentek:</a:t>
            </a:r>
          </a:p>
          <a:p>
            <a:pPr lvl="1"/>
            <a:r>
              <a:rPr lang="hu-HU" dirty="0" err="1"/>
              <a:t>JavaDoc</a:t>
            </a:r>
            <a:r>
              <a:rPr lang="hu-HU" dirty="0"/>
              <a:t> használata osztályok és metódusok dokumentálására.</a:t>
            </a:r>
          </a:p>
          <a:p>
            <a:pPr lvl="1"/>
            <a:r>
              <a:rPr lang="hu-HU" dirty="0" err="1"/>
              <a:t>Inline</a:t>
            </a:r>
            <a:r>
              <a:rPr lang="hu-HU" dirty="0"/>
              <a:t> kommentek csak indokolt esetben.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C23D87-D1E3-5AF0-40FA-5AB5E4D3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129DFDE-B2D7-715E-3577-303B35ED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0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1D034-EF59-CE0E-49FC-248470FB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minták és OO programozási alapelvek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266EC-1A03-65B4-2BF6-02D70719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Bevezetés:</a:t>
            </a:r>
            <a:br>
              <a:rPr lang="hu-HU" dirty="0"/>
            </a:br>
            <a:r>
              <a:rPr lang="hu-HU" dirty="0"/>
              <a:t>Ez az előadás az objektumorientált (OO) programozási alapelveket és a tervezési mintákat ismerteti, különös figyelmet fordítva a </a:t>
            </a:r>
            <a:r>
              <a:rPr lang="hu-HU" dirty="0" err="1"/>
              <a:t>Model-View-Controller</a:t>
            </a:r>
            <a:r>
              <a:rPr lang="hu-HU" dirty="0"/>
              <a:t> (MVC) mintára és egyéb programozási irányelvekre, mint a SOLID, DRY, és KISS.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913D36-D2F9-6F82-5E59-C822B5D0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F0F627E-5FD2-4413-6628-559C55B2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39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423299-3593-D541-9890-DEF196B1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objektumorientált programozás?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F98D8E-D6C5-0FA3-5164-8EA91A1C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OO programozás egy paradigma, amely objektumokat és azok közötti interakciókat helyez előtérbe.</a:t>
            </a:r>
          </a:p>
          <a:p>
            <a:r>
              <a:rPr lang="hu-HU" dirty="0"/>
              <a:t>Kulcselemek: osztályok, objektumok, metódusok, és adatok.</a:t>
            </a:r>
          </a:p>
          <a:p>
            <a:r>
              <a:rPr lang="hu-HU" dirty="0"/>
              <a:t>Pl. Egy autó osztály, amelynek attribútumai (pl. szín, típus) és metódusai (pl. gyorsítás, fékezés) vannak.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AC670C-3571-7271-539E-F32A81B0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AC02D6-52CA-2819-FA4D-31860151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6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8A1F9-9BCA-C3D5-94D0-AFC188A1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Absztrakció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72B307-177F-22F9-76E2-85DB4BE0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absztrakció elrejti a felesleges részleteket és csak a lényeges információkra fókuszál.</a:t>
            </a:r>
          </a:p>
          <a:p>
            <a:r>
              <a:rPr lang="hu-HU" dirty="0"/>
              <a:t>Pl. egy autóvezető nem foglalkozik a motor működésével, csak a pedálokat és a kormányt használja.</a:t>
            </a:r>
          </a:p>
          <a:p>
            <a:r>
              <a:rPr lang="hu-HU" dirty="0"/>
              <a:t>Előny: Csökkenti a komplexitást.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65C71B-94A2-1664-AAB6-050B06E3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B8EDAE-8491-8D7E-9829-190D65FA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96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AE547-D7E4-4543-3419-5663F316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Polimorfizmus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AB8DC0-838D-AA13-E9A0-E909AA9B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polimorfizmus lehetővé teszi, hogy ugyanaz a művelet különböző objektumokon eltérően viselkedjen.</a:t>
            </a:r>
          </a:p>
          <a:p>
            <a:r>
              <a:rPr lang="hu-HU" dirty="0"/>
              <a:t>Pl. egy </a:t>
            </a:r>
            <a:r>
              <a:rPr lang="hu-HU" dirty="0" err="1"/>
              <a:t>draw</a:t>
            </a:r>
            <a:r>
              <a:rPr lang="hu-HU" dirty="0"/>
              <a:t>() metódus másképp működik egy Kör és egy Négyszög osztályban.</a:t>
            </a:r>
          </a:p>
          <a:p>
            <a:r>
              <a:rPr lang="hu-HU" dirty="0"/>
              <a:t>Előny: Rugalmas és bővíthető kódot eredményez.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9AC1258-CEA3-F0DE-8F5C-9A308A96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0DB3F0-C56B-2217-937E-18A26635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54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5F1F30-509D-8139-65BD-E2C63AFB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 és </a:t>
            </a:r>
            <a:r>
              <a:rPr lang="hu-HU" dirty="0" err="1"/>
              <a:t>enkapszuláció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632DFF-4256-153B-2869-F99CE540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Öröklődés: Lehetővé teszi az osztályok közötti kód </a:t>
            </a:r>
            <a:r>
              <a:rPr lang="hu-HU" dirty="0" err="1"/>
              <a:t>újrafelhasználást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Pl. Egy Jármű osztályból származtatható az Autó és Motor osztály.</a:t>
            </a:r>
          </a:p>
          <a:p>
            <a:endParaRPr lang="hu-HU" dirty="0"/>
          </a:p>
          <a:p>
            <a:r>
              <a:rPr lang="hu-HU" dirty="0" err="1"/>
              <a:t>Enkapszuláció</a:t>
            </a:r>
            <a:r>
              <a:rPr lang="hu-HU" dirty="0"/>
              <a:t>: Elrejti az adatokat és csak meghatározott módon engedi az elérést (</a:t>
            </a:r>
            <a:r>
              <a:rPr lang="hu-HU" dirty="0" err="1"/>
              <a:t>getter</a:t>
            </a:r>
            <a:r>
              <a:rPr lang="hu-HU" dirty="0"/>
              <a:t>/</a:t>
            </a:r>
            <a:r>
              <a:rPr lang="hu-HU" dirty="0" err="1"/>
              <a:t>setter</a:t>
            </a:r>
            <a:r>
              <a:rPr lang="hu-HU" dirty="0"/>
              <a:t> metódusok).</a:t>
            </a:r>
          </a:p>
          <a:p>
            <a:pPr lvl="1"/>
            <a:r>
              <a:rPr lang="hu-HU" dirty="0"/>
              <a:t>Előny: Biztonságosabb és kevésbé hibalehetőséggel terhelt.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1E8263-37F0-F519-3E97-1D89C772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5B2159-B686-22B6-84BE-FD1B21B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31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D5D8D5-D375-B635-9E0F-289FD168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 az a tervezési minta?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9C32C0-2AEC-44C3-5010-E48CEA37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tervezési minták bevált megoldások ismétlődő problémákra az OO programozásban.</a:t>
            </a:r>
          </a:p>
          <a:p>
            <a:r>
              <a:rPr lang="hu-HU" dirty="0"/>
              <a:t>Három típus:</a:t>
            </a:r>
          </a:p>
          <a:p>
            <a:pPr lvl="1"/>
            <a:r>
              <a:rPr lang="hu-HU" dirty="0"/>
              <a:t>Kreációs: Például </a:t>
            </a:r>
            <a:r>
              <a:rPr lang="hu-HU" dirty="0" err="1"/>
              <a:t>Singleton</a:t>
            </a:r>
            <a:r>
              <a:rPr lang="hu-HU" dirty="0"/>
              <a:t>, </a:t>
            </a:r>
            <a:r>
              <a:rPr lang="hu-HU" dirty="0" err="1"/>
              <a:t>Factory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Szerkezeti: Például Adapter, </a:t>
            </a:r>
            <a:r>
              <a:rPr lang="hu-HU" dirty="0" err="1"/>
              <a:t>Decorator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Viselkedési: Például </a:t>
            </a:r>
            <a:r>
              <a:rPr lang="hu-HU" dirty="0" err="1"/>
              <a:t>Observer</a:t>
            </a:r>
            <a:r>
              <a:rPr lang="hu-HU" dirty="0"/>
              <a:t>, </a:t>
            </a:r>
            <a:r>
              <a:rPr lang="hu-HU" dirty="0" err="1"/>
              <a:t>Strategy</a:t>
            </a:r>
            <a:r>
              <a:rPr lang="hu-HU" dirty="0"/>
              <a:t>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31ECD6-3E48-021F-9B54-C8F8868A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7AAC73-13B1-8984-B9E3-FB495B9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04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5D714-E3F6-1E99-046B-ECEF9DD5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MVC (</a:t>
            </a:r>
            <a:r>
              <a:rPr lang="hu-HU" dirty="0" err="1"/>
              <a:t>Model-View-Controller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91C80E-8E1F-1AF6-B6B4-45BC5C1DC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MVC elválasztja az alkalmazás logikáját:</a:t>
            </a:r>
          </a:p>
          <a:p>
            <a:pPr lvl="1"/>
            <a:r>
              <a:rPr lang="hu-HU" dirty="0" err="1"/>
              <a:t>Model</a:t>
            </a:r>
            <a:r>
              <a:rPr lang="hu-HU" dirty="0"/>
              <a:t>: Az adatok és üzleti logika.</a:t>
            </a:r>
          </a:p>
          <a:p>
            <a:pPr lvl="1"/>
            <a:r>
              <a:rPr lang="hu-HU" dirty="0" err="1"/>
              <a:t>View</a:t>
            </a:r>
            <a:r>
              <a:rPr lang="hu-HU" dirty="0"/>
              <a:t>: A felhasználói felület.</a:t>
            </a:r>
          </a:p>
          <a:p>
            <a:pPr lvl="1"/>
            <a:r>
              <a:rPr lang="hu-HU" dirty="0" err="1"/>
              <a:t>Controller</a:t>
            </a:r>
            <a:r>
              <a:rPr lang="hu-HU" dirty="0"/>
              <a:t>: Közvetítő a </a:t>
            </a:r>
            <a:r>
              <a:rPr lang="hu-HU" dirty="0" err="1"/>
              <a:t>Model</a:t>
            </a:r>
            <a:r>
              <a:rPr lang="hu-HU" dirty="0"/>
              <a:t> és </a:t>
            </a:r>
            <a:r>
              <a:rPr lang="hu-HU" dirty="0" err="1"/>
              <a:t>View</a:t>
            </a:r>
            <a:r>
              <a:rPr lang="hu-HU" dirty="0"/>
              <a:t> között.</a:t>
            </a:r>
          </a:p>
          <a:p>
            <a:r>
              <a:rPr lang="hu-HU" dirty="0"/>
              <a:t>Pl. Egy webes alkalmazásban: adatbázis (</a:t>
            </a:r>
            <a:r>
              <a:rPr lang="hu-HU" dirty="0" err="1"/>
              <a:t>Model</a:t>
            </a:r>
            <a:r>
              <a:rPr lang="hu-HU" dirty="0"/>
              <a:t>), HTML/CSS (</a:t>
            </a:r>
            <a:r>
              <a:rPr lang="hu-HU" dirty="0" err="1"/>
              <a:t>View</a:t>
            </a:r>
            <a:r>
              <a:rPr lang="hu-HU" dirty="0"/>
              <a:t>), JavaScript (</a:t>
            </a:r>
            <a:r>
              <a:rPr lang="hu-HU" dirty="0" err="1"/>
              <a:t>Controller</a:t>
            </a:r>
            <a:r>
              <a:rPr lang="hu-HU" dirty="0"/>
              <a:t>).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CF4F8A-BAFA-673B-AF15-7668BA8C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4C6201-E0E7-82D8-BA54-4F883F80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6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AB2227-DFA0-99A3-D60E-15C85DF9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tervezési minták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67BE8D-BC2D-4016-A167-4CD99336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Singleton</a:t>
            </a:r>
            <a:r>
              <a:rPr lang="hu-HU" dirty="0"/>
              <a:t>: Biztosítja, hogy egy osztályból csak egy példány létezzen.</a:t>
            </a:r>
          </a:p>
          <a:p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: Objektumok létrehozását absztrahálja.</a:t>
            </a:r>
          </a:p>
          <a:p>
            <a:r>
              <a:rPr lang="hu-HU" dirty="0" err="1"/>
              <a:t>Observer</a:t>
            </a:r>
            <a:r>
              <a:rPr lang="hu-HU" dirty="0"/>
              <a:t>: Értesíti az összes feliratkozót, ha egy objektum állapota változik.</a:t>
            </a:r>
          </a:p>
          <a:p>
            <a:r>
              <a:rPr lang="hu-HU" dirty="0" err="1"/>
              <a:t>Strategy</a:t>
            </a:r>
            <a:r>
              <a:rPr lang="hu-HU" dirty="0"/>
              <a:t>: Több algoritmus közötti választást tesz lehetővé futási időben.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19386E-28BE-A175-E110-6C9A9FA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2024. 11. 17.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79AF3-3F37-53E7-ED7F-85553044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7D26-9EE2-44BD-A943-7AEF1DFBDEA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7663658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43</TotalTime>
  <Words>1062</Words>
  <Application>Microsoft Office PowerPoint</Application>
  <PresentationFormat>Szélesvásznú</PresentationFormat>
  <Paragraphs>136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Cseppecske</vt:lpstr>
      <vt:lpstr>Tervezési minták és OO programozási alapelvek</vt:lpstr>
      <vt:lpstr>Tervezési minták és OO programozási alapelvek</vt:lpstr>
      <vt:lpstr>Mi az objektumorientált programozás?</vt:lpstr>
      <vt:lpstr>Absztrakció</vt:lpstr>
      <vt:lpstr>Polimorfizmus</vt:lpstr>
      <vt:lpstr>Öröklődés és enkapszuláció</vt:lpstr>
      <vt:lpstr>Mi az a tervezési minta?</vt:lpstr>
      <vt:lpstr>MVC (Model-View-Controller)</vt:lpstr>
      <vt:lpstr>Egyéb tervezési minták</vt:lpstr>
      <vt:lpstr>Magas kohézió és alacsony kötés</vt:lpstr>
      <vt:lpstr>SOLID alapelvek</vt:lpstr>
      <vt:lpstr>SOLID alapelvek az objektumorientált programozásban 1/5</vt:lpstr>
      <vt:lpstr>SOLID alapelvek az objektumorientált programozásban 2/5</vt:lpstr>
      <vt:lpstr>SOLID alapelvek az objektumorientált programozásban 3/5</vt:lpstr>
      <vt:lpstr>SOLID alapelvek az objektumorientált programozásban 4/5</vt:lpstr>
      <vt:lpstr>SOLID alapelvek az objektumorientált programozásban 5/5</vt:lpstr>
      <vt:lpstr>KISS és YAGNI</vt:lpstr>
      <vt:lpstr>DRY elv</vt:lpstr>
      <vt:lpstr>Clean Code alapelvek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Tamás Orosz</dc:creator>
  <cp:lastModifiedBy>Tamás Orosz</cp:lastModifiedBy>
  <cp:revision>15</cp:revision>
  <dcterms:created xsi:type="dcterms:W3CDTF">2024-11-17T15:21:57Z</dcterms:created>
  <dcterms:modified xsi:type="dcterms:W3CDTF">2024-11-17T16:06:24Z</dcterms:modified>
</cp:coreProperties>
</file>