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57" r:id="rId13"/>
    <p:sldId id="268" r:id="rId14"/>
    <p:sldId id="269" r:id="rId15"/>
    <p:sldId id="270" r:id="rId16"/>
    <p:sldId id="258" r:id="rId17"/>
    <p:sldId id="271" r:id="rId18"/>
    <p:sldId id="272" r:id="rId19"/>
    <p:sldId id="273" r:id="rId20"/>
    <p:sldId id="274" r:id="rId21"/>
    <p:sldId id="280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A4653-5F5F-4B4A-B59D-B14664C97672}" v="4" dt="2019-03-19T09:42:21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ás Kovács" userId="b9d0a3bc7336f8c9" providerId="LiveId" clId="{02BA4653-5F5F-4B4A-B59D-B14664C97672}"/>
    <pc:docChg chg="custSel addSld modSld">
      <pc:chgData name="Tamás Kovács" userId="b9d0a3bc7336f8c9" providerId="LiveId" clId="{02BA4653-5F5F-4B4A-B59D-B14664C97672}" dt="2019-03-19T09:42:56.591" v="188" actId="6549"/>
      <pc:docMkLst>
        <pc:docMk/>
      </pc:docMkLst>
      <pc:sldChg chg="modSp">
        <pc:chgData name="Tamás Kovács" userId="b9d0a3bc7336f8c9" providerId="LiveId" clId="{02BA4653-5F5F-4B4A-B59D-B14664C97672}" dt="2019-03-18T17:07:45.956" v="0" actId="20577"/>
        <pc:sldMkLst>
          <pc:docMk/>
          <pc:sldMk cId="1246463173" sldId="268"/>
        </pc:sldMkLst>
        <pc:spChg chg="mod">
          <ac:chgData name="Tamás Kovács" userId="b9d0a3bc7336f8c9" providerId="LiveId" clId="{02BA4653-5F5F-4B4A-B59D-B14664C97672}" dt="2019-03-18T17:07:45.956" v="0" actId="20577"/>
          <ac:spMkLst>
            <pc:docMk/>
            <pc:sldMk cId="1246463173" sldId="268"/>
            <ac:spMk id="3" creationId="{C57304F6-F224-4576-AB6A-E123FC98888E}"/>
          </ac:spMkLst>
        </pc:spChg>
      </pc:sldChg>
      <pc:sldChg chg="modSp add">
        <pc:chgData name="Tamás Kovács" userId="b9d0a3bc7336f8c9" providerId="LiveId" clId="{02BA4653-5F5F-4B4A-B59D-B14664C97672}" dt="2019-03-19T09:14:21.497" v="88" actId="20577"/>
        <pc:sldMkLst>
          <pc:docMk/>
          <pc:sldMk cId="4052003155" sldId="279"/>
        </pc:sldMkLst>
        <pc:spChg chg="mod">
          <ac:chgData name="Tamás Kovács" userId="b9d0a3bc7336f8c9" providerId="LiveId" clId="{02BA4653-5F5F-4B4A-B59D-B14664C97672}" dt="2019-03-19T09:13:50.995" v="2"/>
          <ac:spMkLst>
            <pc:docMk/>
            <pc:sldMk cId="4052003155" sldId="279"/>
            <ac:spMk id="2" creationId="{4C9BA93D-6023-4D29-80B0-F1C18B1E17F5}"/>
          </ac:spMkLst>
        </pc:spChg>
        <pc:spChg chg="mod">
          <ac:chgData name="Tamás Kovács" userId="b9d0a3bc7336f8c9" providerId="LiveId" clId="{02BA4653-5F5F-4B4A-B59D-B14664C97672}" dt="2019-03-19T09:14:21.497" v="88" actId="20577"/>
          <ac:spMkLst>
            <pc:docMk/>
            <pc:sldMk cId="4052003155" sldId="279"/>
            <ac:spMk id="3" creationId="{460C289E-6A3D-41D2-B353-00F67729AEA9}"/>
          </ac:spMkLst>
        </pc:spChg>
      </pc:sldChg>
      <pc:sldChg chg="modSp add">
        <pc:chgData name="Tamás Kovács" userId="b9d0a3bc7336f8c9" providerId="LiveId" clId="{02BA4653-5F5F-4B4A-B59D-B14664C97672}" dt="2019-03-19T09:42:56.591" v="188" actId="6549"/>
        <pc:sldMkLst>
          <pc:docMk/>
          <pc:sldMk cId="843112284" sldId="280"/>
        </pc:sldMkLst>
        <pc:spChg chg="mod">
          <ac:chgData name="Tamás Kovács" userId="b9d0a3bc7336f8c9" providerId="LiveId" clId="{02BA4653-5F5F-4B4A-B59D-B14664C97672}" dt="2019-03-19T09:42:21.530" v="90"/>
          <ac:spMkLst>
            <pc:docMk/>
            <pc:sldMk cId="843112284" sldId="280"/>
            <ac:spMk id="2" creationId="{02C1B8D9-F1F9-462E-A3F0-DC0E8FC0E8DA}"/>
          </ac:spMkLst>
        </pc:spChg>
        <pc:spChg chg="mod">
          <ac:chgData name="Tamás Kovács" userId="b9d0a3bc7336f8c9" providerId="LiveId" clId="{02BA4653-5F5F-4B4A-B59D-B14664C97672}" dt="2019-03-19T09:42:56.591" v="188" actId="6549"/>
          <ac:spMkLst>
            <pc:docMk/>
            <pc:sldMk cId="843112284" sldId="280"/>
            <ac:spMk id="3" creationId="{B2E5A95B-9ED2-47CE-A8E1-ADC928F4B2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1F5E60-B7A6-457A-A08E-4FE9A8A45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6. labor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A32B20-FAF1-4B2E-9811-BF95E11AD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Dinamikus memóriakezelés</a:t>
            </a:r>
          </a:p>
        </p:txBody>
      </p:sp>
    </p:spTree>
    <p:extLst>
      <p:ext uri="{BB962C8B-B14F-4D97-AF65-F5344CB8AC3E}">
        <p14:creationId xmlns:p14="http://schemas.microsoft.com/office/powerpoint/2010/main" val="682084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86A22-9707-4CFF-9AF5-E8FE4D7C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Memóriakezelés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F8BD6D-F0C1-4517-A3BB-7FD98806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Példa: egy korábban lefoglalt </a:t>
            </a:r>
            <a:r>
              <a:rPr lang="hu-HU" dirty="0" err="1"/>
              <a:t>stringet</a:t>
            </a:r>
            <a:r>
              <a:rPr lang="hu-HU" dirty="0"/>
              <a:t> (50) szeretnénk úgy bővíteni, hogy 500 karaktert tudjon tárolni.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s = 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(s, 501*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89064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17185B-E6FC-42E0-8B1B-9FF62E2A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Memóriakezelés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A2523E-9B7A-4676-A5B7-70A3E1982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0979"/>
          </a:xfrm>
        </p:spPr>
        <p:txBody>
          <a:bodyPr>
            <a:normAutofit/>
          </a:bodyPr>
          <a:lstStyle/>
          <a:p>
            <a:r>
              <a:rPr lang="hu-HU" b="1" dirty="0"/>
              <a:t>free</a:t>
            </a:r>
            <a:r>
              <a:rPr lang="hu-HU" dirty="0"/>
              <a:t> függvény: felszabadít egy korábban már </a:t>
            </a:r>
            <a:r>
              <a:rPr lang="hu-HU" dirty="0" err="1"/>
              <a:t>malloc</a:t>
            </a:r>
            <a:r>
              <a:rPr lang="hu-HU" dirty="0"/>
              <a:t>, </a:t>
            </a:r>
            <a:r>
              <a:rPr lang="hu-HU" dirty="0" err="1"/>
              <a:t>realloc</a:t>
            </a:r>
            <a:r>
              <a:rPr lang="hu-HU" dirty="0"/>
              <a:t> vagy </a:t>
            </a:r>
            <a:r>
              <a:rPr lang="hu-HU" dirty="0" err="1"/>
              <a:t>calloc</a:t>
            </a:r>
            <a:r>
              <a:rPr lang="hu-HU" dirty="0"/>
              <a:t> függvényekkel lefoglalt memóriaterületet.</a:t>
            </a:r>
          </a:p>
          <a:p>
            <a:r>
              <a:rPr lang="hu-HU" dirty="0"/>
              <a:t>Visszatérési értéke nincs.</a:t>
            </a:r>
          </a:p>
          <a:p>
            <a:r>
              <a:rPr lang="hu-HU" dirty="0"/>
              <a:t>Minden </a:t>
            </a:r>
            <a:r>
              <a:rPr lang="hu-HU" dirty="0" err="1"/>
              <a:t>malloc</a:t>
            </a:r>
            <a:r>
              <a:rPr lang="hu-HU" dirty="0"/>
              <a:t>-hoz/</a:t>
            </a:r>
            <a:r>
              <a:rPr lang="hu-HU" dirty="0" err="1"/>
              <a:t>calloc</a:t>
            </a:r>
            <a:r>
              <a:rPr lang="hu-HU" dirty="0"/>
              <a:t>-hoz tartoznia kell egy free-</a:t>
            </a:r>
            <a:r>
              <a:rPr lang="hu-HU" dirty="0" err="1"/>
              <a:t>nek</a:t>
            </a:r>
            <a:r>
              <a:rPr lang="hu-HU" dirty="0"/>
              <a:t>!!!</a:t>
            </a:r>
          </a:p>
          <a:p>
            <a:pPr marL="0" indent="0">
              <a:buNone/>
            </a:pPr>
            <a:r>
              <a:rPr lang="hu-HU" dirty="0"/>
              <a:t>Használat: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free([felszabadítani kívánt terület kezdőcíme])</a:t>
            </a:r>
          </a:p>
          <a:p>
            <a:pPr marL="0" indent="0">
              <a:buNone/>
            </a:pPr>
            <a:r>
              <a:rPr lang="hu-HU" dirty="0">
                <a:cs typeface="Courier New" panose="02070309020205020404" pitchFamily="49" charset="0"/>
              </a:rPr>
              <a:t>Pl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. free(t);</a:t>
            </a:r>
          </a:p>
        </p:txBody>
      </p:sp>
    </p:spTree>
    <p:extLst>
      <p:ext uri="{BB962C8B-B14F-4D97-AF65-F5344CB8AC3E}">
        <p14:creationId xmlns:p14="http://schemas.microsoft.com/office/powerpoint/2010/main" val="399487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1F5E60-B7A6-457A-A08E-4FE9A8A45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6. labor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A32B20-FAF1-4B2E-9811-BF95E11AD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Parancssori argumentumok</a:t>
            </a:r>
          </a:p>
        </p:txBody>
      </p:sp>
    </p:spTree>
    <p:extLst>
      <p:ext uri="{BB962C8B-B14F-4D97-AF65-F5344CB8AC3E}">
        <p14:creationId xmlns:p14="http://schemas.microsoft.com/office/powerpoint/2010/main" val="306877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600833-1236-4AAE-BFBE-AE005026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Parancssori argumentumok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7304F6-F224-4576-AB6A-E123FC98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parancssori argumentumokat a parancssorba</a:t>
            </a:r>
            <a:r>
              <a:rPr lang="en-US" dirty="0"/>
              <a:t>,</a:t>
            </a:r>
            <a:r>
              <a:rPr lang="hu-HU" dirty="0"/>
              <a:t> a futtatni kívánt állomány mögé írjuk egyesével: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arg1 arg2 arg3 ...</a:t>
            </a:r>
          </a:p>
          <a:p>
            <a:r>
              <a:rPr lang="hu-HU" dirty="0">
                <a:latin typeface="+mj-lt"/>
                <a:cs typeface="Courier New" panose="02070309020205020404" pitchFamily="49" charset="0"/>
              </a:rPr>
              <a:t>Tetszőleges számú argumentum megadható</a:t>
            </a:r>
          </a:p>
          <a:p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646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600833-1236-4AAE-BFBE-AE005026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Parancssori argumentumok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7304F6-F224-4576-AB6A-E123FC98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Argumentumok megadása </a:t>
            </a:r>
            <a:r>
              <a:rPr lang="hu-HU" dirty="0" err="1"/>
              <a:t>Code</a:t>
            </a:r>
            <a:r>
              <a:rPr lang="hu-HU" dirty="0"/>
              <a:t>::</a:t>
            </a:r>
            <a:r>
              <a:rPr lang="hu-HU" dirty="0" err="1"/>
              <a:t>Blocks</a:t>
            </a:r>
            <a:r>
              <a:rPr lang="hu-HU" dirty="0"/>
              <a:t> IDE-ben (csak projekt esetén működik)</a:t>
            </a:r>
            <a:endParaRPr lang="hu-HU" dirty="0">
              <a:latin typeface="+mj-lt"/>
              <a:cs typeface="Courier New" panose="02070309020205020404" pitchFamily="49" charset="0"/>
            </a:endParaRPr>
          </a:p>
          <a:p>
            <a:endParaRPr lang="hu-HU" dirty="0">
              <a:latin typeface="+mj-lt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D59F765-5EDE-4F18-B433-AC68AC9B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33" y="2905732"/>
            <a:ext cx="38766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7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600833-1236-4AAE-BFBE-AE005026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Parancssori argumentumok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7304F6-F224-4576-AB6A-E123FC988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2690"/>
            <a:ext cx="9905999" cy="473977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argumentumok száma az </a:t>
            </a:r>
            <a:r>
              <a:rPr lang="hu-HU" dirty="0" err="1"/>
              <a:t>argc</a:t>
            </a:r>
            <a:r>
              <a:rPr lang="hu-HU" dirty="0"/>
              <a:t> nevű int típusú változóban lesznek: mindig 1-gyel több argumentumunk lesz a megadottaknál!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>
                <a:latin typeface="+mj-lt"/>
              </a:rPr>
              <a:t>Az egyes argumentumok karaktersorozatként kerülnek az </a:t>
            </a:r>
            <a:r>
              <a:rPr lang="hu-HU" dirty="0" err="1">
                <a:latin typeface="+mj-lt"/>
              </a:rPr>
              <a:t>argv</a:t>
            </a:r>
            <a:r>
              <a:rPr lang="hu-HU" dirty="0">
                <a:latin typeface="+mj-lt"/>
              </a:rPr>
              <a:t>[] tömbbe. (</a:t>
            </a:r>
            <a:r>
              <a:rPr lang="hu-HU" dirty="0" err="1">
                <a:latin typeface="+mj-lt"/>
              </a:rPr>
              <a:t>String</a:t>
            </a:r>
            <a:r>
              <a:rPr lang="hu-HU" dirty="0">
                <a:latin typeface="+mj-lt"/>
              </a:rPr>
              <a:t> tömbökről később…) </a:t>
            </a:r>
            <a:r>
              <a:rPr lang="hu-HU" dirty="0" err="1">
                <a:latin typeface="+mj-lt"/>
              </a:rPr>
              <a:t>argv</a:t>
            </a:r>
            <a:r>
              <a:rPr lang="hu-HU" dirty="0">
                <a:latin typeface="+mj-lt"/>
              </a:rPr>
              <a:t>[0] a program neve lesz, </a:t>
            </a:r>
            <a:r>
              <a:rPr lang="hu-HU" dirty="0" err="1">
                <a:latin typeface="+mj-lt"/>
              </a:rPr>
              <a:t>argv</a:t>
            </a:r>
            <a:r>
              <a:rPr lang="hu-HU" dirty="0">
                <a:latin typeface="+mj-lt"/>
              </a:rPr>
              <a:t>[1], </a:t>
            </a:r>
            <a:r>
              <a:rPr lang="hu-HU" dirty="0" err="1">
                <a:latin typeface="+mj-lt"/>
              </a:rPr>
              <a:t>argv</a:t>
            </a:r>
            <a:r>
              <a:rPr lang="hu-HU" dirty="0">
                <a:latin typeface="+mj-lt"/>
              </a:rPr>
              <a:t>[2], stb. pedig a program futtatásakor megadott parancssori argumentumok.</a:t>
            </a:r>
          </a:p>
          <a:p>
            <a:r>
              <a:rPr lang="hu-HU" dirty="0" err="1">
                <a:latin typeface="+mj-lt"/>
              </a:rPr>
              <a:t>argc</a:t>
            </a:r>
            <a:r>
              <a:rPr lang="hu-HU" dirty="0">
                <a:latin typeface="+mj-lt"/>
              </a:rPr>
              <a:t> és </a:t>
            </a:r>
            <a:r>
              <a:rPr lang="hu-HU" dirty="0" err="1">
                <a:latin typeface="+mj-lt"/>
              </a:rPr>
              <a:t>argv</a:t>
            </a:r>
            <a:r>
              <a:rPr lang="hu-HU" dirty="0">
                <a:latin typeface="+mj-lt"/>
              </a:rPr>
              <a:t>[] a főprogram aktuális paraméterei</a:t>
            </a:r>
            <a:r>
              <a:rPr lang="en-US" dirty="0">
                <a:latin typeface="+mj-lt"/>
              </a:rPr>
              <a:t>, a</a:t>
            </a:r>
            <a:r>
              <a:rPr lang="hu-HU" dirty="0" err="1">
                <a:latin typeface="+mj-lt"/>
              </a:rPr>
              <a:t>nnak</a:t>
            </a:r>
            <a:r>
              <a:rPr lang="hu-HU" dirty="0">
                <a:latin typeface="+mj-lt"/>
              </a:rPr>
              <a:t> bármely pontján hivatkozhatók:</a:t>
            </a:r>
          </a:p>
          <a:p>
            <a:pPr marL="0" indent="0">
              <a:buNone/>
            </a:pP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main(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1F5E60-B7A6-457A-A08E-4FE9A8A45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6. labor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A32B20-FAF1-4B2E-9811-BF95E11AD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Szöveges (.</a:t>
            </a:r>
            <a:r>
              <a:rPr lang="hu-HU" dirty="0" err="1"/>
              <a:t>txt</a:t>
            </a:r>
            <a:r>
              <a:rPr lang="hu-HU" dirty="0"/>
              <a:t>) Állományok kezelése</a:t>
            </a:r>
          </a:p>
        </p:txBody>
      </p:sp>
    </p:spTree>
    <p:extLst>
      <p:ext uri="{BB962C8B-B14F-4D97-AF65-F5344CB8AC3E}">
        <p14:creationId xmlns:p14="http://schemas.microsoft.com/office/powerpoint/2010/main" val="356143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74153-ABCF-49BE-A8D3-C98E8E1E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Szöveges (.</a:t>
            </a:r>
            <a:r>
              <a:rPr lang="hu-HU" dirty="0" err="1"/>
              <a:t>txt</a:t>
            </a:r>
            <a:r>
              <a:rPr lang="hu-HU" dirty="0"/>
              <a:t>) Állományok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D52902-AD64-4E77-AEE2-F609B41F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 nyelv lehetővé teszi, hogy a standard I/O mellett, szöveges fájlokból is olvashassunk, illetve írhassunk beléjük.</a:t>
            </a:r>
          </a:p>
          <a:p>
            <a:r>
              <a:rPr lang="hu-HU" dirty="0"/>
              <a:t>A fájlokat FILE pointer típusú változóban kezeljük: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FILE*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308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74153-ABCF-49BE-A8D3-C98E8E1E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Szöveges (.</a:t>
            </a:r>
            <a:r>
              <a:rPr lang="hu-HU" dirty="0" err="1"/>
              <a:t>txt</a:t>
            </a:r>
            <a:r>
              <a:rPr lang="hu-HU" dirty="0"/>
              <a:t>) Állományok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D52902-AD64-4E77-AEE2-F609B41F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+mj-lt"/>
                <a:cs typeface="Courier New" panose="02070309020205020404" pitchFamily="49" charset="0"/>
              </a:rPr>
              <a:t>Textfájlok megnyitása (FILE pointerhez való hozzárendelése) az </a:t>
            </a:r>
            <a:r>
              <a:rPr lang="hu-HU" b="1" dirty="0" err="1">
                <a:latin typeface="+mj-lt"/>
                <a:cs typeface="Courier New" panose="02070309020205020404" pitchFamily="49" charset="0"/>
              </a:rPr>
              <a:t>fopen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 függvénnyel történik:</a:t>
            </a:r>
          </a:p>
          <a:p>
            <a:r>
              <a:rPr lang="hu-HU" dirty="0">
                <a:latin typeface="+mj-lt"/>
                <a:cs typeface="Courier New" panose="02070309020205020404" pitchFamily="49" charset="0"/>
              </a:rPr>
              <a:t>Használat: 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([fájl neve idézőjelek között], [megnyitás módja idézőjelek között])</a:t>
            </a:r>
            <a:endParaRPr lang="hu-HU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9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74153-ABCF-49BE-A8D3-C98E8E1E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Szöveges (.</a:t>
            </a:r>
            <a:r>
              <a:rPr lang="hu-HU" dirty="0" err="1"/>
              <a:t>txt</a:t>
            </a:r>
            <a:r>
              <a:rPr lang="hu-HU" dirty="0"/>
              <a:t>) Állományok kezelése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A67B5892-C947-4497-8BAF-2159A3B04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741179"/>
              </p:ext>
            </p:extLst>
          </p:nvPr>
        </p:nvGraphicFramePr>
        <p:xfrm>
          <a:off x="1141413" y="2249488"/>
          <a:ext cx="9906000" cy="395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34757942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685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Megnyitási mód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Magyarázat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0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Megnyitás csak olvasásra (létező állomány)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45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Megnyitás csak írásra (ha nem létezik, létrehozza)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4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  <a:p>
                      <a:pPr algn="ctr"/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Megnyitás hozzáfűző módban (ha nem létezik, létrehozza, ha igen, akkor a meglévő tartalomhoz hozzáfűz)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7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Megnyitja olvasásra és írásra (létező állomány)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81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 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Megnyitja olvasásra és írásra (ha nem létezik, létrehozza, ha igen, a meglévő tartalma törlődik)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9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  <a:p>
                      <a:pPr algn="ctr"/>
                      <a:r>
                        <a:rPr lang="hu-HU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Megnyitja olvasásra és írásra (ha nem létezik, létrehozza, ha igen, az olvasás a legelejétől kezdődik, az írás viszont hozzáfűzéssel)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80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4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9BA93D-6023-4D29-80B0-F1C18B1E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Memóriakezelés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0C289E-6A3D-41D2-B353-00F67729A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dinamikus tárkezelő függvények az „</a:t>
            </a:r>
            <a:r>
              <a:rPr lang="hu-HU" dirty="0" err="1"/>
              <a:t>stdlib.h</a:t>
            </a:r>
            <a:r>
              <a:rPr lang="hu-HU"/>
              <a:t>” fejlécállományban vannak!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2003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74153-ABCF-49BE-A8D3-C98E8E1E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Szöveges (.</a:t>
            </a:r>
            <a:r>
              <a:rPr lang="hu-HU" dirty="0" err="1"/>
              <a:t>txt</a:t>
            </a:r>
            <a:r>
              <a:rPr lang="hu-HU" dirty="0"/>
              <a:t>) Állományok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D52902-AD64-4E77-AEE2-F609B41F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7817"/>
          </a:xfrm>
        </p:spPr>
        <p:txBody>
          <a:bodyPr/>
          <a:lstStyle/>
          <a:p>
            <a:r>
              <a:rPr lang="hu-HU" b="1" dirty="0">
                <a:latin typeface="+mj-lt"/>
                <a:cs typeface="Courier New" panose="02070309020205020404" pitchFamily="49" charset="0"/>
              </a:rPr>
              <a:t>Olvasás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: </a:t>
            </a:r>
            <a:r>
              <a:rPr lang="hu-HU" dirty="0" err="1">
                <a:latin typeface="+mj-lt"/>
                <a:cs typeface="Courier New" panose="02070309020205020404" pitchFamily="49" charset="0"/>
              </a:rPr>
              <a:t>fscanf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, </a:t>
            </a:r>
            <a:r>
              <a:rPr lang="hu-HU" dirty="0" err="1">
                <a:latin typeface="+mj-lt"/>
                <a:cs typeface="Courier New" panose="02070309020205020404" pitchFamily="49" charset="0"/>
              </a:rPr>
              <a:t>fgets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r>
              <a:rPr lang="hu-HU" b="1" dirty="0" err="1">
                <a:latin typeface="+mj-lt"/>
                <a:cs typeface="Courier New" panose="02070309020205020404" pitchFamily="49" charset="0"/>
              </a:rPr>
              <a:t>fscanf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: </a:t>
            </a:r>
            <a:r>
              <a:rPr lang="hu-HU" dirty="0" err="1">
                <a:latin typeface="+mj-lt"/>
                <a:cs typeface="Courier New" panose="02070309020205020404" pitchFamily="49" charset="0"/>
              </a:rPr>
              <a:t>hasolóan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 működik, mint a </a:t>
            </a:r>
            <a:r>
              <a:rPr lang="hu-HU" dirty="0" err="1">
                <a:latin typeface="+mj-lt"/>
                <a:cs typeface="Courier New" panose="02070309020205020404" pitchFamily="49" charset="0"/>
              </a:rPr>
              <a:t>scanf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, viszont a legelejére be kell illeszteni a file pointer nevét, ahonnan olvasni szeretnénk: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  <a:endParaRPr lang="hu-HU" dirty="0">
              <a:latin typeface="+mj-lt"/>
              <a:cs typeface="Courier New" panose="02070309020205020404" pitchFamily="49" charset="0"/>
            </a:endParaRPr>
          </a:p>
          <a:p>
            <a:r>
              <a:rPr lang="hu-HU" b="1" dirty="0" err="1">
                <a:latin typeface="+mj-lt"/>
                <a:cs typeface="Courier New" panose="02070309020205020404" pitchFamily="49" charset="0"/>
              </a:rPr>
              <a:t>fgets</a:t>
            </a:r>
            <a:r>
              <a:rPr lang="hu-HU" b="1" dirty="0">
                <a:latin typeface="+mj-lt"/>
                <a:cs typeface="Courier New" panose="02070309020205020404" pitchFamily="49" charset="0"/>
              </a:rPr>
              <a:t>: 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első paramétere a beolvasás </a:t>
            </a:r>
            <a:r>
              <a:rPr lang="hu-HU" dirty="0" err="1">
                <a:latin typeface="+mj-lt"/>
                <a:cs typeface="Courier New" panose="02070309020205020404" pitchFamily="49" charset="0"/>
              </a:rPr>
              <a:t>célstringje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, második a beolvasni kívánt karakterek száma + 1, harmadik a file pointer.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s,n,fp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hu-HU" dirty="0">
                <a:latin typeface="+mj-lt"/>
                <a:cs typeface="Courier New" panose="02070309020205020404" pitchFamily="49" charset="0"/>
              </a:rPr>
              <a:t>Sortörésig vagy EOF-</a:t>
            </a:r>
            <a:r>
              <a:rPr lang="hu-HU" dirty="0" err="1">
                <a:latin typeface="+mj-lt"/>
                <a:cs typeface="Courier New" panose="02070309020205020404" pitchFamily="49" charset="0"/>
              </a:rPr>
              <a:t>ig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 olvas, de legfeljebb n-1 karaktert!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98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C1B8D9-F1F9-462E-A3F0-DC0E8FC0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Szöveges (.</a:t>
            </a:r>
            <a:r>
              <a:rPr lang="hu-HU" dirty="0" err="1"/>
              <a:t>txt</a:t>
            </a:r>
            <a:r>
              <a:rPr lang="hu-HU" dirty="0"/>
              <a:t>) Állományok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E5A95B-9ED2-47CE-A8E1-ADC928F4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FIGYELEM!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dirty="0" err="1"/>
              <a:t>fgets</a:t>
            </a:r>
            <a:r>
              <a:rPr lang="hu-HU" dirty="0"/>
              <a:t> függvény ha sortörésig olvas, magát a sortörést is letárolja!</a:t>
            </a:r>
          </a:p>
        </p:txBody>
      </p:sp>
    </p:spTree>
    <p:extLst>
      <p:ext uri="{BB962C8B-B14F-4D97-AF65-F5344CB8AC3E}">
        <p14:creationId xmlns:p14="http://schemas.microsoft.com/office/powerpoint/2010/main" val="84311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74153-ABCF-49BE-A8D3-C98E8E1E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Szöveges (.</a:t>
            </a:r>
            <a:r>
              <a:rPr lang="hu-HU" dirty="0" err="1"/>
              <a:t>txt</a:t>
            </a:r>
            <a:r>
              <a:rPr lang="hu-HU" dirty="0"/>
              <a:t>) Állományok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D52902-AD64-4E77-AEE2-F609B41F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7817"/>
          </a:xfrm>
        </p:spPr>
        <p:txBody>
          <a:bodyPr/>
          <a:lstStyle/>
          <a:p>
            <a:r>
              <a:rPr lang="hu-HU" b="1" dirty="0">
                <a:latin typeface="+mj-lt"/>
                <a:cs typeface="Courier New" panose="02070309020205020404" pitchFamily="49" charset="0"/>
              </a:rPr>
              <a:t>Írás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: </a:t>
            </a:r>
            <a:r>
              <a:rPr lang="hu-HU" dirty="0" err="1">
                <a:latin typeface="+mj-lt"/>
                <a:cs typeface="Courier New" panose="02070309020205020404" pitchFamily="49" charset="0"/>
              </a:rPr>
              <a:t>fprintf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, </a:t>
            </a:r>
            <a:r>
              <a:rPr lang="hu-HU" dirty="0" err="1">
                <a:latin typeface="+mj-lt"/>
                <a:cs typeface="Courier New" panose="02070309020205020404" pitchFamily="49" charset="0"/>
              </a:rPr>
              <a:t>fputs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r>
              <a:rPr lang="hu-HU" b="1" dirty="0" err="1">
                <a:latin typeface="+mj-lt"/>
                <a:cs typeface="Courier New" panose="02070309020205020404" pitchFamily="49" charset="0"/>
              </a:rPr>
              <a:t>fprintf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: </a:t>
            </a:r>
            <a:r>
              <a:rPr lang="hu-HU" dirty="0" err="1">
                <a:latin typeface="+mj-lt"/>
                <a:cs typeface="Courier New" panose="02070309020205020404" pitchFamily="49" charset="0"/>
              </a:rPr>
              <a:t>hasolóan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 működik, mint a </a:t>
            </a:r>
            <a:r>
              <a:rPr lang="hu-HU" dirty="0" err="1">
                <a:latin typeface="+mj-lt"/>
                <a:cs typeface="Courier New" panose="02070309020205020404" pitchFamily="49" charset="0"/>
              </a:rPr>
              <a:t>printf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, viszont a legelejére be kell illeszteni a file pointer nevét, ahova írni szeretnénk: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  <a:endParaRPr lang="hu-HU" dirty="0">
              <a:latin typeface="+mj-lt"/>
              <a:cs typeface="Courier New" panose="02070309020205020404" pitchFamily="49" charset="0"/>
            </a:endParaRPr>
          </a:p>
          <a:p>
            <a:r>
              <a:rPr lang="hu-HU" b="1" dirty="0" err="1">
                <a:latin typeface="+mj-lt"/>
                <a:cs typeface="Courier New" panose="02070309020205020404" pitchFamily="49" charset="0"/>
              </a:rPr>
              <a:t>fputs</a:t>
            </a:r>
            <a:r>
              <a:rPr lang="hu-HU" b="1" dirty="0">
                <a:latin typeface="+mj-lt"/>
                <a:cs typeface="Courier New" panose="02070309020205020404" pitchFamily="49" charset="0"/>
              </a:rPr>
              <a:t>: 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első paramétere az írás </a:t>
            </a:r>
            <a:r>
              <a:rPr lang="hu-HU" dirty="0" err="1">
                <a:latin typeface="+mj-lt"/>
                <a:cs typeface="Courier New" panose="02070309020205020404" pitchFamily="49" charset="0"/>
              </a:rPr>
              <a:t>célstringje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, második a file pointer.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s,fp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096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74153-ABCF-49BE-A8D3-C98E8E1E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Szöveges (.</a:t>
            </a:r>
            <a:r>
              <a:rPr lang="hu-HU" dirty="0" err="1"/>
              <a:t>txt</a:t>
            </a:r>
            <a:r>
              <a:rPr lang="hu-HU" dirty="0"/>
              <a:t>) Állományok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D52902-AD64-4E77-AEE2-F609B41F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7817"/>
          </a:xfrm>
        </p:spPr>
        <p:txBody>
          <a:bodyPr/>
          <a:lstStyle/>
          <a:p>
            <a:r>
              <a:rPr lang="hu-HU" b="1" dirty="0">
                <a:latin typeface="+mj-lt"/>
                <a:cs typeface="Courier New" panose="02070309020205020404" pitchFamily="49" charset="0"/>
              </a:rPr>
              <a:t>Fájlok bezárása: 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amint befejeztük egy szöveges állományból való olvasást/írást/hozzáfűzést, be kell zárni az </a:t>
            </a:r>
            <a:r>
              <a:rPr lang="hu-HU" b="1" dirty="0" err="1">
                <a:latin typeface="+mj-lt"/>
                <a:cs typeface="Courier New" panose="02070309020205020404" pitchFamily="49" charset="0"/>
              </a:rPr>
              <a:t>fclose</a:t>
            </a:r>
            <a:r>
              <a:rPr lang="hu-HU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függvénnyel!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41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74153-ABCF-49BE-A8D3-C98E8E1E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Szöveges (.</a:t>
            </a:r>
            <a:r>
              <a:rPr lang="hu-HU" dirty="0" err="1"/>
              <a:t>txt</a:t>
            </a:r>
            <a:r>
              <a:rPr lang="hu-HU" dirty="0"/>
              <a:t>) Állományok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D52902-AD64-4E77-AEE2-F609B41F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7817"/>
          </a:xfrm>
        </p:spPr>
        <p:txBody>
          <a:bodyPr/>
          <a:lstStyle/>
          <a:p>
            <a:r>
              <a:rPr lang="hu-HU" dirty="0">
                <a:latin typeface="+mj-lt"/>
                <a:cs typeface="Courier New" panose="02070309020205020404" pitchFamily="49" charset="0"/>
              </a:rPr>
              <a:t>Példa1: olvassuk be a bemenet.txt fájlból egy tömb elemeit!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=0, t[1000];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FILE*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f_in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(“bemenet.txt”, “r”);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”%d”, &amp;t[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 != EOF)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836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74153-ABCF-49BE-A8D3-C98E8E1E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Szöveges (.</a:t>
            </a:r>
            <a:r>
              <a:rPr lang="hu-HU" dirty="0" err="1"/>
              <a:t>txt</a:t>
            </a:r>
            <a:r>
              <a:rPr lang="hu-HU" dirty="0"/>
              <a:t>) Állományok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D52902-AD64-4E77-AEE2-F609B41F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7817"/>
          </a:xfrm>
        </p:spPr>
        <p:txBody>
          <a:bodyPr/>
          <a:lstStyle/>
          <a:p>
            <a:r>
              <a:rPr lang="hu-HU" dirty="0">
                <a:cs typeface="Courier New" panose="02070309020205020404" pitchFamily="49" charset="0"/>
              </a:rPr>
              <a:t>Példa</a:t>
            </a:r>
            <a:r>
              <a:rPr lang="en-US" dirty="0">
                <a:cs typeface="Courier New" panose="02070309020205020404" pitchFamily="49" charset="0"/>
              </a:rPr>
              <a:t>2</a:t>
            </a:r>
            <a:r>
              <a:rPr lang="hu-HU" dirty="0">
                <a:cs typeface="Courier New" panose="02070309020205020404" pitchFamily="49" charset="0"/>
              </a:rPr>
              <a:t>: írjuk bele a kimenet.txt fájlba a program egyetlen parancssori argumentumát!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FILE*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f_out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menet.txt”, “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f_out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“%s\n”,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(f_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7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9F6E43-27AC-424B-8B5A-5D953107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Memóriakezelés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043B26-0DA3-42B5-86FD-0F817D7B6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5890"/>
            <a:ext cx="9905999" cy="4243592"/>
          </a:xfrm>
        </p:spPr>
        <p:txBody>
          <a:bodyPr/>
          <a:lstStyle/>
          <a:p>
            <a:r>
              <a:rPr lang="hu-HU" b="1" dirty="0" err="1"/>
              <a:t>malloc</a:t>
            </a:r>
            <a:r>
              <a:rPr lang="hu-HU" dirty="0"/>
              <a:t> függvény: lefoglal adott memóriacímtől kezdve egy kért nagyságú memóriaterületet</a:t>
            </a:r>
          </a:p>
          <a:p>
            <a:r>
              <a:rPr lang="hu-HU" dirty="0"/>
              <a:t>Visszatérési értéke: a lefoglalt tárterületre mutató pointer, ha a lefoglalás sikerült, egyébként NULL pointer</a:t>
            </a:r>
          </a:p>
          <a:p>
            <a:pPr marL="0" indent="0">
              <a:buNone/>
            </a:pPr>
            <a:r>
              <a:rPr lang="hu-HU" dirty="0"/>
              <a:t>Használat: 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([méret bájtban])</a:t>
            </a:r>
          </a:p>
          <a:p>
            <a:pPr marL="0" indent="0">
              <a:buNone/>
            </a:pPr>
            <a:r>
              <a:rPr lang="hu-HU" dirty="0"/>
              <a:t>Ajánlott használati mód: 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([elemszám]*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([típus]));</a:t>
            </a:r>
          </a:p>
        </p:txBody>
      </p:sp>
    </p:spTree>
    <p:extLst>
      <p:ext uri="{BB962C8B-B14F-4D97-AF65-F5344CB8AC3E}">
        <p14:creationId xmlns:p14="http://schemas.microsoft.com/office/powerpoint/2010/main" val="90440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EFE432-7955-43A4-BF44-0823890E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Memóriakezelés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E543EB-4BAA-4B34-926C-9398C40F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hu-HU" dirty="0"/>
              <a:t>Példa1: Szeretnénk lefoglalni a p pointer által hivatkozott memóriaterülettől indulva egy 100 elemű egész számokból álló tömböt.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int *p;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p = (int*)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(100*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</p:txBody>
      </p:sp>
    </p:spTree>
    <p:extLst>
      <p:ext uri="{BB962C8B-B14F-4D97-AF65-F5344CB8AC3E}">
        <p14:creationId xmlns:p14="http://schemas.microsoft.com/office/powerpoint/2010/main" val="243427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EFE432-7955-43A4-BF44-0823890E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Memóriakezelés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E543EB-4BAA-4B34-926C-9398C40F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Példa2: Szeretnénk lefoglalni a p pointer által hivatkozott memóriaterülettől indulva egy legfeljebb 100 karakter hosszú </a:t>
            </a:r>
            <a:r>
              <a:rPr lang="hu-HU" dirty="0" err="1"/>
              <a:t>stringet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p = 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(101*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4612AE2A-CAEE-4989-A2D4-C84227F0ADC1}"/>
              </a:ext>
            </a:extLst>
          </p:cNvPr>
          <p:cNvCxnSpPr/>
          <p:nvPr/>
        </p:nvCxnSpPr>
        <p:spPr>
          <a:xfrm flipV="1">
            <a:off x="4848837" y="4261607"/>
            <a:ext cx="134224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>
            <a:extLst>
              <a:ext uri="{FF2B5EF4-FFF2-40B4-BE49-F238E27FC236}">
                <a16:creationId xmlns:a16="http://schemas.microsoft.com/office/drawing/2014/main" id="{5D54966E-26E4-4D93-9743-05BD944A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612" y="4883790"/>
            <a:ext cx="800450" cy="8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0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86A22-9707-4CFF-9AF5-E8FE4D7C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Memóriakezelés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F8BD6D-F0C1-4517-A3BB-7FD98806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calloc</a:t>
            </a:r>
            <a:r>
              <a:rPr lang="hu-HU" dirty="0"/>
              <a:t> függvény: hasonlóan működik, mint a </a:t>
            </a:r>
            <a:r>
              <a:rPr lang="hu-HU" dirty="0" err="1"/>
              <a:t>malloc</a:t>
            </a:r>
            <a:r>
              <a:rPr lang="hu-HU" dirty="0"/>
              <a:t> (a visszatérési érték is), azzal a különbséggel, hogy a </a:t>
            </a:r>
            <a:r>
              <a:rPr lang="hu-HU" dirty="0" err="1"/>
              <a:t>calloc</a:t>
            </a:r>
            <a:r>
              <a:rPr lang="hu-HU" dirty="0"/>
              <a:t> a lefoglalt memóriablokkok értékeit 0-ra állítja</a:t>
            </a:r>
          </a:p>
          <a:p>
            <a:pPr marL="0" indent="0">
              <a:buNone/>
            </a:pPr>
            <a:r>
              <a:rPr lang="hu-HU" dirty="0"/>
              <a:t>Használat: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([elemszám],[egyes elemek mérete bájtban])</a:t>
            </a:r>
          </a:p>
        </p:txBody>
      </p:sp>
    </p:spTree>
    <p:extLst>
      <p:ext uri="{BB962C8B-B14F-4D97-AF65-F5344CB8AC3E}">
        <p14:creationId xmlns:p14="http://schemas.microsoft.com/office/powerpoint/2010/main" val="347506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86A22-9707-4CFF-9AF5-E8FE4D7C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Memóriakezelés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F8BD6D-F0C1-4517-A3BB-7FD98806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Példa: foglaljunk le egy 100 elemű, egész számokat tároló tömböt, az elemek kezdőértéke 0 legyen!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int *t;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 = (int*)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(100,sizeof(int));</a:t>
            </a:r>
          </a:p>
        </p:txBody>
      </p:sp>
    </p:spTree>
    <p:extLst>
      <p:ext uri="{BB962C8B-B14F-4D97-AF65-F5344CB8AC3E}">
        <p14:creationId xmlns:p14="http://schemas.microsoft.com/office/powerpoint/2010/main" val="301983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86A22-9707-4CFF-9AF5-E8FE4D7C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Memóriakezelés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F8BD6D-F0C1-4517-A3BB-7FD98806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5203"/>
            <a:ext cx="9905999" cy="4772099"/>
          </a:xfrm>
        </p:spPr>
        <p:txBody>
          <a:bodyPr/>
          <a:lstStyle/>
          <a:p>
            <a:r>
              <a:rPr lang="hu-HU" dirty="0" err="1"/>
              <a:t>Innonic</a:t>
            </a:r>
            <a:r>
              <a:rPr lang="hu-HU" dirty="0"/>
              <a:t> példa: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9B804E9-0347-48AD-8CFA-7AEC3140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20" y="2442907"/>
            <a:ext cx="4057650" cy="383857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EDD669B-5FD3-4101-A9F4-B3FFA0A58133}"/>
              </a:ext>
            </a:extLst>
          </p:cNvPr>
          <p:cNvSpPr txBox="1"/>
          <p:nvPr/>
        </p:nvSpPr>
        <p:spPr>
          <a:xfrm>
            <a:off x="5733683" y="3105834"/>
            <a:ext cx="62038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kijelölt kódrész helyett írható a következő:</a:t>
            </a:r>
          </a:p>
          <a:p>
            <a:endParaRPr lang="hu-HU" dirty="0"/>
          </a:p>
          <a:p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*szerepel;</a:t>
            </a:r>
          </a:p>
          <a:p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szerepel = (int*)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(100001,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</p:txBody>
      </p:sp>
    </p:spTree>
    <p:extLst>
      <p:ext uri="{BB962C8B-B14F-4D97-AF65-F5344CB8AC3E}">
        <p14:creationId xmlns:p14="http://schemas.microsoft.com/office/powerpoint/2010/main" val="229515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17185B-E6FC-42E0-8B1B-9FF62E2A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Memóriakezelés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A2523E-9B7A-4676-A5B7-70A3E198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realloc</a:t>
            </a:r>
            <a:r>
              <a:rPr lang="hu-HU" dirty="0"/>
              <a:t> függvény: megkísérli </a:t>
            </a:r>
            <a:r>
              <a:rPr lang="hu-HU" dirty="0" err="1"/>
              <a:t>újraméretezni</a:t>
            </a:r>
            <a:r>
              <a:rPr lang="hu-HU" dirty="0"/>
              <a:t> adott pointer által hivatkozott, már korábban </a:t>
            </a:r>
            <a:r>
              <a:rPr lang="hu-HU" dirty="0" err="1"/>
              <a:t>malloc</a:t>
            </a:r>
            <a:r>
              <a:rPr lang="hu-HU" dirty="0"/>
              <a:t> vagy </a:t>
            </a:r>
            <a:r>
              <a:rPr lang="hu-HU" dirty="0" err="1"/>
              <a:t>calloc</a:t>
            </a:r>
            <a:r>
              <a:rPr lang="hu-HU" dirty="0"/>
              <a:t> függvénnyel lefoglalt tárterületet.</a:t>
            </a:r>
          </a:p>
          <a:p>
            <a:r>
              <a:rPr lang="hu-HU" dirty="0"/>
              <a:t>Visszatérési értéke: az </a:t>
            </a:r>
            <a:r>
              <a:rPr lang="hu-HU" dirty="0" err="1"/>
              <a:t>újraméretezett</a:t>
            </a:r>
            <a:r>
              <a:rPr lang="hu-HU" dirty="0"/>
              <a:t> tárterület kezdetére mutató pointer. Ha sikertelen volt az </a:t>
            </a:r>
            <a:r>
              <a:rPr lang="hu-HU" dirty="0" err="1"/>
              <a:t>újraméretezés</a:t>
            </a:r>
            <a:r>
              <a:rPr lang="hu-HU" dirty="0"/>
              <a:t>, akkor NULL pointer.</a:t>
            </a:r>
          </a:p>
          <a:p>
            <a:pPr marL="0" indent="0">
              <a:buNone/>
            </a:pPr>
            <a:r>
              <a:rPr lang="hu-HU" dirty="0"/>
              <a:t>Használat: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újraméretezni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kívánt terület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kezdőpointere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], [kívánt terület bájtban])</a:t>
            </a:r>
          </a:p>
        </p:txBody>
      </p:sp>
    </p:spTree>
    <p:extLst>
      <p:ext uri="{BB962C8B-B14F-4D97-AF65-F5344CB8AC3E}">
        <p14:creationId xmlns:p14="http://schemas.microsoft.com/office/powerpoint/2010/main" val="416141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147</TotalTime>
  <Words>1025</Words>
  <Application>Microsoft Office PowerPoint</Application>
  <PresentationFormat>Szélesvásznú</PresentationFormat>
  <Paragraphs>122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9" baseType="lpstr">
      <vt:lpstr>Arial</vt:lpstr>
      <vt:lpstr>Courier New</vt:lpstr>
      <vt:lpstr>Tw Cen MT</vt:lpstr>
      <vt:lpstr>Áramkör</vt:lpstr>
      <vt:lpstr>6. labor</vt:lpstr>
      <vt:lpstr>Dinamikus Memóriakezelés</vt:lpstr>
      <vt:lpstr>Dinamikus Memóriakezelés</vt:lpstr>
      <vt:lpstr>Dinamikus Memóriakezelés</vt:lpstr>
      <vt:lpstr>Dinamikus Memóriakezelés</vt:lpstr>
      <vt:lpstr>Dinamikus Memóriakezelés</vt:lpstr>
      <vt:lpstr>Dinamikus Memóriakezelés</vt:lpstr>
      <vt:lpstr>Dinamikus Memóriakezelés</vt:lpstr>
      <vt:lpstr>Dinamikus Memóriakezelés</vt:lpstr>
      <vt:lpstr>Dinamikus Memóriakezelés</vt:lpstr>
      <vt:lpstr>Dinamikus Memóriakezelés</vt:lpstr>
      <vt:lpstr>6. labor</vt:lpstr>
      <vt:lpstr>Parancssori argumentumok</vt:lpstr>
      <vt:lpstr>Parancssori argumentumok</vt:lpstr>
      <vt:lpstr>Parancssori argumentumok</vt:lpstr>
      <vt:lpstr>6. labor</vt:lpstr>
      <vt:lpstr>Szöveges (.txt) Állományok kezelése</vt:lpstr>
      <vt:lpstr>Szöveges (.txt) Állományok kezelése</vt:lpstr>
      <vt:lpstr>Szöveges (.txt) Állományok kezelése</vt:lpstr>
      <vt:lpstr>Szöveges (.txt) Állományok kezelése</vt:lpstr>
      <vt:lpstr>Szöveges (.txt) Állományok kezelése</vt:lpstr>
      <vt:lpstr>Szöveges (.txt) Állományok kezelése</vt:lpstr>
      <vt:lpstr>Szöveges (.txt) Állományok kezelése</vt:lpstr>
      <vt:lpstr>Szöveges (.txt) Állományok kezelése</vt:lpstr>
      <vt:lpstr>Szöveges (.txt) Állományok kezelése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labor</dc:title>
  <dc:creator>Kovács Tamás</dc:creator>
  <cp:lastModifiedBy>Kovács Tamás</cp:lastModifiedBy>
  <cp:revision>15</cp:revision>
  <dcterms:created xsi:type="dcterms:W3CDTF">2019-03-18T14:41:48Z</dcterms:created>
  <dcterms:modified xsi:type="dcterms:W3CDTF">2019-03-19T09:43:00Z</dcterms:modified>
</cp:coreProperties>
</file>