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53" autoAdjust="0"/>
    <p:restoredTop sz="94660"/>
  </p:normalViewPr>
  <p:slideViewPr>
    <p:cSldViewPr snapToGrid="0">
      <p:cViewPr varScale="1">
        <p:scale>
          <a:sx n="50" d="100"/>
          <a:sy n="50" d="100"/>
        </p:scale>
        <p:origin x="72" y="5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EBF7EA-8F9D-414E-9686-4BDDAB5B64A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2D918FE-8558-4E5E-859D-E9F5A187A94C}">
      <dgm:prSet/>
      <dgm:spPr/>
      <dgm:t>
        <a:bodyPr/>
        <a:lstStyle/>
        <a:p>
          <a:r>
            <a:rPr lang="en-US"/>
            <a:t>&gt;&gt;&gt; Contador = Contador + 1</a:t>
          </a:r>
        </a:p>
      </dgm:t>
    </dgm:pt>
    <dgm:pt modelId="{FBAE5C90-484D-44A9-99D1-D26E758D3D06}" type="parTrans" cxnId="{6657A98C-8EC3-4C5E-A9CC-71ED7A45962C}">
      <dgm:prSet/>
      <dgm:spPr/>
      <dgm:t>
        <a:bodyPr/>
        <a:lstStyle/>
        <a:p>
          <a:endParaRPr lang="en-US"/>
        </a:p>
      </dgm:t>
    </dgm:pt>
    <dgm:pt modelId="{3F2C0085-1810-45AA-88AF-EC7DB547302D}" type="sibTrans" cxnId="{6657A98C-8EC3-4C5E-A9CC-71ED7A45962C}">
      <dgm:prSet/>
      <dgm:spPr/>
      <dgm:t>
        <a:bodyPr/>
        <a:lstStyle/>
        <a:p>
          <a:endParaRPr lang="en-US"/>
        </a:p>
      </dgm:t>
    </dgm:pt>
    <dgm:pt modelId="{86546189-FD5D-43D2-AD94-A33E473EE73F}">
      <dgm:prSet/>
      <dgm:spPr/>
      <dgm:t>
        <a:bodyPr/>
        <a:lstStyle/>
        <a:p>
          <a:r>
            <a:rPr lang="en-US"/>
            <a:t>&gt;&gt;&gt; contador += 1</a:t>
          </a:r>
        </a:p>
      </dgm:t>
    </dgm:pt>
    <dgm:pt modelId="{42D368F4-EBA2-474B-B3B1-D41143820EC1}" type="parTrans" cxnId="{302227D5-E247-48B1-8C68-75E6CD79CFDE}">
      <dgm:prSet/>
      <dgm:spPr/>
      <dgm:t>
        <a:bodyPr/>
        <a:lstStyle/>
        <a:p>
          <a:endParaRPr lang="en-US"/>
        </a:p>
      </dgm:t>
    </dgm:pt>
    <dgm:pt modelId="{8FCEAC20-3835-4A5F-B5EF-3E301AE47BF4}" type="sibTrans" cxnId="{302227D5-E247-48B1-8C68-75E6CD79CFDE}">
      <dgm:prSet/>
      <dgm:spPr/>
      <dgm:t>
        <a:bodyPr/>
        <a:lstStyle/>
        <a:p>
          <a:endParaRPr lang="en-US"/>
        </a:p>
      </dgm:t>
    </dgm:pt>
    <dgm:pt modelId="{DD455F56-EADB-4CD3-A1B1-825E576D3D76}" type="pres">
      <dgm:prSet presAssocID="{FCEBF7EA-8F9D-414E-9686-4BDDAB5B64AB}" presName="linear" presStyleCnt="0">
        <dgm:presLayoutVars>
          <dgm:animLvl val="lvl"/>
          <dgm:resizeHandles val="exact"/>
        </dgm:presLayoutVars>
      </dgm:prSet>
      <dgm:spPr/>
    </dgm:pt>
    <dgm:pt modelId="{B3CD7D10-13F6-46D3-A263-8BE382400697}" type="pres">
      <dgm:prSet presAssocID="{62D918FE-8558-4E5E-859D-E9F5A187A94C}" presName="parentText" presStyleLbl="node1" presStyleIdx="0" presStyleCnt="2">
        <dgm:presLayoutVars>
          <dgm:chMax val="0"/>
          <dgm:bulletEnabled val="1"/>
        </dgm:presLayoutVars>
      </dgm:prSet>
      <dgm:spPr/>
    </dgm:pt>
    <dgm:pt modelId="{E7C69BAA-653D-4A26-9226-FE0444B9A756}" type="pres">
      <dgm:prSet presAssocID="{3F2C0085-1810-45AA-88AF-EC7DB547302D}" presName="spacer" presStyleCnt="0"/>
      <dgm:spPr/>
    </dgm:pt>
    <dgm:pt modelId="{8A463C04-F610-4672-BFB6-721C2DB493A6}" type="pres">
      <dgm:prSet presAssocID="{86546189-FD5D-43D2-AD94-A33E473EE73F}" presName="parentText" presStyleLbl="node1" presStyleIdx="1" presStyleCnt="2">
        <dgm:presLayoutVars>
          <dgm:chMax val="0"/>
          <dgm:bulletEnabled val="1"/>
        </dgm:presLayoutVars>
      </dgm:prSet>
      <dgm:spPr/>
    </dgm:pt>
  </dgm:ptLst>
  <dgm:cxnLst>
    <dgm:cxn modelId="{33331403-6FEE-467D-9A56-A0174C2C0129}" type="presOf" srcId="{62D918FE-8558-4E5E-859D-E9F5A187A94C}" destId="{B3CD7D10-13F6-46D3-A263-8BE382400697}" srcOrd="0" destOrd="0" presId="urn:microsoft.com/office/officeart/2005/8/layout/vList2"/>
    <dgm:cxn modelId="{8D8A3142-988F-4BDD-847C-689F5F4114A5}" type="presOf" srcId="{FCEBF7EA-8F9D-414E-9686-4BDDAB5B64AB}" destId="{DD455F56-EADB-4CD3-A1B1-825E576D3D76}" srcOrd="0" destOrd="0" presId="urn:microsoft.com/office/officeart/2005/8/layout/vList2"/>
    <dgm:cxn modelId="{6657A98C-8EC3-4C5E-A9CC-71ED7A45962C}" srcId="{FCEBF7EA-8F9D-414E-9686-4BDDAB5B64AB}" destId="{62D918FE-8558-4E5E-859D-E9F5A187A94C}" srcOrd="0" destOrd="0" parTransId="{FBAE5C90-484D-44A9-99D1-D26E758D3D06}" sibTransId="{3F2C0085-1810-45AA-88AF-EC7DB547302D}"/>
    <dgm:cxn modelId="{302227D5-E247-48B1-8C68-75E6CD79CFDE}" srcId="{FCEBF7EA-8F9D-414E-9686-4BDDAB5B64AB}" destId="{86546189-FD5D-43D2-AD94-A33E473EE73F}" srcOrd="1" destOrd="0" parTransId="{42D368F4-EBA2-474B-B3B1-D41143820EC1}" sibTransId="{8FCEAC20-3835-4A5F-B5EF-3E301AE47BF4}"/>
    <dgm:cxn modelId="{AFC2C4EF-07A4-410C-9E12-9F3E9FB8EDD4}" type="presOf" srcId="{86546189-FD5D-43D2-AD94-A33E473EE73F}" destId="{8A463C04-F610-4672-BFB6-721C2DB493A6}" srcOrd="0" destOrd="0" presId="urn:microsoft.com/office/officeart/2005/8/layout/vList2"/>
    <dgm:cxn modelId="{A9C32289-5FB2-4495-82C5-100C74996989}" type="presParOf" srcId="{DD455F56-EADB-4CD3-A1B1-825E576D3D76}" destId="{B3CD7D10-13F6-46D3-A263-8BE382400697}" srcOrd="0" destOrd="0" presId="urn:microsoft.com/office/officeart/2005/8/layout/vList2"/>
    <dgm:cxn modelId="{45757B12-74D9-4FEB-B25A-F838CB630BF2}" type="presParOf" srcId="{DD455F56-EADB-4CD3-A1B1-825E576D3D76}" destId="{E7C69BAA-653D-4A26-9226-FE0444B9A756}" srcOrd="1" destOrd="0" presId="urn:microsoft.com/office/officeart/2005/8/layout/vList2"/>
    <dgm:cxn modelId="{A5688B9D-7DE9-491E-9338-E5B3E5165584}" type="presParOf" srcId="{DD455F56-EADB-4CD3-A1B1-825E576D3D76}" destId="{8A463C04-F610-4672-BFB6-721C2DB493A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CD7D10-13F6-46D3-A263-8BE382400697}">
      <dsp:nvSpPr>
        <dsp:cNvPr id="0" name=""/>
        <dsp:cNvSpPr/>
      </dsp:nvSpPr>
      <dsp:spPr>
        <a:xfrm>
          <a:off x="0" y="523043"/>
          <a:ext cx="10515600" cy="155902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&gt;&gt;&gt; Contador = Contador + 1</a:t>
          </a:r>
        </a:p>
      </dsp:txBody>
      <dsp:txXfrm>
        <a:off x="76105" y="599148"/>
        <a:ext cx="10363390" cy="1406815"/>
      </dsp:txXfrm>
    </dsp:sp>
    <dsp:sp modelId="{8A463C04-F610-4672-BFB6-721C2DB493A6}">
      <dsp:nvSpPr>
        <dsp:cNvPr id="0" name=""/>
        <dsp:cNvSpPr/>
      </dsp:nvSpPr>
      <dsp:spPr>
        <a:xfrm>
          <a:off x="0" y="2269269"/>
          <a:ext cx="10515600" cy="155902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&gt;&gt;&gt; contador += 1</a:t>
          </a:r>
        </a:p>
      </dsp:txBody>
      <dsp:txXfrm>
        <a:off x="76105" y="2345374"/>
        <a:ext cx="10363390" cy="140681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96147F-63A1-4E56-9EDC-B80B9F45ABD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a:extLst>
              <a:ext uri="{FF2B5EF4-FFF2-40B4-BE49-F238E27FC236}">
                <a16:creationId xmlns:a16="http://schemas.microsoft.com/office/drawing/2014/main" id="{2CA789B6-E7E8-477D-8485-2938311EA9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a:extLst>
              <a:ext uri="{FF2B5EF4-FFF2-40B4-BE49-F238E27FC236}">
                <a16:creationId xmlns:a16="http://schemas.microsoft.com/office/drawing/2014/main" id="{D18F7B45-370A-4BA9-A517-D01309FA5B93}"/>
              </a:ext>
            </a:extLst>
          </p:cNvPr>
          <p:cNvSpPr>
            <a:spLocks noGrp="1"/>
          </p:cNvSpPr>
          <p:nvPr>
            <p:ph type="dt" sz="half" idx="10"/>
          </p:nvPr>
        </p:nvSpPr>
        <p:spPr/>
        <p:txBody>
          <a:bodyPr/>
          <a:lstStyle/>
          <a:p>
            <a:fld id="{CCAF14BC-E77D-47ED-A13B-440A36C970D0}" type="datetimeFigureOut">
              <a:rPr lang="en-US" smtClean="0"/>
              <a:t>3/5/2021</a:t>
            </a:fld>
            <a:endParaRPr lang="en-US"/>
          </a:p>
        </p:txBody>
      </p:sp>
      <p:sp>
        <p:nvSpPr>
          <p:cNvPr id="5" name="Marcador de pie de página 4">
            <a:extLst>
              <a:ext uri="{FF2B5EF4-FFF2-40B4-BE49-F238E27FC236}">
                <a16:creationId xmlns:a16="http://schemas.microsoft.com/office/drawing/2014/main" id="{2A3BF3E1-6D01-49BE-ABC6-FE1DF6A4294A}"/>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78E3436A-783D-4BD8-AFDA-8D8A745F2842}"/>
              </a:ext>
            </a:extLst>
          </p:cNvPr>
          <p:cNvSpPr>
            <a:spLocks noGrp="1"/>
          </p:cNvSpPr>
          <p:nvPr>
            <p:ph type="sldNum" sz="quarter" idx="12"/>
          </p:nvPr>
        </p:nvSpPr>
        <p:spPr/>
        <p:txBody>
          <a:bodyPr/>
          <a:lstStyle/>
          <a:p>
            <a:fld id="{2198E8F5-25F9-4F13-8608-DC7FF5A9D99F}" type="slidenum">
              <a:rPr lang="en-US" smtClean="0"/>
              <a:t>‹Nº›</a:t>
            </a:fld>
            <a:endParaRPr lang="en-US"/>
          </a:p>
        </p:txBody>
      </p:sp>
    </p:spTree>
    <p:extLst>
      <p:ext uri="{BB962C8B-B14F-4D97-AF65-F5344CB8AC3E}">
        <p14:creationId xmlns:p14="http://schemas.microsoft.com/office/powerpoint/2010/main" val="3486793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EEB49D-06AD-4339-8EAA-5BA5D049D4B8}"/>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DF566CB9-034D-4196-B85B-9860F9C37D0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06081EDC-4668-4FCC-8A89-4EABCD55D6BA}"/>
              </a:ext>
            </a:extLst>
          </p:cNvPr>
          <p:cNvSpPr>
            <a:spLocks noGrp="1"/>
          </p:cNvSpPr>
          <p:nvPr>
            <p:ph type="dt" sz="half" idx="10"/>
          </p:nvPr>
        </p:nvSpPr>
        <p:spPr/>
        <p:txBody>
          <a:bodyPr/>
          <a:lstStyle/>
          <a:p>
            <a:fld id="{CCAF14BC-E77D-47ED-A13B-440A36C970D0}" type="datetimeFigureOut">
              <a:rPr lang="en-US" smtClean="0"/>
              <a:t>3/5/2021</a:t>
            </a:fld>
            <a:endParaRPr lang="en-US"/>
          </a:p>
        </p:txBody>
      </p:sp>
      <p:sp>
        <p:nvSpPr>
          <p:cNvPr id="5" name="Marcador de pie de página 4">
            <a:extLst>
              <a:ext uri="{FF2B5EF4-FFF2-40B4-BE49-F238E27FC236}">
                <a16:creationId xmlns:a16="http://schemas.microsoft.com/office/drawing/2014/main" id="{7B3409EC-32B6-43C6-98EA-093DA68BE3F0}"/>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CAC5132E-9093-4491-90B5-122D5D4FB1D0}"/>
              </a:ext>
            </a:extLst>
          </p:cNvPr>
          <p:cNvSpPr>
            <a:spLocks noGrp="1"/>
          </p:cNvSpPr>
          <p:nvPr>
            <p:ph type="sldNum" sz="quarter" idx="12"/>
          </p:nvPr>
        </p:nvSpPr>
        <p:spPr/>
        <p:txBody>
          <a:bodyPr/>
          <a:lstStyle/>
          <a:p>
            <a:fld id="{2198E8F5-25F9-4F13-8608-DC7FF5A9D99F}" type="slidenum">
              <a:rPr lang="en-US" smtClean="0"/>
              <a:t>‹Nº›</a:t>
            </a:fld>
            <a:endParaRPr lang="en-US"/>
          </a:p>
        </p:txBody>
      </p:sp>
    </p:spTree>
    <p:extLst>
      <p:ext uri="{BB962C8B-B14F-4D97-AF65-F5344CB8AC3E}">
        <p14:creationId xmlns:p14="http://schemas.microsoft.com/office/powerpoint/2010/main" val="1639161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1955CD3-5010-4B51-9379-3D86AE338D3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621C639D-084E-4D14-BCC4-8698C6F5D44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D852719D-B291-4996-8248-A9CDA13885A5}"/>
              </a:ext>
            </a:extLst>
          </p:cNvPr>
          <p:cNvSpPr>
            <a:spLocks noGrp="1"/>
          </p:cNvSpPr>
          <p:nvPr>
            <p:ph type="dt" sz="half" idx="10"/>
          </p:nvPr>
        </p:nvSpPr>
        <p:spPr/>
        <p:txBody>
          <a:bodyPr/>
          <a:lstStyle/>
          <a:p>
            <a:fld id="{CCAF14BC-E77D-47ED-A13B-440A36C970D0}" type="datetimeFigureOut">
              <a:rPr lang="en-US" smtClean="0"/>
              <a:t>3/5/2021</a:t>
            </a:fld>
            <a:endParaRPr lang="en-US"/>
          </a:p>
        </p:txBody>
      </p:sp>
      <p:sp>
        <p:nvSpPr>
          <p:cNvPr id="5" name="Marcador de pie de página 4">
            <a:extLst>
              <a:ext uri="{FF2B5EF4-FFF2-40B4-BE49-F238E27FC236}">
                <a16:creationId xmlns:a16="http://schemas.microsoft.com/office/drawing/2014/main" id="{CFF33971-A1C1-4B6F-8C97-1FB2D8046091}"/>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E8A93187-337A-446F-9C4B-100FE2401570}"/>
              </a:ext>
            </a:extLst>
          </p:cNvPr>
          <p:cNvSpPr>
            <a:spLocks noGrp="1"/>
          </p:cNvSpPr>
          <p:nvPr>
            <p:ph type="sldNum" sz="quarter" idx="12"/>
          </p:nvPr>
        </p:nvSpPr>
        <p:spPr/>
        <p:txBody>
          <a:bodyPr/>
          <a:lstStyle/>
          <a:p>
            <a:fld id="{2198E8F5-25F9-4F13-8608-DC7FF5A9D99F}" type="slidenum">
              <a:rPr lang="en-US" smtClean="0"/>
              <a:t>‹Nº›</a:t>
            </a:fld>
            <a:endParaRPr lang="en-US"/>
          </a:p>
        </p:txBody>
      </p:sp>
    </p:spTree>
    <p:extLst>
      <p:ext uri="{BB962C8B-B14F-4D97-AF65-F5344CB8AC3E}">
        <p14:creationId xmlns:p14="http://schemas.microsoft.com/office/powerpoint/2010/main" val="992168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6AEFD4-8C04-4ABE-B605-2286ACCD88D5}"/>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778013E0-9451-499C-9376-44FE26CCBEA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8E5EF20C-6AD8-44A0-A4CF-202172B69012}"/>
              </a:ext>
            </a:extLst>
          </p:cNvPr>
          <p:cNvSpPr>
            <a:spLocks noGrp="1"/>
          </p:cNvSpPr>
          <p:nvPr>
            <p:ph type="dt" sz="half" idx="10"/>
          </p:nvPr>
        </p:nvSpPr>
        <p:spPr/>
        <p:txBody>
          <a:bodyPr/>
          <a:lstStyle/>
          <a:p>
            <a:fld id="{CCAF14BC-E77D-47ED-A13B-440A36C970D0}" type="datetimeFigureOut">
              <a:rPr lang="en-US" smtClean="0"/>
              <a:t>3/5/2021</a:t>
            </a:fld>
            <a:endParaRPr lang="en-US"/>
          </a:p>
        </p:txBody>
      </p:sp>
      <p:sp>
        <p:nvSpPr>
          <p:cNvPr id="5" name="Marcador de pie de página 4">
            <a:extLst>
              <a:ext uri="{FF2B5EF4-FFF2-40B4-BE49-F238E27FC236}">
                <a16:creationId xmlns:a16="http://schemas.microsoft.com/office/drawing/2014/main" id="{3F1DFD95-C33B-4BF5-829B-B87EF6482CB6}"/>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C01025AD-D5C8-44CB-9DC6-DF6925F62D01}"/>
              </a:ext>
            </a:extLst>
          </p:cNvPr>
          <p:cNvSpPr>
            <a:spLocks noGrp="1"/>
          </p:cNvSpPr>
          <p:nvPr>
            <p:ph type="sldNum" sz="quarter" idx="12"/>
          </p:nvPr>
        </p:nvSpPr>
        <p:spPr/>
        <p:txBody>
          <a:bodyPr/>
          <a:lstStyle/>
          <a:p>
            <a:fld id="{2198E8F5-25F9-4F13-8608-DC7FF5A9D99F}" type="slidenum">
              <a:rPr lang="en-US" smtClean="0"/>
              <a:t>‹Nº›</a:t>
            </a:fld>
            <a:endParaRPr lang="en-US"/>
          </a:p>
        </p:txBody>
      </p:sp>
    </p:spTree>
    <p:extLst>
      <p:ext uri="{BB962C8B-B14F-4D97-AF65-F5344CB8AC3E}">
        <p14:creationId xmlns:p14="http://schemas.microsoft.com/office/powerpoint/2010/main" val="3246487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C40C8B-DCD6-45E6-9D2F-18CF3A2E6F3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2778865F-1135-4DEC-9E3F-5FA005C8A8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82B3407-00D3-4239-92CD-F22030FF2326}"/>
              </a:ext>
            </a:extLst>
          </p:cNvPr>
          <p:cNvSpPr>
            <a:spLocks noGrp="1"/>
          </p:cNvSpPr>
          <p:nvPr>
            <p:ph type="dt" sz="half" idx="10"/>
          </p:nvPr>
        </p:nvSpPr>
        <p:spPr/>
        <p:txBody>
          <a:bodyPr/>
          <a:lstStyle/>
          <a:p>
            <a:fld id="{CCAF14BC-E77D-47ED-A13B-440A36C970D0}" type="datetimeFigureOut">
              <a:rPr lang="en-US" smtClean="0"/>
              <a:t>3/5/2021</a:t>
            </a:fld>
            <a:endParaRPr lang="en-US"/>
          </a:p>
        </p:txBody>
      </p:sp>
      <p:sp>
        <p:nvSpPr>
          <p:cNvPr id="5" name="Marcador de pie de página 4">
            <a:extLst>
              <a:ext uri="{FF2B5EF4-FFF2-40B4-BE49-F238E27FC236}">
                <a16:creationId xmlns:a16="http://schemas.microsoft.com/office/drawing/2014/main" id="{C27DE058-C3CC-4DDD-AE0A-3D3291F02DDA}"/>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F473A52B-8C3D-4D98-87F2-B133F0A8D8F9}"/>
              </a:ext>
            </a:extLst>
          </p:cNvPr>
          <p:cNvSpPr>
            <a:spLocks noGrp="1"/>
          </p:cNvSpPr>
          <p:nvPr>
            <p:ph type="sldNum" sz="quarter" idx="12"/>
          </p:nvPr>
        </p:nvSpPr>
        <p:spPr/>
        <p:txBody>
          <a:bodyPr/>
          <a:lstStyle/>
          <a:p>
            <a:fld id="{2198E8F5-25F9-4F13-8608-DC7FF5A9D99F}" type="slidenum">
              <a:rPr lang="en-US" smtClean="0"/>
              <a:t>‹Nº›</a:t>
            </a:fld>
            <a:endParaRPr lang="en-US"/>
          </a:p>
        </p:txBody>
      </p:sp>
    </p:spTree>
    <p:extLst>
      <p:ext uri="{BB962C8B-B14F-4D97-AF65-F5344CB8AC3E}">
        <p14:creationId xmlns:p14="http://schemas.microsoft.com/office/powerpoint/2010/main" val="2592600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E6E049-8BC4-4E6E-A97B-C1F560A08EC1}"/>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548A6D7C-4BEC-47DD-89A1-0B5DFAB6E9A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a:extLst>
              <a:ext uri="{FF2B5EF4-FFF2-40B4-BE49-F238E27FC236}">
                <a16:creationId xmlns:a16="http://schemas.microsoft.com/office/drawing/2014/main" id="{C9823A55-D4F2-4C89-8BBF-29C524DBD55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a:extLst>
              <a:ext uri="{FF2B5EF4-FFF2-40B4-BE49-F238E27FC236}">
                <a16:creationId xmlns:a16="http://schemas.microsoft.com/office/drawing/2014/main" id="{03B92EFE-0CBF-4A97-A82D-98CB6F1409CE}"/>
              </a:ext>
            </a:extLst>
          </p:cNvPr>
          <p:cNvSpPr>
            <a:spLocks noGrp="1"/>
          </p:cNvSpPr>
          <p:nvPr>
            <p:ph type="dt" sz="half" idx="10"/>
          </p:nvPr>
        </p:nvSpPr>
        <p:spPr/>
        <p:txBody>
          <a:bodyPr/>
          <a:lstStyle/>
          <a:p>
            <a:fld id="{CCAF14BC-E77D-47ED-A13B-440A36C970D0}" type="datetimeFigureOut">
              <a:rPr lang="en-US" smtClean="0"/>
              <a:t>3/5/2021</a:t>
            </a:fld>
            <a:endParaRPr lang="en-US"/>
          </a:p>
        </p:txBody>
      </p:sp>
      <p:sp>
        <p:nvSpPr>
          <p:cNvPr id="6" name="Marcador de pie de página 5">
            <a:extLst>
              <a:ext uri="{FF2B5EF4-FFF2-40B4-BE49-F238E27FC236}">
                <a16:creationId xmlns:a16="http://schemas.microsoft.com/office/drawing/2014/main" id="{0079DDED-BF08-4EEA-ACBE-F64D094029C0}"/>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E4823C94-716A-4757-89E1-5272865DB7F3}"/>
              </a:ext>
            </a:extLst>
          </p:cNvPr>
          <p:cNvSpPr>
            <a:spLocks noGrp="1"/>
          </p:cNvSpPr>
          <p:nvPr>
            <p:ph type="sldNum" sz="quarter" idx="12"/>
          </p:nvPr>
        </p:nvSpPr>
        <p:spPr/>
        <p:txBody>
          <a:bodyPr/>
          <a:lstStyle/>
          <a:p>
            <a:fld id="{2198E8F5-25F9-4F13-8608-DC7FF5A9D99F}" type="slidenum">
              <a:rPr lang="en-US" smtClean="0"/>
              <a:t>‹Nº›</a:t>
            </a:fld>
            <a:endParaRPr lang="en-US"/>
          </a:p>
        </p:txBody>
      </p:sp>
    </p:spTree>
    <p:extLst>
      <p:ext uri="{BB962C8B-B14F-4D97-AF65-F5344CB8AC3E}">
        <p14:creationId xmlns:p14="http://schemas.microsoft.com/office/powerpoint/2010/main" val="304918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8697DB-B877-4D4F-8B67-5456CAEEF4C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09CD8F51-F1E8-4309-96F8-80063CB9F4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B911191-9E68-49D1-A581-2FE993E46D0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a:extLst>
              <a:ext uri="{FF2B5EF4-FFF2-40B4-BE49-F238E27FC236}">
                <a16:creationId xmlns:a16="http://schemas.microsoft.com/office/drawing/2014/main" id="{559FECCB-433E-4BE6-BAE8-171235EA48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EEF558A-DE69-4CAD-A3B9-F78B9EDE602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98A7B3F6-3406-480F-8141-9FF4D13D994F}"/>
              </a:ext>
            </a:extLst>
          </p:cNvPr>
          <p:cNvSpPr>
            <a:spLocks noGrp="1"/>
          </p:cNvSpPr>
          <p:nvPr>
            <p:ph type="dt" sz="half" idx="10"/>
          </p:nvPr>
        </p:nvSpPr>
        <p:spPr/>
        <p:txBody>
          <a:bodyPr/>
          <a:lstStyle/>
          <a:p>
            <a:fld id="{CCAF14BC-E77D-47ED-A13B-440A36C970D0}" type="datetimeFigureOut">
              <a:rPr lang="en-US" smtClean="0"/>
              <a:t>3/5/2021</a:t>
            </a:fld>
            <a:endParaRPr lang="en-US"/>
          </a:p>
        </p:txBody>
      </p:sp>
      <p:sp>
        <p:nvSpPr>
          <p:cNvPr id="8" name="Marcador de pie de página 7">
            <a:extLst>
              <a:ext uri="{FF2B5EF4-FFF2-40B4-BE49-F238E27FC236}">
                <a16:creationId xmlns:a16="http://schemas.microsoft.com/office/drawing/2014/main" id="{105F6CE0-CFF2-4F68-AC8B-4869BCACA176}"/>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A9F78D56-51EB-480A-9305-D41811DBD147}"/>
              </a:ext>
            </a:extLst>
          </p:cNvPr>
          <p:cNvSpPr>
            <a:spLocks noGrp="1"/>
          </p:cNvSpPr>
          <p:nvPr>
            <p:ph type="sldNum" sz="quarter" idx="12"/>
          </p:nvPr>
        </p:nvSpPr>
        <p:spPr/>
        <p:txBody>
          <a:bodyPr/>
          <a:lstStyle/>
          <a:p>
            <a:fld id="{2198E8F5-25F9-4F13-8608-DC7FF5A9D99F}" type="slidenum">
              <a:rPr lang="en-US" smtClean="0"/>
              <a:t>‹Nº›</a:t>
            </a:fld>
            <a:endParaRPr lang="en-US"/>
          </a:p>
        </p:txBody>
      </p:sp>
    </p:spTree>
    <p:extLst>
      <p:ext uri="{BB962C8B-B14F-4D97-AF65-F5344CB8AC3E}">
        <p14:creationId xmlns:p14="http://schemas.microsoft.com/office/powerpoint/2010/main" val="2391086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197A47-519C-4BBE-A5A2-74CD3865694B}"/>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fecha 2">
            <a:extLst>
              <a:ext uri="{FF2B5EF4-FFF2-40B4-BE49-F238E27FC236}">
                <a16:creationId xmlns:a16="http://schemas.microsoft.com/office/drawing/2014/main" id="{28542385-C410-4BC5-AC04-13FA362D60F6}"/>
              </a:ext>
            </a:extLst>
          </p:cNvPr>
          <p:cNvSpPr>
            <a:spLocks noGrp="1"/>
          </p:cNvSpPr>
          <p:nvPr>
            <p:ph type="dt" sz="half" idx="10"/>
          </p:nvPr>
        </p:nvSpPr>
        <p:spPr/>
        <p:txBody>
          <a:bodyPr/>
          <a:lstStyle/>
          <a:p>
            <a:fld id="{CCAF14BC-E77D-47ED-A13B-440A36C970D0}" type="datetimeFigureOut">
              <a:rPr lang="en-US" smtClean="0"/>
              <a:t>3/5/2021</a:t>
            </a:fld>
            <a:endParaRPr lang="en-US"/>
          </a:p>
        </p:txBody>
      </p:sp>
      <p:sp>
        <p:nvSpPr>
          <p:cNvPr id="4" name="Marcador de pie de página 3">
            <a:extLst>
              <a:ext uri="{FF2B5EF4-FFF2-40B4-BE49-F238E27FC236}">
                <a16:creationId xmlns:a16="http://schemas.microsoft.com/office/drawing/2014/main" id="{EE8E8C02-AF27-4946-A800-8D6AB9A36AC7}"/>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5A88F413-9E5F-4871-B7CF-2DF97D1955C4}"/>
              </a:ext>
            </a:extLst>
          </p:cNvPr>
          <p:cNvSpPr>
            <a:spLocks noGrp="1"/>
          </p:cNvSpPr>
          <p:nvPr>
            <p:ph type="sldNum" sz="quarter" idx="12"/>
          </p:nvPr>
        </p:nvSpPr>
        <p:spPr/>
        <p:txBody>
          <a:bodyPr/>
          <a:lstStyle/>
          <a:p>
            <a:fld id="{2198E8F5-25F9-4F13-8608-DC7FF5A9D99F}" type="slidenum">
              <a:rPr lang="en-US" smtClean="0"/>
              <a:t>‹Nº›</a:t>
            </a:fld>
            <a:endParaRPr lang="en-US"/>
          </a:p>
        </p:txBody>
      </p:sp>
    </p:spTree>
    <p:extLst>
      <p:ext uri="{BB962C8B-B14F-4D97-AF65-F5344CB8AC3E}">
        <p14:creationId xmlns:p14="http://schemas.microsoft.com/office/powerpoint/2010/main" val="1272398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5024609-AAFC-42DF-BE91-B6F9DD85FAE6}"/>
              </a:ext>
            </a:extLst>
          </p:cNvPr>
          <p:cNvSpPr>
            <a:spLocks noGrp="1"/>
          </p:cNvSpPr>
          <p:nvPr>
            <p:ph type="dt" sz="half" idx="10"/>
          </p:nvPr>
        </p:nvSpPr>
        <p:spPr/>
        <p:txBody>
          <a:bodyPr/>
          <a:lstStyle/>
          <a:p>
            <a:fld id="{CCAF14BC-E77D-47ED-A13B-440A36C970D0}" type="datetimeFigureOut">
              <a:rPr lang="en-US" smtClean="0"/>
              <a:t>3/5/2021</a:t>
            </a:fld>
            <a:endParaRPr lang="en-US"/>
          </a:p>
        </p:txBody>
      </p:sp>
      <p:sp>
        <p:nvSpPr>
          <p:cNvPr id="3" name="Marcador de pie de página 2">
            <a:extLst>
              <a:ext uri="{FF2B5EF4-FFF2-40B4-BE49-F238E27FC236}">
                <a16:creationId xmlns:a16="http://schemas.microsoft.com/office/drawing/2014/main" id="{C8187AB2-9128-41EB-8D51-64F4836FBDC2}"/>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D3CA0D59-75A4-4489-8EFE-325A6451B16A}"/>
              </a:ext>
            </a:extLst>
          </p:cNvPr>
          <p:cNvSpPr>
            <a:spLocks noGrp="1"/>
          </p:cNvSpPr>
          <p:nvPr>
            <p:ph type="sldNum" sz="quarter" idx="12"/>
          </p:nvPr>
        </p:nvSpPr>
        <p:spPr/>
        <p:txBody>
          <a:bodyPr/>
          <a:lstStyle/>
          <a:p>
            <a:fld id="{2198E8F5-25F9-4F13-8608-DC7FF5A9D99F}" type="slidenum">
              <a:rPr lang="en-US" smtClean="0"/>
              <a:t>‹Nº›</a:t>
            </a:fld>
            <a:endParaRPr lang="en-US"/>
          </a:p>
        </p:txBody>
      </p:sp>
    </p:spTree>
    <p:extLst>
      <p:ext uri="{BB962C8B-B14F-4D97-AF65-F5344CB8AC3E}">
        <p14:creationId xmlns:p14="http://schemas.microsoft.com/office/powerpoint/2010/main" val="1466849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C47B70-C9C9-471B-BA40-27AFDB9FD7B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3282D4E4-7842-4CC4-9912-41F3D94F24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29A6A06A-77CF-41F4-BA51-2C3688503F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E046E00-3BB5-4193-8B8D-3C6FEB684DB5}"/>
              </a:ext>
            </a:extLst>
          </p:cNvPr>
          <p:cNvSpPr>
            <a:spLocks noGrp="1"/>
          </p:cNvSpPr>
          <p:nvPr>
            <p:ph type="dt" sz="half" idx="10"/>
          </p:nvPr>
        </p:nvSpPr>
        <p:spPr/>
        <p:txBody>
          <a:bodyPr/>
          <a:lstStyle/>
          <a:p>
            <a:fld id="{CCAF14BC-E77D-47ED-A13B-440A36C970D0}" type="datetimeFigureOut">
              <a:rPr lang="en-US" smtClean="0"/>
              <a:t>3/5/2021</a:t>
            </a:fld>
            <a:endParaRPr lang="en-US"/>
          </a:p>
        </p:txBody>
      </p:sp>
      <p:sp>
        <p:nvSpPr>
          <p:cNvPr id="6" name="Marcador de pie de página 5">
            <a:extLst>
              <a:ext uri="{FF2B5EF4-FFF2-40B4-BE49-F238E27FC236}">
                <a16:creationId xmlns:a16="http://schemas.microsoft.com/office/drawing/2014/main" id="{3AC7571E-1FD7-46F9-A858-EDF7DBEF1897}"/>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2BE0A201-9B9C-4144-9155-733B68548744}"/>
              </a:ext>
            </a:extLst>
          </p:cNvPr>
          <p:cNvSpPr>
            <a:spLocks noGrp="1"/>
          </p:cNvSpPr>
          <p:nvPr>
            <p:ph type="sldNum" sz="quarter" idx="12"/>
          </p:nvPr>
        </p:nvSpPr>
        <p:spPr/>
        <p:txBody>
          <a:bodyPr/>
          <a:lstStyle/>
          <a:p>
            <a:fld id="{2198E8F5-25F9-4F13-8608-DC7FF5A9D99F}" type="slidenum">
              <a:rPr lang="en-US" smtClean="0"/>
              <a:t>‹Nº›</a:t>
            </a:fld>
            <a:endParaRPr lang="en-US"/>
          </a:p>
        </p:txBody>
      </p:sp>
    </p:spTree>
    <p:extLst>
      <p:ext uri="{BB962C8B-B14F-4D97-AF65-F5344CB8AC3E}">
        <p14:creationId xmlns:p14="http://schemas.microsoft.com/office/powerpoint/2010/main" val="434583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BA54BD-DC0A-40ED-865F-0E5019BC7BC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634DF1DE-E967-415C-81B1-55E2937A24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a16="http://schemas.microsoft.com/office/drawing/2014/main" id="{8335FD8B-C7AC-4912-940B-6161174DCC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D7CD5F9-CC66-43BA-869C-090A10230835}"/>
              </a:ext>
            </a:extLst>
          </p:cNvPr>
          <p:cNvSpPr>
            <a:spLocks noGrp="1"/>
          </p:cNvSpPr>
          <p:nvPr>
            <p:ph type="dt" sz="half" idx="10"/>
          </p:nvPr>
        </p:nvSpPr>
        <p:spPr/>
        <p:txBody>
          <a:bodyPr/>
          <a:lstStyle/>
          <a:p>
            <a:fld id="{CCAF14BC-E77D-47ED-A13B-440A36C970D0}" type="datetimeFigureOut">
              <a:rPr lang="en-US" smtClean="0"/>
              <a:t>3/5/2021</a:t>
            </a:fld>
            <a:endParaRPr lang="en-US"/>
          </a:p>
        </p:txBody>
      </p:sp>
      <p:sp>
        <p:nvSpPr>
          <p:cNvPr id="6" name="Marcador de pie de página 5">
            <a:extLst>
              <a:ext uri="{FF2B5EF4-FFF2-40B4-BE49-F238E27FC236}">
                <a16:creationId xmlns:a16="http://schemas.microsoft.com/office/drawing/2014/main" id="{0E2369F3-2ACF-47B8-810C-B5D67EEFBA0B}"/>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9693ABED-431D-4E38-A7F3-EF48642473B0}"/>
              </a:ext>
            </a:extLst>
          </p:cNvPr>
          <p:cNvSpPr>
            <a:spLocks noGrp="1"/>
          </p:cNvSpPr>
          <p:nvPr>
            <p:ph type="sldNum" sz="quarter" idx="12"/>
          </p:nvPr>
        </p:nvSpPr>
        <p:spPr/>
        <p:txBody>
          <a:bodyPr/>
          <a:lstStyle/>
          <a:p>
            <a:fld id="{2198E8F5-25F9-4F13-8608-DC7FF5A9D99F}" type="slidenum">
              <a:rPr lang="en-US" smtClean="0"/>
              <a:t>‹Nº›</a:t>
            </a:fld>
            <a:endParaRPr lang="en-US"/>
          </a:p>
        </p:txBody>
      </p:sp>
    </p:spTree>
    <p:extLst>
      <p:ext uri="{BB962C8B-B14F-4D97-AF65-F5344CB8AC3E}">
        <p14:creationId xmlns:p14="http://schemas.microsoft.com/office/powerpoint/2010/main" val="122073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6987BEB-4EB0-469C-AD4B-4C507CF4DA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50D2F399-3BC4-408D-A5C2-D967CDE1AB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86E475E7-8E9E-4113-B5FF-DB2618648C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AF14BC-E77D-47ED-A13B-440A36C970D0}" type="datetimeFigureOut">
              <a:rPr lang="en-US" smtClean="0"/>
              <a:t>3/5/2021</a:t>
            </a:fld>
            <a:endParaRPr lang="en-US"/>
          </a:p>
        </p:txBody>
      </p:sp>
      <p:sp>
        <p:nvSpPr>
          <p:cNvPr id="5" name="Marcador de pie de página 4">
            <a:extLst>
              <a:ext uri="{FF2B5EF4-FFF2-40B4-BE49-F238E27FC236}">
                <a16:creationId xmlns:a16="http://schemas.microsoft.com/office/drawing/2014/main" id="{BB6C7413-9277-4E27-9385-11E75E1BE2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08C52180-5B5D-43AD-92B2-3A0D7A73BE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98E8F5-25F9-4F13-8608-DC7FF5A9D99F}" type="slidenum">
              <a:rPr lang="en-US" smtClean="0"/>
              <a:t>‹Nº›</a:t>
            </a:fld>
            <a:endParaRPr lang="en-US"/>
          </a:p>
        </p:txBody>
      </p:sp>
    </p:spTree>
    <p:extLst>
      <p:ext uri="{BB962C8B-B14F-4D97-AF65-F5344CB8AC3E}">
        <p14:creationId xmlns:p14="http://schemas.microsoft.com/office/powerpoint/2010/main" val="561595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ntrenamiento-python-basico.readthedocs.io/es/latest/leccion3/tipo_numericos.html#python-num-entero-long" TargetMode="External"/><Relationship Id="rId2" Type="http://schemas.openxmlformats.org/officeDocument/2006/relationships/hyperlink" Target="https://entrenamiento-python-basico.readthedocs.io/es/latest/leccion3/tipo_numericos.html#python-num-entero" TargetMode="External"/><Relationship Id="rId1" Type="http://schemas.openxmlformats.org/officeDocument/2006/relationships/slideLayout" Target="../slideLayouts/slideLayout2.xml"/><Relationship Id="rId6" Type="http://schemas.openxmlformats.org/officeDocument/2006/relationships/hyperlink" Target="https://entrenamiento-python-basico.readthedocs.io/es/latest/leccion3/tipo_booleanos.html#python-bool" TargetMode="External"/><Relationship Id="rId5" Type="http://schemas.openxmlformats.org/officeDocument/2006/relationships/hyperlink" Target="https://entrenamiento-python-basico.readthedocs.io/es/latest/leccion3/tipo_numericos.html#python-num-complex" TargetMode="External"/><Relationship Id="rId4" Type="http://schemas.openxmlformats.org/officeDocument/2006/relationships/hyperlink" Target="https://entrenamiento-python-basico.readthedocs.io/es/latest/leccion3/tipo_numericos.html#python-num-float"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trenamiento-python-basico.readthedocs.io/es/latest/leccion5/funciones_integradas.html#python-fun-range" TargetMode="External"/><Relationship Id="rId2" Type="http://schemas.openxmlformats.org/officeDocument/2006/relationships/hyperlink" Target="https://entrenamiento-python-basico.readthedocs.io/es/latest/leccion3/tipo_listas.html#python-list" TargetMode="External"/><Relationship Id="rId1" Type="http://schemas.openxmlformats.org/officeDocument/2006/relationships/slideLayout" Target="../slideLayouts/slideLayout2.xml"/><Relationship Id="rId5" Type="http://schemas.openxmlformats.org/officeDocument/2006/relationships/hyperlink" Target="https://entrenamiento-python-basico.readthedocs.io/es/latest/leccion3/tipo_conjuntos.html#python-set" TargetMode="External"/><Relationship Id="rId4" Type="http://schemas.openxmlformats.org/officeDocument/2006/relationships/hyperlink" Target="https://entrenamiento-python-basico.readthedocs.io/es/latest/leccion3/tipo_diccionarios.html#python-dict"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trenamiento-python-basico.readthedocs.io/es/latest/leccion9/objeto_integrados.html#python-obj-notimp" TargetMode="External"/><Relationship Id="rId2" Type="http://schemas.openxmlformats.org/officeDocument/2006/relationships/hyperlink" Target="https://entrenamiento-python-basico.readthedocs.io/es/latest/leccion9/objeto_integrados.html#python-obj-none" TargetMode="External"/><Relationship Id="rId1" Type="http://schemas.openxmlformats.org/officeDocument/2006/relationships/slideLayout" Target="../slideLayouts/slideLayout2.xml"/><Relationship Id="rId5" Type="http://schemas.openxmlformats.org/officeDocument/2006/relationships/hyperlink" Target="https://entrenamiento-python-basico.readthedocs.io/es/latest/leccion9/clases_integradas.html#python-cls-file" TargetMode="External"/><Relationship Id="rId4" Type="http://schemas.openxmlformats.org/officeDocument/2006/relationships/hyperlink" Target="https://entrenamiento-python-basico.readthedocs.io/es/latest/leccion9/objeto_integrados.html#python-obj-ellipsi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trenamiento-python-basico.readthedocs.io/es/latest/leccion3/variables_constantes.html#python-sent-global" TargetMode="External"/><Relationship Id="rId2" Type="http://schemas.openxmlformats.org/officeDocument/2006/relationships/hyperlink" Target="https://entrenamiento-python-basico.readthedocs.io/es/latest/leccion5/funciones.html#python-funcion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ítulo 2">
            <a:extLst>
              <a:ext uri="{FF2B5EF4-FFF2-40B4-BE49-F238E27FC236}">
                <a16:creationId xmlns:a16="http://schemas.microsoft.com/office/drawing/2014/main" id="{A52BC3F3-E492-44A1-AC36-D7B40F05B5EC}"/>
              </a:ext>
            </a:extLst>
          </p:cNvPr>
          <p:cNvSpPr>
            <a:spLocks noGrp="1"/>
          </p:cNvSpPr>
          <p:nvPr>
            <p:ph type="subTitle" idx="1"/>
          </p:nvPr>
        </p:nvSpPr>
        <p:spPr>
          <a:xfrm>
            <a:off x="4439633" y="4518923"/>
            <a:ext cx="3312734" cy="1141851"/>
          </a:xfrm>
          <a:noFill/>
        </p:spPr>
        <p:txBody>
          <a:bodyPr>
            <a:normAutofit/>
          </a:bodyPr>
          <a:lstStyle/>
          <a:p>
            <a:r>
              <a:rPr lang="es-ES" sz="2000">
                <a:solidFill>
                  <a:srgbClr val="080808"/>
                </a:solidFill>
              </a:rPr>
              <a:t>Adapatado por : Evis licet Vargas Barrios</a:t>
            </a:r>
            <a:endParaRPr lang="en-US" sz="2000">
              <a:solidFill>
                <a:srgbClr val="080808"/>
              </a:solidFill>
            </a:endParaRPr>
          </a:p>
        </p:txBody>
      </p:sp>
      <p:sp>
        <p:nvSpPr>
          <p:cNvPr id="2" name="Título 1">
            <a:extLst>
              <a:ext uri="{FF2B5EF4-FFF2-40B4-BE49-F238E27FC236}">
                <a16:creationId xmlns:a16="http://schemas.microsoft.com/office/drawing/2014/main" id="{C76623CE-4A97-43B6-92B1-A7D5B56B1493}"/>
              </a:ext>
            </a:extLst>
          </p:cNvPr>
          <p:cNvSpPr>
            <a:spLocks noGrp="1"/>
          </p:cNvSpPr>
          <p:nvPr>
            <p:ph type="ctrTitle"/>
          </p:nvPr>
        </p:nvSpPr>
        <p:spPr>
          <a:xfrm>
            <a:off x="3204642" y="2353641"/>
            <a:ext cx="5782716" cy="2150719"/>
          </a:xfrm>
          <a:noFill/>
        </p:spPr>
        <p:txBody>
          <a:bodyPr anchor="ctr">
            <a:normAutofit/>
          </a:bodyPr>
          <a:lstStyle/>
          <a:p>
            <a:r>
              <a:rPr lang="es-ES" sz="3600">
                <a:solidFill>
                  <a:srgbClr val="080808"/>
                </a:solidFill>
              </a:rPr>
              <a:t>python</a:t>
            </a:r>
            <a:endParaRPr lang="en-US" sz="3600">
              <a:solidFill>
                <a:srgbClr val="080808"/>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3332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FF707D99-CE3E-4577-B1C3-C2AA7152B809}"/>
              </a:ext>
            </a:extLst>
          </p:cNvPr>
          <p:cNvSpPr>
            <a:spLocks noGrp="1"/>
          </p:cNvSpPr>
          <p:nvPr>
            <p:ph type="title"/>
          </p:nvPr>
        </p:nvSpPr>
        <p:spPr>
          <a:xfrm>
            <a:off x="643467" y="321734"/>
            <a:ext cx="10905066" cy="1135737"/>
          </a:xfrm>
        </p:spPr>
        <p:txBody>
          <a:bodyPr>
            <a:normAutofit/>
          </a:bodyPr>
          <a:lstStyle/>
          <a:p>
            <a:r>
              <a:rPr lang="es-ES" sz="3600"/>
              <a:t>Variables con puntos flotantes</a:t>
            </a:r>
            <a:endParaRPr lang="en-US" sz="3600"/>
          </a:p>
        </p:txBody>
      </p:sp>
      <p:sp>
        <p:nvSpPr>
          <p:cNvPr id="3" name="Marcador de contenido 2">
            <a:extLst>
              <a:ext uri="{FF2B5EF4-FFF2-40B4-BE49-F238E27FC236}">
                <a16:creationId xmlns:a16="http://schemas.microsoft.com/office/drawing/2014/main" id="{1B9E2B6C-C668-4AE7-BDA5-1D18925E30DE}"/>
              </a:ext>
            </a:extLst>
          </p:cNvPr>
          <p:cNvSpPr>
            <a:spLocks noGrp="1"/>
          </p:cNvSpPr>
          <p:nvPr>
            <p:ph idx="1"/>
          </p:nvPr>
        </p:nvSpPr>
        <p:spPr>
          <a:xfrm>
            <a:off x="643467" y="1782981"/>
            <a:ext cx="10905066" cy="4393982"/>
          </a:xfrm>
        </p:spPr>
        <p:txBody>
          <a:bodyPr>
            <a:normAutofit/>
          </a:bodyPr>
          <a:lstStyle/>
          <a:p>
            <a:r>
              <a:rPr lang="en-US" sz="2000"/>
              <a:t>&gt;&gt;&gt; a, b, c = 5, 3.2, "Hola"</a:t>
            </a:r>
          </a:p>
          <a:p>
            <a:r>
              <a:rPr lang="en-US" sz="2000"/>
              <a:t>&gt;&gt;&gt; print a</a:t>
            </a:r>
          </a:p>
          <a:p>
            <a:r>
              <a:rPr lang="en-US" sz="2000"/>
              <a:t>5</a:t>
            </a:r>
          </a:p>
          <a:p>
            <a:r>
              <a:rPr lang="en-US" sz="2000"/>
              <a:t>&gt;&gt;&gt; print b</a:t>
            </a:r>
          </a:p>
          <a:p>
            <a:r>
              <a:rPr lang="en-US" sz="2000"/>
              <a:t>3.2</a:t>
            </a:r>
          </a:p>
          <a:p>
            <a:r>
              <a:rPr lang="en-US" sz="2000"/>
              <a:t>&gt;&gt;&gt; print c</a:t>
            </a:r>
          </a:p>
          <a:p>
            <a:r>
              <a:rPr lang="en-US" sz="2000"/>
              <a:t>'Hola'</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45482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815069FA-A36D-409A-8B28-8E25EFD0E08F}"/>
              </a:ext>
            </a:extLst>
          </p:cNvPr>
          <p:cNvSpPr>
            <a:spLocks noGrp="1"/>
          </p:cNvSpPr>
          <p:nvPr>
            <p:ph type="title"/>
          </p:nvPr>
        </p:nvSpPr>
        <p:spPr>
          <a:xfrm>
            <a:off x="643467" y="321734"/>
            <a:ext cx="10905066" cy="1135737"/>
          </a:xfrm>
        </p:spPr>
        <p:txBody>
          <a:bodyPr>
            <a:normAutofit/>
          </a:bodyPr>
          <a:lstStyle/>
          <a:p>
            <a:r>
              <a:rPr lang="es-ES" sz="3600"/>
              <a:t>Asignación de valor múltiple</a:t>
            </a:r>
            <a:endParaRPr lang="en-US" sz="3600"/>
          </a:p>
        </p:txBody>
      </p:sp>
      <p:sp>
        <p:nvSpPr>
          <p:cNvPr id="3" name="Marcador de contenido 2">
            <a:extLst>
              <a:ext uri="{FF2B5EF4-FFF2-40B4-BE49-F238E27FC236}">
                <a16:creationId xmlns:a16="http://schemas.microsoft.com/office/drawing/2014/main" id="{D92855C4-6931-4D93-BED4-75BE71AB0090}"/>
              </a:ext>
            </a:extLst>
          </p:cNvPr>
          <p:cNvSpPr>
            <a:spLocks noGrp="1"/>
          </p:cNvSpPr>
          <p:nvPr>
            <p:ph idx="1"/>
          </p:nvPr>
        </p:nvSpPr>
        <p:spPr>
          <a:xfrm>
            <a:off x="643467" y="1782981"/>
            <a:ext cx="10905066" cy="4393982"/>
          </a:xfrm>
        </p:spPr>
        <p:txBody>
          <a:bodyPr>
            <a:normAutofit/>
          </a:bodyPr>
          <a:lstStyle/>
          <a:p>
            <a:r>
              <a:rPr lang="en-US" sz="2000"/>
              <a:t>&gt;&gt;&gt; x = y = z = True</a:t>
            </a:r>
          </a:p>
          <a:p>
            <a:r>
              <a:rPr lang="en-US" sz="2000"/>
              <a:t>&gt;&gt;&gt; print x</a:t>
            </a:r>
          </a:p>
          <a:p>
            <a:r>
              <a:rPr lang="en-US" sz="2000"/>
              <a:t>True</a:t>
            </a:r>
          </a:p>
          <a:p>
            <a:r>
              <a:rPr lang="en-US" sz="2000"/>
              <a:t>&gt;&gt;&gt; print y</a:t>
            </a:r>
          </a:p>
          <a:p>
            <a:r>
              <a:rPr lang="en-US" sz="2000"/>
              <a:t>True</a:t>
            </a:r>
          </a:p>
          <a:p>
            <a:r>
              <a:rPr lang="en-US" sz="2000"/>
              <a:t>&gt;&gt;&gt; print z</a:t>
            </a:r>
          </a:p>
          <a:p>
            <a:r>
              <a:rPr lang="en-US" sz="2000"/>
              <a:t>True</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88089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6FB3C5A7-390F-44D6-A061-B8ED678725E3}"/>
              </a:ext>
            </a:extLst>
          </p:cNvPr>
          <p:cNvSpPr>
            <a:spLocks noGrp="1"/>
          </p:cNvSpPr>
          <p:nvPr>
            <p:ph type="title"/>
          </p:nvPr>
        </p:nvSpPr>
        <p:spPr>
          <a:xfrm>
            <a:off x="643467" y="321734"/>
            <a:ext cx="10905066" cy="1135737"/>
          </a:xfrm>
        </p:spPr>
        <p:txBody>
          <a:bodyPr>
            <a:normAutofit/>
          </a:bodyPr>
          <a:lstStyle/>
          <a:p>
            <a:r>
              <a:rPr lang="es-ES" sz="3600"/>
              <a:t>Constantes en python</a:t>
            </a:r>
            <a:endParaRPr lang="en-US" sz="3600"/>
          </a:p>
        </p:txBody>
      </p:sp>
      <p:sp>
        <p:nvSpPr>
          <p:cNvPr id="3" name="Marcador de contenido 2">
            <a:extLst>
              <a:ext uri="{FF2B5EF4-FFF2-40B4-BE49-F238E27FC236}">
                <a16:creationId xmlns:a16="http://schemas.microsoft.com/office/drawing/2014/main" id="{86417ECA-4092-4C95-B266-985F5303AF87}"/>
              </a:ext>
            </a:extLst>
          </p:cNvPr>
          <p:cNvSpPr>
            <a:spLocks noGrp="1"/>
          </p:cNvSpPr>
          <p:nvPr>
            <p:ph idx="1"/>
          </p:nvPr>
        </p:nvSpPr>
        <p:spPr>
          <a:xfrm>
            <a:off x="643467" y="1782981"/>
            <a:ext cx="10905066" cy="4393982"/>
          </a:xfrm>
        </p:spPr>
        <p:txBody>
          <a:bodyPr>
            <a:normAutofit/>
          </a:bodyPr>
          <a:lstStyle/>
          <a:p>
            <a:r>
              <a:rPr lang="es-ES" sz="2000"/>
              <a:t>Una constante es un tipo de variable la cual no puede ser cambiada. Eso es muy de ayuda pensar las constantes como contenedores que contienen información el cual no puede ser cambiado después.</a:t>
            </a:r>
          </a:p>
          <a:p>
            <a:endParaRPr lang="es-ES" sz="2000"/>
          </a:p>
          <a:p>
            <a:r>
              <a:rPr lang="es-ES" sz="2000"/>
              <a:t>En Python, las constantes son usualmente declaradas y asignadas en un módulo. Aquí, el módulo significa un nuevo archivo que contiene variables, funciones, etc; el cual es importada en el archivo principal. Dentro del módulo, las constantes son escritas en letras MAYÚSCULAS y separadas las palabras con el carácter underscore _.</a:t>
            </a:r>
            <a:endParaRPr lang="en-US" sz="20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15065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7">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0F3B5935-7173-4C8D-979B-F08569C0ED06}"/>
              </a:ext>
            </a:extLst>
          </p:cNvPr>
          <p:cNvSpPr>
            <a:spLocks noGrp="1"/>
          </p:cNvSpPr>
          <p:nvPr>
            <p:ph type="title"/>
          </p:nvPr>
        </p:nvSpPr>
        <p:spPr>
          <a:xfrm>
            <a:off x="643468" y="621792"/>
            <a:ext cx="4989890" cy="5413248"/>
          </a:xfrm>
        </p:spPr>
        <p:txBody>
          <a:bodyPr>
            <a:normAutofit/>
          </a:bodyPr>
          <a:lstStyle/>
          <a:p>
            <a:r>
              <a:rPr lang="es-ES" sz="3600"/>
              <a:t>Ejemplo de constantes python</a:t>
            </a:r>
            <a:endParaRPr lang="en-US" sz="3600"/>
          </a:p>
        </p:txBody>
      </p:sp>
      <p:sp>
        <p:nvSpPr>
          <p:cNvPr id="21" name="Freeform: Shape 9">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Rectangle 11">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5">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8DF8DC4B-BBD6-48CF-9CB8-C2516AFFBD79}"/>
              </a:ext>
            </a:extLst>
          </p:cNvPr>
          <p:cNvSpPr>
            <a:spLocks noGrp="1"/>
          </p:cNvSpPr>
          <p:nvPr>
            <p:ph idx="1"/>
          </p:nvPr>
        </p:nvSpPr>
        <p:spPr>
          <a:xfrm>
            <a:off x="6096000" y="643466"/>
            <a:ext cx="5452532" cy="5571065"/>
          </a:xfrm>
          <a:noFill/>
        </p:spPr>
        <p:txBody>
          <a:bodyPr anchor="ctr">
            <a:normAutofit/>
          </a:bodyPr>
          <a:lstStyle/>
          <a:p>
            <a:r>
              <a:rPr lang="es-ES" sz="2000"/>
              <a:t>None</a:t>
            </a:r>
          </a:p>
          <a:p>
            <a:r>
              <a:rPr lang="es-ES" sz="2000"/>
              <a:t>Más información consulte sobre None.</a:t>
            </a:r>
          </a:p>
          <a:p>
            <a:r>
              <a:rPr lang="es-ES" sz="2000"/>
              <a:t>NotImplemented</a:t>
            </a:r>
          </a:p>
          <a:p>
            <a:r>
              <a:rPr lang="es-ES" sz="2000"/>
              <a:t>Más información consulte sobre NotImplemented.</a:t>
            </a:r>
          </a:p>
          <a:p>
            <a:r>
              <a:rPr lang="es-ES" sz="2000"/>
              <a:t>Ellipsis</a:t>
            </a:r>
          </a:p>
          <a:p>
            <a:r>
              <a:rPr lang="es-ES" sz="2000"/>
              <a:t>Más información consulte sobre Ellipsis.</a:t>
            </a:r>
          </a:p>
          <a:p>
            <a:r>
              <a:rPr lang="es-ES" sz="2000"/>
              <a:t>False</a:t>
            </a:r>
          </a:p>
          <a:p>
            <a:r>
              <a:rPr lang="es-ES" sz="2000"/>
              <a:t>El valor falso del tipo booleano.</a:t>
            </a:r>
          </a:p>
          <a:p>
            <a:r>
              <a:rPr lang="es-ES" sz="2000"/>
              <a:t>True</a:t>
            </a:r>
          </a:p>
          <a:p>
            <a:r>
              <a:rPr lang="es-ES" sz="2000"/>
              <a:t>El valor verdadero del tipo booleano.</a:t>
            </a:r>
          </a:p>
          <a:p>
            <a:r>
              <a:rPr lang="es-ES" sz="2000"/>
              <a:t>__debug__</a:t>
            </a:r>
            <a:endParaRPr lang="en-US" sz="2000"/>
          </a:p>
        </p:txBody>
      </p:sp>
    </p:spTree>
    <p:extLst>
      <p:ext uri="{BB962C8B-B14F-4D97-AF65-F5344CB8AC3E}">
        <p14:creationId xmlns:p14="http://schemas.microsoft.com/office/powerpoint/2010/main" val="986137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480B2F0F-17ED-40B0-BEB1-2C44B3817174}"/>
              </a:ext>
            </a:extLst>
          </p:cNvPr>
          <p:cNvSpPr>
            <a:spLocks noGrp="1"/>
          </p:cNvSpPr>
          <p:nvPr>
            <p:ph type="title"/>
          </p:nvPr>
        </p:nvSpPr>
        <p:spPr>
          <a:xfrm>
            <a:off x="643467" y="321734"/>
            <a:ext cx="10905066" cy="1135737"/>
          </a:xfrm>
        </p:spPr>
        <p:txBody>
          <a:bodyPr>
            <a:normAutofit/>
          </a:bodyPr>
          <a:lstStyle/>
          <a:p>
            <a:r>
              <a:rPr lang="es-ES" sz="3600"/>
              <a:t>Ejemplos constantes</a:t>
            </a:r>
            <a:endParaRPr lang="en-US" sz="3600"/>
          </a:p>
        </p:txBody>
      </p:sp>
      <p:sp>
        <p:nvSpPr>
          <p:cNvPr id="3" name="Marcador de contenido 2">
            <a:extLst>
              <a:ext uri="{FF2B5EF4-FFF2-40B4-BE49-F238E27FC236}">
                <a16:creationId xmlns:a16="http://schemas.microsoft.com/office/drawing/2014/main" id="{BDDC2AB9-D8C7-4586-8B6A-1F3EE474293F}"/>
              </a:ext>
            </a:extLst>
          </p:cNvPr>
          <p:cNvSpPr>
            <a:spLocks noGrp="1"/>
          </p:cNvSpPr>
          <p:nvPr>
            <p:ph idx="1"/>
          </p:nvPr>
        </p:nvSpPr>
        <p:spPr>
          <a:xfrm>
            <a:off x="643467" y="1782981"/>
            <a:ext cx="10905066" cy="4393982"/>
          </a:xfrm>
        </p:spPr>
        <p:txBody>
          <a:bodyPr>
            <a:normAutofit/>
          </a:bodyPr>
          <a:lstStyle/>
          <a:p>
            <a:r>
              <a:rPr lang="en-US" sz="2000"/>
              <a:t>PORT_DB_SERVER = 3307</a:t>
            </a:r>
          </a:p>
          <a:p>
            <a:r>
              <a:rPr lang="en-US" sz="2000"/>
              <a:t>USER_DB_SERVER = "root"</a:t>
            </a:r>
          </a:p>
          <a:p>
            <a:r>
              <a:rPr lang="en-US" sz="2000"/>
              <a:t>PASSWORD_DB_SERVER = "123456"</a:t>
            </a:r>
          </a:p>
          <a:p>
            <a:r>
              <a:rPr lang="en-US" sz="2000"/>
              <a:t>DB_NAME = "nomina"</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97470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01F43E7C-C447-4A75-8145-48A6A9A5401B}"/>
              </a:ext>
            </a:extLst>
          </p:cNvPr>
          <p:cNvSpPr>
            <a:spLocks noGrp="1"/>
          </p:cNvSpPr>
          <p:nvPr>
            <p:ph type="title"/>
          </p:nvPr>
        </p:nvSpPr>
        <p:spPr>
          <a:xfrm>
            <a:off x="643467" y="321734"/>
            <a:ext cx="10905066" cy="1135737"/>
          </a:xfrm>
        </p:spPr>
        <p:txBody>
          <a:bodyPr>
            <a:normAutofit/>
          </a:bodyPr>
          <a:lstStyle/>
          <a:p>
            <a:r>
              <a:rPr lang="es-ES" sz="3600"/>
              <a:t>Crear un archivo main.py</a:t>
            </a:r>
            <a:endParaRPr lang="en-US" sz="3600"/>
          </a:p>
        </p:txBody>
      </p:sp>
      <p:sp>
        <p:nvSpPr>
          <p:cNvPr id="3" name="Marcador de contenido 2">
            <a:extLst>
              <a:ext uri="{FF2B5EF4-FFF2-40B4-BE49-F238E27FC236}">
                <a16:creationId xmlns:a16="http://schemas.microsoft.com/office/drawing/2014/main" id="{EB590695-C6F7-480B-AE98-7FBDCF00196A}"/>
              </a:ext>
            </a:extLst>
          </p:cNvPr>
          <p:cNvSpPr>
            <a:spLocks noGrp="1"/>
          </p:cNvSpPr>
          <p:nvPr>
            <p:ph idx="1"/>
          </p:nvPr>
        </p:nvSpPr>
        <p:spPr>
          <a:xfrm>
            <a:off x="643467" y="1782981"/>
            <a:ext cx="10905066" cy="4393982"/>
          </a:xfrm>
        </p:spPr>
        <p:txBody>
          <a:bodyPr>
            <a:normAutofit/>
          </a:bodyPr>
          <a:lstStyle/>
          <a:p>
            <a:r>
              <a:rPr lang="en-US" sz="2000"/>
              <a:t>print ("scp -v -P {0} {1}@{2}:/{3}/{4}/{4}.sql /srv/backup".format(</a:t>
            </a:r>
          </a:p>
          <a:p>
            <a:r>
              <a:rPr lang="en-US" sz="2000"/>
              <a:t>    str(constantes.PORT_DB_SERVER), constantes.USER_DB_SERVER, </a:t>
            </a:r>
          </a:p>
          <a:p>
            <a:r>
              <a:rPr lang="en-US" sz="2000"/>
              <a:t>    constantes.IP_DB_SERVER, constantes.USER_DB_SERVER,</a:t>
            </a:r>
          </a:p>
          <a:p>
            <a:r>
              <a:rPr lang="en-US" sz="2000"/>
              <a:t>    constantes.DB_NAME))</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64181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FFBEE45-F140-49D5-85EA-C78C2434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57194C6-B8F5-403F-8146-C5EABDB31F67}"/>
              </a:ext>
            </a:extLst>
          </p:cNvPr>
          <p:cNvSpPr>
            <a:spLocks noGrp="1"/>
          </p:cNvSpPr>
          <p:nvPr>
            <p:ph type="title"/>
          </p:nvPr>
        </p:nvSpPr>
        <p:spPr>
          <a:xfrm>
            <a:off x="838200" y="365125"/>
            <a:ext cx="10515600" cy="1828444"/>
          </a:xfrm>
        </p:spPr>
        <p:txBody>
          <a:bodyPr vert="horz" lIns="91440" tIns="45720" rIns="91440" bIns="45720" rtlCol="0" anchor="ctr">
            <a:normAutofit/>
          </a:bodyPr>
          <a:lstStyle/>
          <a:p>
            <a:r>
              <a:rPr lang="en-US" sz="5200" b="0" i="0" kern="1200">
                <a:solidFill>
                  <a:schemeClr val="tx1"/>
                </a:solidFill>
                <a:effectLst/>
                <a:latin typeface="+mj-lt"/>
                <a:ea typeface="+mj-ea"/>
                <a:cs typeface="+mj-cs"/>
              </a:rPr>
              <a:t>Palabras reservadas</a:t>
            </a:r>
            <a:br>
              <a:rPr lang="en-US" sz="5200" b="0" i="0" kern="1200">
                <a:solidFill>
                  <a:schemeClr val="tx1"/>
                </a:solidFill>
                <a:effectLst/>
                <a:latin typeface="+mj-lt"/>
                <a:ea typeface="+mj-ea"/>
                <a:cs typeface="+mj-cs"/>
              </a:rPr>
            </a:br>
            <a:endParaRPr lang="en-US" sz="5200" kern="1200">
              <a:solidFill>
                <a:schemeClr val="tx1"/>
              </a:solidFill>
              <a:latin typeface="+mj-lt"/>
              <a:ea typeface="+mj-ea"/>
              <a:cs typeface="+mj-cs"/>
            </a:endParaRPr>
          </a:p>
        </p:txBody>
      </p:sp>
      <p:sp>
        <p:nvSpPr>
          <p:cNvPr id="3" name="Marcador de contenido 2">
            <a:extLst>
              <a:ext uri="{FF2B5EF4-FFF2-40B4-BE49-F238E27FC236}">
                <a16:creationId xmlns:a16="http://schemas.microsoft.com/office/drawing/2014/main" id="{767DBF7D-5E22-42D0-A77F-7E4DEE7D194E}"/>
              </a:ext>
            </a:extLst>
          </p:cNvPr>
          <p:cNvSpPr>
            <a:spLocks noGrp="1"/>
          </p:cNvSpPr>
          <p:nvPr>
            <p:ph idx="1"/>
          </p:nvPr>
        </p:nvSpPr>
        <p:spPr>
          <a:xfrm>
            <a:off x="838200" y="2398626"/>
            <a:ext cx="5158427" cy="3730460"/>
          </a:xfrm>
        </p:spPr>
        <p:txBody>
          <a:bodyPr vert="horz" lIns="91440" tIns="45720" rIns="91440" bIns="45720" rtlCol="0">
            <a:normAutofit/>
          </a:bodyPr>
          <a:lstStyle/>
          <a:p>
            <a:r>
              <a:rPr lang="en-US" sz="500"/>
              <a:t>and.</a:t>
            </a:r>
          </a:p>
          <a:p>
            <a:r>
              <a:rPr lang="en-US" sz="500"/>
              <a:t>as.</a:t>
            </a:r>
          </a:p>
          <a:p>
            <a:r>
              <a:rPr lang="en-US" sz="500"/>
              <a:t>assert.</a:t>
            </a:r>
          </a:p>
          <a:p>
            <a:r>
              <a:rPr lang="en-US" sz="500"/>
              <a:t>break.</a:t>
            </a:r>
          </a:p>
          <a:p>
            <a:r>
              <a:rPr lang="en-US" sz="500"/>
              <a:t>class.</a:t>
            </a:r>
          </a:p>
          <a:p>
            <a:r>
              <a:rPr lang="en-US" sz="500"/>
              <a:t>continue.</a:t>
            </a:r>
          </a:p>
          <a:p>
            <a:r>
              <a:rPr lang="en-US" sz="500"/>
              <a:t>def.</a:t>
            </a:r>
          </a:p>
          <a:p>
            <a:r>
              <a:rPr lang="en-US" sz="500"/>
              <a:t>del.</a:t>
            </a:r>
          </a:p>
          <a:p>
            <a:r>
              <a:rPr lang="en-US" sz="500"/>
              <a:t>elif.</a:t>
            </a:r>
          </a:p>
          <a:p>
            <a:r>
              <a:rPr lang="en-US" sz="500"/>
              <a:t>else.</a:t>
            </a:r>
          </a:p>
          <a:p>
            <a:r>
              <a:rPr lang="en-US" sz="500"/>
              <a:t>except.</a:t>
            </a:r>
          </a:p>
          <a:p>
            <a:r>
              <a:rPr lang="en-US" sz="500"/>
              <a:t>exec.</a:t>
            </a:r>
          </a:p>
          <a:p>
            <a:r>
              <a:rPr lang="en-US" sz="500"/>
              <a:t>finally.</a:t>
            </a:r>
          </a:p>
          <a:p>
            <a:r>
              <a:rPr lang="en-US" sz="500"/>
              <a:t>for.</a:t>
            </a:r>
          </a:p>
          <a:p>
            <a:r>
              <a:rPr lang="en-US" sz="500"/>
              <a:t>from.</a:t>
            </a:r>
          </a:p>
          <a:p>
            <a:r>
              <a:rPr lang="en-US" sz="500"/>
              <a:t>global.</a:t>
            </a:r>
          </a:p>
          <a:p>
            <a:r>
              <a:rPr lang="en-US" sz="500"/>
              <a:t>if.</a:t>
            </a:r>
          </a:p>
          <a:p>
            <a:endParaRPr lang="en-US" sz="500"/>
          </a:p>
        </p:txBody>
      </p:sp>
      <p:sp>
        <p:nvSpPr>
          <p:cNvPr id="10" name="CuadroTexto 9">
            <a:extLst>
              <a:ext uri="{FF2B5EF4-FFF2-40B4-BE49-F238E27FC236}">
                <a16:creationId xmlns:a16="http://schemas.microsoft.com/office/drawing/2014/main" id="{9E92342C-F873-450E-AB58-3105D3DE9349}"/>
              </a:ext>
            </a:extLst>
          </p:cNvPr>
          <p:cNvSpPr txBox="1"/>
          <p:nvPr/>
        </p:nvSpPr>
        <p:spPr>
          <a:xfrm>
            <a:off x="6189154" y="2398626"/>
            <a:ext cx="5164645" cy="373046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300"/>
              <a:t>import.</a:t>
            </a:r>
          </a:p>
          <a:p>
            <a:pPr indent="-228600">
              <a:lnSpc>
                <a:spcPct val="90000"/>
              </a:lnSpc>
              <a:spcAft>
                <a:spcPts val="600"/>
              </a:spcAft>
              <a:buFont typeface="Arial" panose="020B0604020202020204" pitchFamily="34" charset="0"/>
              <a:buChar char="•"/>
            </a:pPr>
            <a:r>
              <a:rPr lang="en-US" sz="1300"/>
              <a:t>in.</a:t>
            </a:r>
          </a:p>
          <a:p>
            <a:pPr indent="-228600">
              <a:lnSpc>
                <a:spcPct val="90000"/>
              </a:lnSpc>
              <a:spcAft>
                <a:spcPts val="600"/>
              </a:spcAft>
              <a:buFont typeface="Arial" panose="020B0604020202020204" pitchFamily="34" charset="0"/>
              <a:buChar char="•"/>
            </a:pPr>
            <a:r>
              <a:rPr lang="en-US" sz="1300"/>
              <a:t>is.</a:t>
            </a:r>
          </a:p>
          <a:p>
            <a:pPr indent="-228600">
              <a:lnSpc>
                <a:spcPct val="90000"/>
              </a:lnSpc>
              <a:spcAft>
                <a:spcPts val="600"/>
              </a:spcAft>
              <a:buFont typeface="Arial" panose="020B0604020202020204" pitchFamily="34" charset="0"/>
              <a:buChar char="•"/>
            </a:pPr>
            <a:r>
              <a:rPr lang="en-US" sz="1300"/>
              <a:t>lambda.</a:t>
            </a:r>
          </a:p>
          <a:p>
            <a:pPr indent="-228600">
              <a:lnSpc>
                <a:spcPct val="90000"/>
              </a:lnSpc>
              <a:spcAft>
                <a:spcPts val="600"/>
              </a:spcAft>
              <a:buFont typeface="Arial" panose="020B0604020202020204" pitchFamily="34" charset="0"/>
              <a:buChar char="•"/>
            </a:pPr>
            <a:r>
              <a:rPr lang="en-US" sz="1300"/>
              <a:t>not.</a:t>
            </a:r>
          </a:p>
          <a:p>
            <a:pPr indent="-228600">
              <a:lnSpc>
                <a:spcPct val="90000"/>
              </a:lnSpc>
              <a:spcAft>
                <a:spcPts val="600"/>
              </a:spcAft>
              <a:buFont typeface="Arial" panose="020B0604020202020204" pitchFamily="34" charset="0"/>
              <a:buChar char="•"/>
            </a:pPr>
            <a:r>
              <a:rPr lang="en-US" sz="1300"/>
              <a:t>or.</a:t>
            </a:r>
          </a:p>
          <a:p>
            <a:pPr indent="-228600">
              <a:lnSpc>
                <a:spcPct val="90000"/>
              </a:lnSpc>
              <a:spcAft>
                <a:spcPts val="600"/>
              </a:spcAft>
              <a:buFont typeface="Arial" panose="020B0604020202020204" pitchFamily="34" charset="0"/>
              <a:buChar char="•"/>
            </a:pPr>
            <a:r>
              <a:rPr lang="en-US" sz="1300"/>
              <a:t>pass.</a:t>
            </a:r>
          </a:p>
          <a:p>
            <a:pPr indent="-228600">
              <a:lnSpc>
                <a:spcPct val="90000"/>
              </a:lnSpc>
              <a:spcAft>
                <a:spcPts val="600"/>
              </a:spcAft>
              <a:buFont typeface="Arial" panose="020B0604020202020204" pitchFamily="34" charset="0"/>
              <a:buChar char="•"/>
            </a:pPr>
            <a:r>
              <a:rPr lang="en-US" sz="1300"/>
              <a:t>print.</a:t>
            </a:r>
          </a:p>
          <a:p>
            <a:pPr indent="-228600">
              <a:lnSpc>
                <a:spcPct val="90000"/>
              </a:lnSpc>
              <a:spcAft>
                <a:spcPts val="600"/>
              </a:spcAft>
              <a:buFont typeface="Arial" panose="020B0604020202020204" pitchFamily="34" charset="0"/>
              <a:buChar char="•"/>
            </a:pPr>
            <a:r>
              <a:rPr lang="en-US" sz="1300"/>
              <a:t>raise.</a:t>
            </a:r>
          </a:p>
          <a:p>
            <a:pPr indent="-228600">
              <a:lnSpc>
                <a:spcPct val="90000"/>
              </a:lnSpc>
              <a:spcAft>
                <a:spcPts val="600"/>
              </a:spcAft>
              <a:buFont typeface="Arial" panose="020B0604020202020204" pitchFamily="34" charset="0"/>
              <a:buChar char="•"/>
            </a:pPr>
            <a:r>
              <a:rPr lang="en-US" sz="1300"/>
              <a:t>return.</a:t>
            </a:r>
          </a:p>
          <a:p>
            <a:pPr indent="-228600">
              <a:lnSpc>
                <a:spcPct val="90000"/>
              </a:lnSpc>
              <a:spcAft>
                <a:spcPts val="600"/>
              </a:spcAft>
              <a:buFont typeface="Arial" panose="020B0604020202020204" pitchFamily="34" charset="0"/>
              <a:buChar char="•"/>
            </a:pPr>
            <a:r>
              <a:rPr lang="en-US" sz="1300"/>
              <a:t>try.</a:t>
            </a:r>
          </a:p>
          <a:p>
            <a:pPr indent="-228600">
              <a:lnSpc>
                <a:spcPct val="90000"/>
              </a:lnSpc>
              <a:spcAft>
                <a:spcPts val="600"/>
              </a:spcAft>
              <a:buFont typeface="Arial" panose="020B0604020202020204" pitchFamily="34" charset="0"/>
              <a:buChar char="•"/>
            </a:pPr>
            <a:r>
              <a:rPr lang="en-US" sz="1300"/>
              <a:t>while.</a:t>
            </a:r>
          </a:p>
          <a:p>
            <a:pPr indent="-228600">
              <a:lnSpc>
                <a:spcPct val="90000"/>
              </a:lnSpc>
              <a:spcAft>
                <a:spcPts val="600"/>
              </a:spcAft>
              <a:buFont typeface="Arial" panose="020B0604020202020204" pitchFamily="34" charset="0"/>
              <a:buChar char="•"/>
            </a:pPr>
            <a:r>
              <a:rPr lang="en-US" sz="1300"/>
              <a:t>with.</a:t>
            </a:r>
          </a:p>
          <a:p>
            <a:pPr indent="-228600">
              <a:lnSpc>
                <a:spcPct val="90000"/>
              </a:lnSpc>
              <a:spcAft>
                <a:spcPts val="600"/>
              </a:spcAft>
              <a:buFont typeface="Arial" panose="020B0604020202020204" pitchFamily="34" charset="0"/>
              <a:buChar char="•"/>
            </a:pPr>
            <a:r>
              <a:rPr lang="en-US" sz="1300"/>
              <a:t>yield.</a:t>
            </a:r>
          </a:p>
        </p:txBody>
      </p:sp>
    </p:spTree>
    <p:extLst>
      <p:ext uri="{BB962C8B-B14F-4D97-AF65-F5344CB8AC3E}">
        <p14:creationId xmlns:p14="http://schemas.microsoft.com/office/powerpoint/2010/main" val="3076325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82CECB1E-22B6-4D83-AB39-A7E7C9AA72AA}"/>
              </a:ext>
            </a:extLst>
          </p:cNvPr>
          <p:cNvSpPr>
            <a:spLocks noGrp="1"/>
          </p:cNvSpPr>
          <p:nvPr>
            <p:ph type="title"/>
          </p:nvPr>
        </p:nvSpPr>
        <p:spPr>
          <a:xfrm>
            <a:off x="643467" y="321734"/>
            <a:ext cx="10905066" cy="1135737"/>
          </a:xfrm>
        </p:spPr>
        <p:txBody>
          <a:bodyPr>
            <a:normAutofit/>
          </a:bodyPr>
          <a:lstStyle/>
          <a:p>
            <a:r>
              <a:rPr lang="es-ES" sz="3600"/>
              <a:t>Como verificar si una palabra es reservada</a:t>
            </a:r>
            <a:endParaRPr lang="en-US" sz="3600"/>
          </a:p>
        </p:txBody>
      </p:sp>
      <p:sp>
        <p:nvSpPr>
          <p:cNvPr id="3" name="Marcador de contenido 2">
            <a:extLst>
              <a:ext uri="{FF2B5EF4-FFF2-40B4-BE49-F238E27FC236}">
                <a16:creationId xmlns:a16="http://schemas.microsoft.com/office/drawing/2014/main" id="{68110928-3D81-4D83-A387-4091F70C4AD1}"/>
              </a:ext>
            </a:extLst>
          </p:cNvPr>
          <p:cNvSpPr>
            <a:spLocks noGrp="1"/>
          </p:cNvSpPr>
          <p:nvPr>
            <p:ph idx="1"/>
          </p:nvPr>
        </p:nvSpPr>
        <p:spPr>
          <a:xfrm>
            <a:off x="643467" y="1782981"/>
            <a:ext cx="10905066" cy="4393982"/>
          </a:xfrm>
        </p:spPr>
        <p:txBody>
          <a:bodyPr>
            <a:normAutofit/>
          </a:bodyPr>
          <a:lstStyle/>
          <a:p>
            <a:r>
              <a:rPr lang="en-US" sz="2000"/>
              <a:t>&gt;&gt;&gt; import keyword</a:t>
            </a:r>
          </a:p>
          <a:p>
            <a:r>
              <a:rPr lang="en-US" sz="2000"/>
              <a:t>&gt;&gt;&gt; keyword.iskeyword('as')</a:t>
            </a:r>
          </a:p>
          <a:p>
            <a:r>
              <a:rPr lang="en-US" sz="2000"/>
              <a:t>True</a:t>
            </a:r>
          </a:p>
          <a:p>
            <a:r>
              <a:rPr lang="en-US" sz="2000"/>
              <a:t>&gt;&gt;&gt; keyword.iskeyword('x')</a:t>
            </a:r>
          </a:p>
          <a:p>
            <a:r>
              <a:rPr lang="en-US" sz="2000"/>
              <a:t>False</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16831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D2A8E28E-9B09-4E07-A6AB-1CEFED17EA50}"/>
              </a:ext>
            </a:extLst>
          </p:cNvPr>
          <p:cNvSpPr>
            <a:spLocks noGrp="1"/>
          </p:cNvSpPr>
          <p:nvPr>
            <p:ph type="title"/>
          </p:nvPr>
        </p:nvSpPr>
        <p:spPr>
          <a:xfrm>
            <a:off x="643467" y="321734"/>
            <a:ext cx="10905066" cy="1135737"/>
          </a:xfrm>
        </p:spPr>
        <p:txBody>
          <a:bodyPr>
            <a:normAutofit/>
          </a:bodyPr>
          <a:lstStyle/>
          <a:p>
            <a:r>
              <a:rPr lang="es-ES" sz="3600"/>
              <a:t>Obtener la lista de palabras reservadas</a:t>
            </a:r>
            <a:endParaRPr lang="en-US" sz="3600"/>
          </a:p>
        </p:txBody>
      </p:sp>
      <p:sp>
        <p:nvSpPr>
          <p:cNvPr id="3" name="Marcador de contenido 2">
            <a:extLst>
              <a:ext uri="{FF2B5EF4-FFF2-40B4-BE49-F238E27FC236}">
                <a16:creationId xmlns:a16="http://schemas.microsoft.com/office/drawing/2014/main" id="{43BD1F08-1767-47B7-8933-1CDD38D74687}"/>
              </a:ext>
            </a:extLst>
          </p:cNvPr>
          <p:cNvSpPr>
            <a:spLocks noGrp="1"/>
          </p:cNvSpPr>
          <p:nvPr>
            <p:ph idx="1"/>
          </p:nvPr>
        </p:nvSpPr>
        <p:spPr>
          <a:xfrm>
            <a:off x="643467" y="1782981"/>
            <a:ext cx="10905066" cy="4393982"/>
          </a:xfrm>
        </p:spPr>
        <p:txBody>
          <a:bodyPr>
            <a:normAutofit/>
          </a:bodyPr>
          <a:lstStyle/>
          <a:p>
            <a:r>
              <a:rPr lang="en-US" sz="2000"/>
              <a:t>&gt;&gt;&gt; import keyword</a:t>
            </a:r>
          </a:p>
          <a:p>
            <a:r>
              <a:rPr lang="en-US" sz="2000"/>
              <a:t>&gt;&gt;&gt; keyword.kwlist</a:t>
            </a:r>
          </a:p>
          <a:p>
            <a:r>
              <a:rPr lang="en-US" sz="2000"/>
              <a:t>['and', 'as', 'assert', 'break', 'class', 'continue', 'def',</a:t>
            </a:r>
          </a:p>
          <a:p>
            <a:r>
              <a:rPr lang="en-US" sz="2000"/>
              <a:t>'del', 'elif', 'else', 'except', 'exec', 'finally', 'for',</a:t>
            </a:r>
          </a:p>
          <a:p>
            <a:r>
              <a:rPr lang="en-US" sz="2000"/>
              <a:t>'from', 'global', 'if', 'import', 'in', 'is', 'lambda', 'not',</a:t>
            </a:r>
          </a:p>
          <a:p>
            <a:r>
              <a:rPr lang="en-US" sz="2000"/>
              <a:t>'or', 'pass', 'print', 'raise', 'return', 'try', 'while',</a:t>
            </a:r>
          </a:p>
          <a:p>
            <a:r>
              <a:rPr lang="en-US" sz="2000"/>
              <a:t>'with', 'yield']</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16297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90CFAE-0BAA-496A-847B-F0FB5907CDBF}"/>
              </a:ext>
            </a:extLst>
          </p:cNvPr>
          <p:cNvSpPr>
            <a:spLocks noGrp="1"/>
          </p:cNvSpPr>
          <p:nvPr>
            <p:ph type="title"/>
          </p:nvPr>
        </p:nvSpPr>
        <p:spPr/>
        <p:txBody>
          <a:bodyPr/>
          <a:lstStyle/>
          <a:p>
            <a:r>
              <a:rPr lang="es-ES" b="0" i="0" dirty="0">
                <a:solidFill>
                  <a:srgbClr val="3E4349"/>
                </a:solidFill>
                <a:effectLst/>
                <a:latin typeface="Georgia" panose="02040502050405020303" pitchFamily="18" charset="0"/>
              </a:rPr>
              <a:t>Reglas y convención de nombres</a:t>
            </a:r>
            <a:br>
              <a:rPr lang="es-ES" b="0" i="0" dirty="0">
                <a:solidFill>
                  <a:srgbClr val="3E4349"/>
                </a:solidFill>
                <a:effectLst/>
                <a:latin typeface="Georgia" panose="02040502050405020303" pitchFamily="18" charset="0"/>
              </a:rPr>
            </a:br>
            <a:endParaRPr lang="en-US" dirty="0"/>
          </a:p>
        </p:txBody>
      </p:sp>
      <p:sp>
        <p:nvSpPr>
          <p:cNvPr id="3" name="Marcador de contenido 2">
            <a:extLst>
              <a:ext uri="{FF2B5EF4-FFF2-40B4-BE49-F238E27FC236}">
                <a16:creationId xmlns:a16="http://schemas.microsoft.com/office/drawing/2014/main" id="{02927B73-8415-4740-9841-F0EA6A1562FE}"/>
              </a:ext>
            </a:extLst>
          </p:cNvPr>
          <p:cNvSpPr>
            <a:spLocks noGrp="1"/>
          </p:cNvSpPr>
          <p:nvPr>
            <p:ph idx="1"/>
          </p:nvPr>
        </p:nvSpPr>
        <p:spPr/>
        <p:txBody>
          <a:bodyPr>
            <a:normAutofit lnSpcReduction="10000"/>
          </a:bodyPr>
          <a:lstStyle/>
          <a:p>
            <a:r>
              <a:rPr lang="es-ES" dirty="0"/>
              <a:t>Nunca use símbolos especiales como !, @, #, $, %, etc.</a:t>
            </a:r>
          </a:p>
          <a:p>
            <a:endParaRPr lang="es-ES" dirty="0"/>
          </a:p>
          <a:p>
            <a:r>
              <a:rPr lang="es-ES" dirty="0"/>
              <a:t>El primer carácter no puede ser un número o dígito.</a:t>
            </a:r>
          </a:p>
          <a:p>
            <a:endParaRPr lang="es-ES" dirty="0"/>
          </a:p>
          <a:p>
            <a:r>
              <a:rPr lang="es-ES" dirty="0"/>
              <a:t>Las constantes son colocadas dentro de módulos Python y significa que no puede ser cambiado.</a:t>
            </a:r>
          </a:p>
          <a:p>
            <a:endParaRPr lang="es-ES" dirty="0"/>
          </a:p>
          <a:p>
            <a:r>
              <a:rPr lang="es-ES" dirty="0"/>
              <a:t>Los nombres de constante y variable debería tener la combinación de letras en minúsculas (de a </a:t>
            </a:r>
            <a:r>
              <a:rPr lang="es-ES" dirty="0" err="1"/>
              <a:t>a</a:t>
            </a:r>
            <a:r>
              <a:rPr lang="es-ES" dirty="0"/>
              <a:t> la z) o MAYÚSCULAS (de la A </a:t>
            </a:r>
            <a:r>
              <a:rPr lang="es-ES" dirty="0" err="1"/>
              <a:t>a</a:t>
            </a:r>
            <a:r>
              <a:rPr lang="es-ES" dirty="0"/>
              <a:t> la Z) o dígitos (del 0 al 9) o un </a:t>
            </a:r>
            <a:r>
              <a:rPr lang="es-ES" dirty="0" err="1"/>
              <a:t>underscore</a:t>
            </a:r>
            <a:r>
              <a:rPr lang="es-ES" dirty="0"/>
              <a:t> (_). Por ejemplo:</a:t>
            </a:r>
            <a:endParaRPr lang="en-US" dirty="0"/>
          </a:p>
        </p:txBody>
      </p:sp>
    </p:spTree>
    <p:extLst>
      <p:ext uri="{BB962C8B-B14F-4D97-AF65-F5344CB8AC3E}">
        <p14:creationId xmlns:p14="http://schemas.microsoft.com/office/powerpoint/2010/main" val="1954638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5D8651C6-753D-4DE3-9263-EC47982F078E}"/>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Marcador de contenido 2">
            <a:extLst>
              <a:ext uri="{FF2B5EF4-FFF2-40B4-BE49-F238E27FC236}">
                <a16:creationId xmlns:a16="http://schemas.microsoft.com/office/drawing/2014/main" id="{E825ACB4-C18F-4541-B6F8-A2DDD28B4C93}"/>
              </a:ext>
            </a:extLst>
          </p:cNvPr>
          <p:cNvSpPr>
            <a:spLocks noGrp="1"/>
          </p:cNvSpPr>
          <p:nvPr>
            <p:ph idx="1"/>
          </p:nvPr>
        </p:nvSpPr>
        <p:spPr>
          <a:xfrm>
            <a:off x="643467" y="1782981"/>
            <a:ext cx="10905066" cy="4393982"/>
          </a:xfrm>
        </p:spPr>
        <p:txBody>
          <a:bodyPr>
            <a:normAutofit/>
          </a:bodyPr>
          <a:lstStyle/>
          <a:p>
            <a:r>
              <a:rPr lang="es-ES" sz="2000" b="0" i="0">
                <a:effectLst/>
                <a:latin typeface="Georgia" panose="02040502050405020303" pitchFamily="18" charset="0"/>
              </a:rPr>
              <a:t>Los tipos de datos </a:t>
            </a:r>
            <a:r>
              <a:rPr lang="es-ES" sz="2000" b="0" i="1">
                <a:effectLst/>
                <a:latin typeface="Georgia" panose="02040502050405020303" pitchFamily="18" charset="0"/>
              </a:rPr>
              <a:t>compuestos</a:t>
            </a:r>
            <a:r>
              <a:rPr lang="es-ES" sz="2000" b="0" i="0">
                <a:effectLst/>
                <a:latin typeface="Georgia" panose="02040502050405020303" pitchFamily="18" charset="0"/>
              </a:rPr>
              <a:t> estándar se pueden clasificar como los dos siguientes:</a:t>
            </a:r>
          </a:p>
          <a:p>
            <a:pPr>
              <a:buFont typeface="Arial" panose="020B0604020202020204" pitchFamily="34" charset="0"/>
              <a:buChar char="•"/>
            </a:pPr>
            <a:r>
              <a:rPr lang="es-ES" sz="2000" b="1" i="0">
                <a:effectLst/>
                <a:latin typeface="Georgia" panose="02040502050405020303" pitchFamily="18" charset="0"/>
              </a:rPr>
              <a:t>Mutable:</a:t>
            </a:r>
            <a:r>
              <a:rPr lang="es-ES" sz="2000" b="0" i="0">
                <a:effectLst/>
                <a:latin typeface="Georgia" panose="02040502050405020303" pitchFamily="18" charset="0"/>
              </a:rPr>
              <a:t> su contenido (o dicho valor) puede cambiarse en tiempo de ejecución.</a:t>
            </a:r>
          </a:p>
          <a:p>
            <a:pPr>
              <a:buFont typeface="Arial" panose="020B0604020202020204" pitchFamily="34" charset="0"/>
              <a:buChar char="•"/>
            </a:pPr>
            <a:r>
              <a:rPr lang="es-ES" sz="2000" b="1" i="0">
                <a:effectLst/>
                <a:latin typeface="Georgia" panose="02040502050405020303" pitchFamily="18" charset="0"/>
              </a:rPr>
              <a:t>Inmutable:</a:t>
            </a:r>
            <a:r>
              <a:rPr lang="es-ES" sz="2000" b="0" i="0">
                <a:effectLst/>
                <a:latin typeface="Georgia" panose="02040502050405020303" pitchFamily="18" charset="0"/>
              </a:rPr>
              <a:t> su contenido (o dicho valor) no puede cambiarse en tiempo de ejecución.</a:t>
            </a:r>
          </a:p>
          <a:p>
            <a:endParaRPr lang="en-US" sz="20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66034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2811C170-4284-420A-B6EB-6B7608A8FABC}"/>
              </a:ext>
            </a:extLst>
          </p:cNvPr>
          <p:cNvSpPr>
            <a:spLocks noGrp="1"/>
          </p:cNvSpPr>
          <p:nvPr>
            <p:ph type="title"/>
          </p:nvPr>
        </p:nvSpPr>
        <p:spPr>
          <a:xfrm>
            <a:off x="643467" y="321734"/>
            <a:ext cx="10905066" cy="1135737"/>
          </a:xfrm>
        </p:spPr>
        <p:txBody>
          <a:bodyPr>
            <a:normAutofit/>
          </a:bodyPr>
          <a:lstStyle/>
          <a:p>
            <a:r>
              <a:rPr lang="es-ES" sz="3600"/>
              <a:t>Ejemplo de declaración variables</a:t>
            </a:r>
            <a:endParaRPr lang="en-US" sz="3600"/>
          </a:p>
        </p:txBody>
      </p:sp>
      <p:sp>
        <p:nvSpPr>
          <p:cNvPr id="3" name="Marcador de contenido 2">
            <a:extLst>
              <a:ext uri="{FF2B5EF4-FFF2-40B4-BE49-F238E27FC236}">
                <a16:creationId xmlns:a16="http://schemas.microsoft.com/office/drawing/2014/main" id="{45E5DF2A-B8E1-4A1A-AF2D-600394ED8ECC}"/>
              </a:ext>
            </a:extLst>
          </p:cNvPr>
          <p:cNvSpPr>
            <a:spLocks noGrp="1"/>
          </p:cNvSpPr>
          <p:nvPr>
            <p:ph idx="1"/>
          </p:nvPr>
        </p:nvSpPr>
        <p:spPr>
          <a:xfrm>
            <a:off x="643467" y="1782981"/>
            <a:ext cx="10905066" cy="4393982"/>
          </a:xfrm>
        </p:spPr>
        <p:txBody>
          <a:bodyPr>
            <a:normAutofit/>
          </a:bodyPr>
          <a:lstStyle/>
          <a:p>
            <a:r>
              <a:rPr lang="es-ES" sz="2000"/>
              <a:t>snake_case</a:t>
            </a:r>
          </a:p>
          <a:p>
            <a:r>
              <a:rPr lang="es-ES" sz="2000"/>
              <a:t>MACRO_CASE</a:t>
            </a:r>
          </a:p>
          <a:p>
            <a:r>
              <a:rPr lang="es-ES" sz="2000"/>
              <a:t>camelCase</a:t>
            </a:r>
          </a:p>
          <a:p>
            <a:r>
              <a:rPr lang="es-ES" sz="2000"/>
              <a:t>CapWords</a:t>
            </a:r>
          </a:p>
          <a:p>
            <a:r>
              <a:rPr lang="es-ES" sz="2000"/>
              <a:t>Los nombres que comienzan con guión bajo (simple _ o doble __) se reservan para variables con significado especial</a:t>
            </a:r>
            <a:endParaRPr lang="en-US" sz="20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80019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4EF146FB-F06B-4322-9F53-6B4B4DB83C09}"/>
              </a:ext>
            </a:extLst>
          </p:cNvPr>
          <p:cNvSpPr>
            <a:spLocks noGrp="1"/>
          </p:cNvSpPr>
          <p:nvPr>
            <p:ph type="title"/>
          </p:nvPr>
        </p:nvSpPr>
        <p:spPr>
          <a:xfrm>
            <a:off x="643467" y="321734"/>
            <a:ext cx="10905066" cy="1135737"/>
          </a:xfrm>
        </p:spPr>
        <p:txBody>
          <a:bodyPr>
            <a:normAutofit/>
          </a:bodyPr>
          <a:lstStyle/>
          <a:p>
            <a:r>
              <a:rPr lang="es-ES" sz="3600"/>
              <a:t>Sentencia del</a:t>
            </a:r>
            <a:endParaRPr lang="en-US" sz="3600"/>
          </a:p>
        </p:txBody>
      </p:sp>
      <p:sp>
        <p:nvSpPr>
          <p:cNvPr id="3" name="Marcador de contenido 2">
            <a:extLst>
              <a:ext uri="{FF2B5EF4-FFF2-40B4-BE49-F238E27FC236}">
                <a16:creationId xmlns:a16="http://schemas.microsoft.com/office/drawing/2014/main" id="{BF0A1793-F677-4D20-8C3B-C38EF909FE7C}"/>
              </a:ext>
            </a:extLst>
          </p:cNvPr>
          <p:cNvSpPr>
            <a:spLocks noGrp="1"/>
          </p:cNvSpPr>
          <p:nvPr>
            <p:ph idx="1"/>
          </p:nvPr>
        </p:nvSpPr>
        <p:spPr>
          <a:xfrm>
            <a:off x="643467" y="1782981"/>
            <a:ext cx="10905066" cy="4393982"/>
          </a:xfrm>
        </p:spPr>
        <p:txBody>
          <a:bodyPr>
            <a:normAutofit/>
          </a:bodyPr>
          <a:lstStyle/>
          <a:p>
            <a:r>
              <a:rPr lang="es-ES" sz="2000"/>
              <a:t>La sentencia del se define recursivamente muy similar a la forma en el cual se define la asignación. A continuación unos ejemplos donde se inicializan variables:</a:t>
            </a:r>
          </a:p>
          <a:p>
            <a:r>
              <a:rPr lang="en-US" sz="2000"/>
              <a:t>&gt;&gt;&gt; cadena, numero, lista = "Hola Plone", 123456, [7,8,9,0]</a:t>
            </a:r>
          </a:p>
          <a:p>
            <a:r>
              <a:rPr lang="en-US" sz="2000"/>
              <a:t>&gt;&gt;&gt; tupla = (11, "Chao Plone", True, None)</a:t>
            </a:r>
          </a:p>
          <a:p>
            <a:r>
              <a:rPr lang="en-US" sz="2000"/>
              <a:t>&gt;&gt;&gt; diccionario = {"nombre":"Leonardo","apellido":"Caballero"}</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10393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D40654B1-1798-4469-8C1D-43237D58ED64}"/>
              </a:ext>
            </a:extLst>
          </p:cNvPr>
          <p:cNvSpPr>
            <a:spLocks noGrp="1"/>
          </p:cNvSpPr>
          <p:nvPr>
            <p:ph type="title"/>
          </p:nvPr>
        </p:nvSpPr>
        <p:spPr>
          <a:xfrm>
            <a:off x="643467" y="321734"/>
            <a:ext cx="10905066" cy="1135737"/>
          </a:xfrm>
        </p:spPr>
        <p:txBody>
          <a:bodyPr>
            <a:normAutofit/>
          </a:bodyPr>
          <a:lstStyle/>
          <a:p>
            <a:r>
              <a:rPr lang="es-ES" sz="3600"/>
              <a:t>Función vars()</a:t>
            </a:r>
            <a:endParaRPr lang="en-US" sz="3600"/>
          </a:p>
        </p:txBody>
      </p:sp>
      <p:sp>
        <p:nvSpPr>
          <p:cNvPr id="3" name="Marcador de contenido 2">
            <a:extLst>
              <a:ext uri="{FF2B5EF4-FFF2-40B4-BE49-F238E27FC236}">
                <a16:creationId xmlns:a16="http://schemas.microsoft.com/office/drawing/2014/main" id="{C65719B8-20CB-4AA3-9605-FF27C5D936CF}"/>
              </a:ext>
            </a:extLst>
          </p:cNvPr>
          <p:cNvSpPr>
            <a:spLocks noGrp="1"/>
          </p:cNvSpPr>
          <p:nvPr>
            <p:ph idx="1"/>
          </p:nvPr>
        </p:nvSpPr>
        <p:spPr>
          <a:xfrm>
            <a:off x="643467" y="1782981"/>
            <a:ext cx="10905066" cy="4393982"/>
          </a:xfrm>
        </p:spPr>
        <p:txBody>
          <a:bodyPr>
            <a:normAutofit/>
          </a:bodyPr>
          <a:lstStyle/>
          <a:p>
            <a:r>
              <a:rPr lang="es-ES" sz="2000" b="0" i="0">
                <a:effectLst/>
                <a:latin typeface="Georgia" panose="02040502050405020303" pitchFamily="18" charset="0"/>
              </a:rPr>
              <a:t>para obtener un diccionario conteniendo ámbito actual de las variables</a:t>
            </a:r>
            <a:endParaRPr lang="en-US" sz="2000"/>
          </a:p>
          <a:p>
            <a:r>
              <a:rPr lang="en-US" sz="2000"/>
              <a:t>&gt;&gt;&gt; vars()</a:t>
            </a:r>
          </a:p>
          <a:p>
            <a:r>
              <a:rPr lang="en-US" sz="2000"/>
              <a:t>{'tupla': (11, 'Chao Plone', True, None),</a:t>
            </a:r>
          </a:p>
          <a:p>
            <a:r>
              <a:rPr lang="en-US" sz="2000"/>
              <a:t>'__builtins__': &lt;module '__builtin__' (built-in)&gt;,</a:t>
            </a:r>
          </a:p>
          <a:p>
            <a:r>
              <a:rPr lang="en-US" sz="2000"/>
              <a:t>'numero': 123456, '__package__': None, 'cadena': 'Hola Plone',</a:t>
            </a:r>
          </a:p>
          <a:p>
            <a:r>
              <a:rPr lang="en-US" sz="2000"/>
              <a:t>'diccionario': {'apellido': 'Caballero', 'nombre': 'Leonardo'},</a:t>
            </a:r>
          </a:p>
          <a:p>
            <a:r>
              <a:rPr lang="en-US" sz="2000"/>
              <a:t>'__name__': '__main__', 'lista': [7, 8, 9, 0], '__doc__': None}</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06565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53AC34F0-0A47-4071-A5D1-308455DDAF31}"/>
              </a:ext>
            </a:extLst>
          </p:cNvPr>
          <p:cNvSpPr>
            <a:spLocks noGrp="1"/>
          </p:cNvSpPr>
          <p:nvPr>
            <p:ph type="title"/>
          </p:nvPr>
        </p:nvSpPr>
        <p:spPr>
          <a:xfrm>
            <a:off x="643467" y="321734"/>
            <a:ext cx="10905066" cy="1135737"/>
          </a:xfrm>
        </p:spPr>
        <p:txBody>
          <a:bodyPr>
            <a:normAutofit/>
          </a:bodyPr>
          <a:lstStyle/>
          <a:p>
            <a:r>
              <a:rPr lang="es-ES" sz="3600"/>
              <a:t>Sentencia Global</a:t>
            </a:r>
            <a:endParaRPr lang="en-US" sz="3600"/>
          </a:p>
        </p:txBody>
      </p:sp>
      <p:sp>
        <p:nvSpPr>
          <p:cNvPr id="3" name="Marcador de contenido 2">
            <a:extLst>
              <a:ext uri="{FF2B5EF4-FFF2-40B4-BE49-F238E27FC236}">
                <a16:creationId xmlns:a16="http://schemas.microsoft.com/office/drawing/2014/main" id="{B0851C72-A63E-4D78-BD5C-210C725A16A9}"/>
              </a:ext>
            </a:extLst>
          </p:cNvPr>
          <p:cNvSpPr>
            <a:spLocks noGrp="1"/>
          </p:cNvSpPr>
          <p:nvPr>
            <p:ph idx="1"/>
          </p:nvPr>
        </p:nvSpPr>
        <p:spPr>
          <a:xfrm>
            <a:off x="643467" y="1782981"/>
            <a:ext cx="10905066" cy="4393982"/>
          </a:xfrm>
        </p:spPr>
        <p:txBody>
          <a:bodyPr>
            <a:normAutofit/>
          </a:bodyPr>
          <a:lstStyle/>
          <a:p>
            <a:r>
              <a:rPr lang="es-ES" sz="2000"/>
              <a:t>La sentencia global es una declaración que se mantiene para todo el bloque de código actual. Eso significa que los identificadores listados son interpretados como globales. Eso podría ser imposible asignar a una variable global sin la sentencia global, aunque las variables libres pueden referirse a globales sin ser declaradas globales.</a:t>
            </a:r>
            <a:endParaRPr lang="en-US" sz="20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07265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0655F98F-2FBD-4060-99FE-A41FA0DCF246}"/>
              </a:ext>
            </a:extLst>
          </p:cNvPr>
          <p:cNvSpPr>
            <a:spLocks noGrp="1"/>
          </p:cNvSpPr>
          <p:nvPr>
            <p:ph type="title"/>
          </p:nvPr>
        </p:nvSpPr>
        <p:spPr>
          <a:xfrm>
            <a:off x="643467" y="321734"/>
            <a:ext cx="10905066" cy="1135737"/>
          </a:xfrm>
        </p:spPr>
        <p:txBody>
          <a:bodyPr>
            <a:normAutofit/>
          </a:bodyPr>
          <a:lstStyle/>
          <a:p>
            <a:r>
              <a:rPr lang="es-ES" sz="3600"/>
              <a:t>Sentencia Global</a:t>
            </a:r>
            <a:endParaRPr lang="en-US" sz="3600"/>
          </a:p>
        </p:txBody>
      </p:sp>
      <p:sp>
        <p:nvSpPr>
          <p:cNvPr id="3" name="Marcador de contenido 2">
            <a:extLst>
              <a:ext uri="{FF2B5EF4-FFF2-40B4-BE49-F238E27FC236}">
                <a16:creationId xmlns:a16="http://schemas.microsoft.com/office/drawing/2014/main" id="{44E47E34-CDBE-456B-941E-9A5A225A80D4}"/>
              </a:ext>
            </a:extLst>
          </p:cNvPr>
          <p:cNvSpPr>
            <a:spLocks noGrp="1"/>
          </p:cNvSpPr>
          <p:nvPr>
            <p:ph idx="1"/>
          </p:nvPr>
        </p:nvSpPr>
        <p:spPr>
          <a:xfrm>
            <a:off x="643467" y="1782981"/>
            <a:ext cx="10905066" cy="4393982"/>
          </a:xfrm>
        </p:spPr>
        <p:txBody>
          <a:bodyPr>
            <a:normAutofit/>
          </a:bodyPr>
          <a:lstStyle/>
          <a:p>
            <a:r>
              <a:rPr lang="es-ES" sz="2000"/>
              <a:t>&gt;&gt;&gt; variable1 = "variable original"</a:t>
            </a:r>
          </a:p>
          <a:p>
            <a:r>
              <a:rPr lang="es-ES" sz="2000"/>
              <a:t>&gt;&gt;&gt; def variable_global():</a:t>
            </a:r>
          </a:p>
          <a:p>
            <a:r>
              <a:rPr lang="es-ES" sz="2000"/>
              <a:t>...     global variable1</a:t>
            </a:r>
          </a:p>
          <a:p>
            <a:r>
              <a:rPr lang="es-ES" sz="2000"/>
              <a:t>...     variable1 = "variable global modificada"</a:t>
            </a:r>
          </a:p>
          <a:p>
            <a:r>
              <a:rPr lang="es-ES" sz="2000"/>
              <a:t>...</a:t>
            </a:r>
          </a:p>
          <a:p>
            <a:r>
              <a:rPr lang="es-ES" sz="2000"/>
              <a:t>&gt;&gt;&gt; print variable1</a:t>
            </a:r>
          </a:p>
          <a:p>
            <a:r>
              <a:rPr lang="es-ES" sz="2000"/>
              <a:t>variable original</a:t>
            </a:r>
          </a:p>
          <a:p>
            <a:r>
              <a:rPr lang="es-ES" sz="2000"/>
              <a:t>&gt;&gt;&gt; variable_global()</a:t>
            </a:r>
          </a:p>
          <a:p>
            <a:r>
              <a:rPr lang="es-ES" sz="2000"/>
              <a:t>&gt;&gt;&gt; print variable1</a:t>
            </a:r>
          </a:p>
          <a:p>
            <a:r>
              <a:rPr lang="es-ES" sz="2000"/>
              <a:t>variable global modificada</a:t>
            </a:r>
            <a:endParaRPr lang="en-US" sz="20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639442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66AB544C-3105-49FF-95F1-31D281887935}"/>
              </a:ext>
            </a:extLst>
          </p:cNvPr>
          <p:cNvSpPr>
            <a:spLocks noGrp="1"/>
          </p:cNvSpPr>
          <p:nvPr>
            <p:ph type="title"/>
          </p:nvPr>
        </p:nvSpPr>
        <p:spPr>
          <a:xfrm>
            <a:off x="643467" y="321734"/>
            <a:ext cx="10905066" cy="1135737"/>
          </a:xfrm>
        </p:spPr>
        <p:txBody>
          <a:bodyPr>
            <a:normAutofit/>
          </a:bodyPr>
          <a:lstStyle/>
          <a:p>
            <a:r>
              <a:rPr lang="es-ES" sz="3600"/>
              <a:t>Operadores de asignación </a:t>
            </a:r>
            <a:endParaRPr lang="en-US" sz="3600"/>
          </a:p>
        </p:txBody>
      </p:sp>
      <p:sp>
        <p:nvSpPr>
          <p:cNvPr id="3" name="Marcador de contenido 2">
            <a:extLst>
              <a:ext uri="{FF2B5EF4-FFF2-40B4-BE49-F238E27FC236}">
                <a16:creationId xmlns:a16="http://schemas.microsoft.com/office/drawing/2014/main" id="{78873232-D882-4FC5-9EB2-60888FA1376B}"/>
              </a:ext>
            </a:extLst>
          </p:cNvPr>
          <p:cNvSpPr>
            <a:spLocks noGrp="1"/>
          </p:cNvSpPr>
          <p:nvPr>
            <p:ph idx="1"/>
          </p:nvPr>
        </p:nvSpPr>
        <p:spPr>
          <a:xfrm>
            <a:off x="643467" y="1782981"/>
            <a:ext cx="10905066" cy="4393982"/>
          </a:xfrm>
        </p:spPr>
        <p:txBody>
          <a:bodyPr>
            <a:normAutofit/>
          </a:bodyPr>
          <a:lstStyle/>
          <a:p>
            <a:r>
              <a:rPr lang="es-ES" sz="2000"/>
              <a:t>El operador igual a, (=), es el más simple de todos y asigna a la variable del lado izquierdo cualquier variable o resultado del lado derecho.</a:t>
            </a:r>
          </a:p>
          <a:p>
            <a:r>
              <a:rPr lang="es-ES" sz="2000"/>
              <a:t>El operador += suma a la variable del lado izquierdo el valor del lado derecho.</a:t>
            </a:r>
          </a:p>
          <a:p>
            <a:pPr marL="0" indent="0">
              <a:buNone/>
            </a:pPr>
            <a:endParaRPr lang="es-ES" sz="2000"/>
          </a:p>
          <a:p>
            <a:r>
              <a:rPr lang="es-ES" sz="2000"/>
              <a:t>&gt;&gt;&gt; r = 5; r += 10; r</a:t>
            </a:r>
          </a:p>
          <a:p>
            <a:r>
              <a:rPr lang="es-ES" sz="2000"/>
              <a:t>15</a:t>
            </a:r>
            <a:endParaRPr lang="en-US" sz="20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67010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27E379F6-5930-478D-B848-EFD2147D8086}"/>
              </a:ext>
            </a:extLst>
          </p:cNvPr>
          <p:cNvSpPr>
            <a:spLocks noGrp="1"/>
          </p:cNvSpPr>
          <p:nvPr>
            <p:ph type="title"/>
          </p:nvPr>
        </p:nvSpPr>
        <p:spPr>
          <a:xfrm>
            <a:off x="643467" y="321734"/>
            <a:ext cx="10905066" cy="1135737"/>
          </a:xfrm>
        </p:spPr>
        <p:txBody>
          <a:bodyPr>
            <a:normAutofit/>
          </a:bodyPr>
          <a:lstStyle/>
          <a:p>
            <a:r>
              <a:rPr lang="es-ES" sz="3600"/>
              <a:t>Operador de Asignación</a:t>
            </a:r>
            <a:endParaRPr lang="en-US" sz="3600"/>
          </a:p>
        </p:txBody>
      </p:sp>
      <p:sp>
        <p:nvSpPr>
          <p:cNvPr id="3" name="Marcador de contenido 2">
            <a:extLst>
              <a:ext uri="{FF2B5EF4-FFF2-40B4-BE49-F238E27FC236}">
                <a16:creationId xmlns:a16="http://schemas.microsoft.com/office/drawing/2014/main" id="{C3027D3F-200C-403F-A428-1D9437417C67}"/>
              </a:ext>
            </a:extLst>
          </p:cNvPr>
          <p:cNvSpPr>
            <a:spLocks noGrp="1"/>
          </p:cNvSpPr>
          <p:nvPr>
            <p:ph idx="1"/>
          </p:nvPr>
        </p:nvSpPr>
        <p:spPr>
          <a:xfrm>
            <a:off x="643467" y="1782981"/>
            <a:ext cx="10905066" cy="4393982"/>
          </a:xfrm>
        </p:spPr>
        <p:txBody>
          <a:bodyPr>
            <a:normAutofit/>
          </a:bodyPr>
          <a:lstStyle/>
          <a:p>
            <a:r>
              <a:rPr lang="es-ES" sz="2000"/>
              <a:t>El operador -= resta a la variable del lado izquierdo el valor del lado derecho.</a:t>
            </a:r>
          </a:p>
          <a:p>
            <a:r>
              <a:rPr lang="es-ES" sz="2000"/>
              <a:t>&gt;&gt;&gt; r = 5; r -= 10; r</a:t>
            </a:r>
          </a:p>
          <a:p>
            <a:r>
              <a:rPr lang="es-ES" sz="2000"/>
              <a:t>-5</a:t>
            </a:r>
          </a:p>
          <a:p>
            <a:pPr marL="0" indent="0">
              <a:buNone/>
            </a:pPr>
            <a:r>
              <a:rPr lang="es-ES" sz="2000"/>
              <a:t>El operador *= multiplica a la variable del lado izquierdo el valor del lado derecho.</a:t>
            </a:r>
          </a:p>
          <a:p>
            <a:pPr marL="0" indent="0">
              <a:buNone/>
            </a:pPr>
            <a:r>
              <a:rPr lang="es-ES" sz="2000"/>
              <a:t>&gt;&gt;&gt; r = 5; r *= 10; r</a:t>
            </a:r>
          </a:p>
          <a:p>
            <a:pPr marL="0" indent="0">
              <a:buNone/>
            </a:pPr>
            <a:r>
              <a:rPr lang="es-ES" sz="2000"/>
              <a:t>50</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34419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F97B0D-FD09-4A22-B7A6-85AAA0E2046D}"/>
              </a:ext>
            </a:extLst>
          </p:cNvPr>
          <p:cNvSpPr>
            <a:spLocks noGrp="1"/>
          </p:cNvSpPr>
          <p:nvPr>
            <p:ph type="title"/>
          </p:nvPr>
        </p:nvSpPr>
        <p:spPr/>
        <p:txBody>
          <a:bodyPr/>
          <a:lstStyle/>
          <a:p>
            <a:r>
              <a:rPr lang="es-ES" dirty="0"/>
              <a:t>Operador de Asignación</a:t>
            </a:r>
            <a:endParaRPr lang="en-US" dirty="0"/>
          </a:p>
        </p:txBody>
      </p:sp>
      <p:sp>
        <p:nvSpPr>
          <p:cNvPr id="3" name="Marcador de contenido 2">
            <a:extLst>
              <a:ext uri="{FF2B5EF4-FFF2-40B4-BE49-F238E27FC236}">
                <a16:creationId xmlns:a16="http://schemas.microsoft.com/office/drawing/2014/main" id="{69E911B8-8CB1-45A2-8744-68111BA52017}"/>
              </a:ext>
            </a:extLst>
          </p:cNvPr>
          <p:cNvSpPr>
            <a:spLocks noGrp="1"/>
          </p:cNvSpPr>
          <p:nvPr>
            <p:ph idx="1"/>
          </p:nvPr>
        </p:nvSpPr>
        <p:spPr/>
        <p:txBody>
          <a:bodyPr/>
          <a:lstStyle/>
          <a:p>
            <a:r>
              <a:rPr lang="pt-BR" dirty="0"/>
              <a:t>&gt;&gt;&gt; r = 5; r /= 10; r</a:t>
            </a:r>
          </a:p>
          <a:p>
            <a:r>
              <a:rPr lang="pt-BR" dirty="0"/>
              <a:t>0</a:t>
            </a:r>
          </a:p>
          <a:p>
            <a:r>
              <a:rPr lang="es-ES" dirty="0"/>
              <a:t>El operador **= calcula el exponente a la variable del lado izquierdo el valor del lado derecho.</a:t>
            </a:r>
          </a:p>
          <a:p>
            <a:endParaRPr lang="es-ES" dirty="0"/>
          </a:p>
          <a:p>
            <a:r>
              <a:rPr lang="es-ES" dirty="0"/>
              <a:t>&gt;&gt;&gt; r = 5; r **= 10; r</a:t>
            </a:r>
          </a:p>
          <a:p>
            <a:r>
              <a:rPr lang="es-ES" dirty="0"/>
              <a:t>9765625</a:t>
            </a:r>
            <a:endParaRPr lang="en-US" dirty="0"/>
          </a:p>
        </p:txBody>
      </p:sp>
    </p:spTree>
    <p:extLst>
      <p:ext uri="{BB962C8B-B14F-4D97-AF65-F5344CB8AC3E}">
        <p14:creationId xmlns:p14="http://schemas.microsoft.com/office/powerpoint/2010/main" val="2442239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8ABAC8-887B-488E-B9C2-DBCC6524B7E4}"/>
              </a:ext>
            </a:extLst>
          </p:cNvPr>
          <p:cNvSpPr>
            <a:spLocks noGrp="1"/>
          </p:cNvSpPr>
          <p:nvPr>
            <p:ph type="title"/>
          </p:nvPr>
        </p:nvSpPr>
        <p:spPr/>
        <p:txBody>
          <a:bodyPr/>
          <a:lstStyle/>
          <a:p>
            <a:r>
              <a:rPr lang="es-ES" dirty="0"/>
              <a:t>Operador de </a:t>
            </a:r>
            <a:r>
              <a:rPr lang="es-ES" dirty="0" err="1"/>
              <a:t>Asignacion</a:t>
            </a:r>
            <a:endParaRPr lang="en-US" dirty="0"/>
          </a:p>
        </p:txBody>
      </p:sp>
      <p:sp>
        <p:nvSpPr>
          <p:cNvPr id="3" name="Marcador de contenido 2">
            <a:extLst>
              <a:ext uri="{FF2B5EF4-FFF2-40B4-BE49-F238E27FC236}">
                <a16:creationId xmlns:a16="http://schemas.microsoft.com/office/drawing/2014/main" id="{ED6A2C48-FD8A-410B-87DD-AAE93C8C7136}"/>
              </a:ext>
            </a:extLst>
          </p:cNvPr>
          <p:cNvSpPr>
            <a:spLocks noGrp="1"/>
          </p:cNvSpPr>
          <p:nvPr>
            <p:ph idx="1"/>
          </p:nvPr>
        </p:nvSpPr>
        <p:spPr/>
        <p:txBody>
          <a:bodyPr/>
          <a:lstStyle/>
          <a:p>
            <a:r>
              <a:rPr lang="es-ES" dirty="0"/>
              <a:t>El operador //= calcula la división entera a la variable del lado izquierdo el valor del lado derecho.</a:t>
            </a:r>
          </a:p>
          <a:p>
            <a:pPr marL="0" indent="0">
              <a:buNone/>
            </a:pPr>
            <a:r>
              <a:rPr lang="es-ES" dirty="0"/>
              <a:t>&gt;&gt;&gt; r = 5; r //= 10; r</a:t>
            </a:r>
          </a:p>
          <a:p>
            <a:r>
              <a:rPr lang="es-ES" dirty="0"/>
              <a:t>0</a:t>
            </a:r>
          </a:p>
          <a:p>
            <a:r>
              <a:rPr lang="es-ES" dirty="0"/>
              <a:t>El operador %= devuelve el resto de la división a la variable del lado izquierdo el valor del lado derecho.</a:t>
            </a:r>
          </a:p>
          <a:p>
            <a:endParaRPr lang="es-ES" dirty="0"/>
          </a:p>
          <a:p>
            <a:r>
              <a:rPr lang="es-ES" dirty="0"/>
              <a:t>&gt;&gt;&gt; r = 5; r %= 10; r</a:t>
            </a:r>
          </a:p>
          <a:p>
            <a:r>
              <a:rPr lang="es-ES" dirty="0"/>
              <a:t>5</a:t>
            </a:r>
            <a:endParaRPr lang="en-US" dirty="0"/>
          </a:p>
        </p:txBody>
      </p:sp>
    </p:spTree>
    <p:extLst>
      <p:ext uri="{BB962C8B-B14F-4D97-AF65-F5344CB8AC3E}">
        <p14:creationId xmlns:p14="http://schemas.microsoft.com/office/powerpoint/2010/main" val="23258318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A0473F9-A6BB-460D-B6A3-80F967BFB1B9}"/>
              </a:ext>
            </a:extLst>
          </p:cNvPr>
          <p:cNvPicPr>
            <a:picLocks noChangeAspect="1"/>
          </p:cNvPicPr>
          <p:nvPr/>
        </p:nvPicPr>
        <p:blipFill rotWithShape="1">
          <a:blip r:embed="rId2">
            <a:duotone>
              <a:schemeClr val="bg2">
                <a:shade val="45000"/>
                <a:satMod val="135000"/>
              </a:schemeClr>
              <a:prstClr val="white"/>
            </a:duotone>
          </a:blip>
          <a:srcRect t="25325" b="9457"/>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053D62D-7C86-4117-BC5E-56C8EEF0570D}"/>
              </a:ext>
            </a:extLst>
          </p:cNvPr>
          <p:cNvSpPr>
            <a:spLocks noGrp="1"/>
          </p:cNvSpPr>
          <p:nvPr>
            <p:ph type="title"/>
          </p:nvPr>
        </p:nvSpPr>
        <p:spPr>
          <a:xfrm>
            <a:off x="838200" y="365125"/>
            <a:ext cx="10515600" cy="1325563"/>
          </a:xfrm>
        </p:spPr>
        <p:txBody>
          <a:bodyPr>
            <a:normAutofit/>
          </a:bodyPr>
          <a:lstStyle/>
          <a:p>
            <a:r>
              <a:rPr lang="es-ES" dirty="0"/>
              <a:t>Asignación aumentada</a:t>
            </a:r>
            <a:endParaRPr lang="en-US" dirty="0"/>
          </a:p>
        </p:txBody>
      </p:sp>
      <p:graphicFrame>
        <p:nvGraphicFramePr>
          <p:cNvPr id="5" name="Marcador de contenido 2">
            <a:extLst>
              <a:ext uri="{FF2B5EF4-FFF2-40B4-BE49-F238E27FC236}">
                <a16:creationId xmlns:a16="http://schemas.microsoft.com/office/drawing/2014/main" id="{96439CFC-BFB4-4219-BD51-814C727AF10C}"/>
              </a:ext>
            </a:extLst>
          </p:cNvPr>
          <p:cNvGraphicFramePr>
            <a:graphicFrameLocks noGrp="1"/>
          </p:cNvGraphicFramePr>
          <p:nvPr>
            <p:ph idx="1"/>
            <p:extLst>
              <p:ext uri="{D42A27DB-BD31-4B8C-83A1-F6EECF244321}">
                <p14:modId xmlns:p14="http://schemas.microsoft.com/office/powerpoint/2010/main" val="149939757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89685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Marcador de contenido 3">
            <a:extLst>
              <a:ext uri="{FF2B5EF4-FFF2-40B4-BE49-F238E27FC236}">
                <a16:creationId xmlns:a16="http://schemas.microsoft.com/office/drawing/2014/main" id="{45EE42BF-831A-45E5-8FE0-AA62821B5079}"/>
              </a:ext>
            </a:extLst>
          </p:cNvPr>
          <p:cNvGraphicFramePr>
            <a:graphicFrameLocks noGrp="1"/>
          </p:cNvGraphicFramePr>
          <p:nvPr>
            <p:ph idx="1"/>
            <p:extLst>
              <p:ext uri="{D42A27DB-BD31-4B8C-83A1-F6EECF244321}">
                <p14:modId xmlns:p14="http://schemas.microsoft.com/office/powerpoint/2010/main" val="2901099151"/>
              </p:ext>
            </p:extLst>
          </p:nvPr>
        </p:nvGraphicFramePr>
        <p:xfrm>
          <a:off x="1160461" y="643467"/>
          <a:ext cx="9871079" cy="5571066"/>
        </p:xfrm>
        <a:graphic>
          <a:graphicData uri="http://schemas.openxmlformats.org/drawingml/2006/table">
            <a:tbl>
              <a:tblPr>
                <a:noFill/>
              </a:tblPr>
              <a:tblGrid>
                <a:gridCol w="4341100">
                  <a:extLst>
                    <a:ext uri="{9D8B030D-6E8A-4147-A177-3AD203B41FA5}">
                      <a16:colId xmlns:a16="http://schemas.microsoft.com/office/drawing/2014/main" val="1278838045"/>
                    </a:ext>
                  </a:extLst>
                </a:gridCol>
                <a:gridCol w="2353753">
                  <a:extLst>
                    <a:ext uri="{9D8B030D-6E8A-4147-A177-3AD203B41FA5}">
                      <a16:colId xmlns:a16="http://schemas.microsoft.com/office/drawing/2014/main" val="343010813"/>
                    </a:ext>
                  </a:extLst>
                </a:gridCol>
                <a:gridCol w="3176226">
                  <a:extLst>
                    <a:ext uri="{9D8B030D-6E8A-4147-A177-3AD203B41FA5}">
                      <a16:colId xmlns:a16="http://schemas.microsoft.com/office/drawing/2014/main" val="3571260430"/>
                    </a:ext>
                  </a:extLst>
                </a:gridCol>
              </a:tblGrid>
              <a:tr h="928511">
                <a:tc>
                  <a:txBody>
                    <a:bodyPr/>
                    <a:lstStyle/>
                    <a:p>
                      <a:pPr algn="l"/>
                      <a:r>
                        <a:rPr lang="en-US" sz="2900" b="1">
                          <a:solidFill>
                            <a:schemeClr val="tx1">
                              <a:lumMod val="75000"/>
                              <a:lumOff val="25000"/>
                            </a:schemeClr>
                          </a:solidFill>
                          <a:effectLst/>
                        </a:rPr>
                        <a:t>Categoría de tipo</a:t>
                      </a:r>
                      <a:endParaRPr lang="en-US" sz="2900">
                        <a:solidFill>
                          <a:schemeClr val="tx1">
                            <a:lumMod val="75000"/>
                            <a:lumOff val="25000"/>
                          </a:schemeClr>
                        </a:solidFill>
                        <a:effectLst/>
                      </a:endParaRPr>
                    </a:p>
                  </a:txBody>
                  <a:tcPr marL="406647" marR="304985" marT="203324" marB="203324"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US" sz="2900" b="1">
                          <a:solidFill>
                            <a:schemeClr val="tx1">
                              <a:lumMod val="75000"/>
                              <a:lumOff val="25000"/>
                            </a:schemeClr>
                          </a:solidFill>
                          <a:effectLst/>
                        </a:rPr>
                        <a:t>Nombre</a:t>
                      </a:r>
                      <a:endParaRPr lang="en-US" sz="2900">
                        <a:solidFill>
                          <a:schemeClr val="tx1">
                            <a:lumMod val="75000"/>
                            <a:lumOff val="25000"/>
                          </a:schemeClr>
                        </a:solidFill>
                        <a:effectLst/>
                      </a:endParaRPr>
                    </a:p>
                  </a:txBody>
                  <a:tcPr marL="406647" marR="304985" marT="203324" marB="203324"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US" sz="2900" b="1">
                          <a:solidFill>
                            <a:schemeClr val="tx1">
                              <a:lumMod val="75000"/>
                              <a:lumOff val="25000"/>
                            </a:schemeClr>
                          </a:solidFill>
                          <a:effectLst/>
                        </a:rPr>
                        <a:t>Descripción</a:t>
                      </a:r>
                      <a:endParaRPr lang="en-US" sz="2900">
                        <a:solidFill>
                          <a:schemeClr val="tx1">
                            <a:lumMod val="75000"/>
                            <a:lumOff val="25000"/>
                          </a:schemeClr>
                        </a:solidFill>
                        <a:effectLst/>
                      </a:endParaRPr>
                    </a:p>
                  </a:txBody>
                  <a:tcPr marL="406647" marR="304985" marT="203324" marB="203324"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109909236"/>
                  </a:ext>
                </a:extLst>
              </a:tr>
              <a:tr h="928511">
                <a:tc rowSpan="5">
                  <a:txBody>
                    <a:bodyPr/>
                    <a:lstStyle/>
                    <a:p>
                      <a:pPr algn="l"/>
                      <a:r>
                        <a:rPr lang="en-US" sz="2900" i="1">
                          <a:solidFill>
                            <a:schemeClr val="tx1">
                              <a:lumMod val="75000"/>
                              <a:lumOff val="25000"/>
                            </a:schemeClr>
                          </a:solidFill>
                          <a:effectLst/>
                        </a:rPr>
                        <a:t>Números inmutables</a:t>
                      </a:r>
                      <a:endParaRPr lang="en-US" sz="2900">
                        <a:solidFill>
                          <a:schemeClr val="tx1">
                            <a:lumMod val="75000"/>
                            <a:lumOff val="25000"/>
                          </a:schemeClr>
                        </a:solidFill>
                        <a:effectLst/>
                      </a:endParaRPr>
                    </a:p>
                  </a:txBody>
                  <a:tcPr marL="406647" marR="304985" marT="203324" marB="203324"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US" sz="2900">
                          <a:solidFill>
                            <a:schemeClr val="tx1">
                              <a:lumMod val="75000"/>
                              <a:lumOff val="25000"/>
                            </a:schemeClr>
                          </a:solidFill>
                          <a:effectLst/>
                        </a:rPr>
                        <a:t>int</a:t>
                      </a:r>
                    </a:p>
                  </a:txBody>
                  <a:tcPr marL="406647" marR="304985" marT="203324" marB="203324"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US" sz="2900" u="none" strike="noStrike">
                          <a:solidFill>
                            <a:schemeClr val="tx1">
                              <a:lumMod val="75000"/>
                              <a:lumOff val="25000"/>
                            </a:schemeClr>
                          </a:solidFill>
                          <a:effectLst/>
                          <a:hlinkClick r:id="rId2">
                            <a:extLst>
                              <a:ext uri="{A12FA001-AC4F-418D-AE19-62706E023703}">
                                <ahyp:hlinkClr xmlns:ahyp="http://schemas.microsoft.com/office/drawing/2018/hyperlinkcolor" val="tx"/>
                              </a:ext>
                            </a:extLst>
                          </a:hlinkClick>
                        </a:rPr>
                        <a:t>entero</a:t>
                      </a:r>
                      <a:endParaRPr lang="en-US" sz="2900">
                        <a:solidFill>
                          <a:schemeClr val="tx1">
                            <a:lumMod val="75000"/>
                            <a:lumOff val="25000"/>
                          </a:schemeClr>
                        </a:solidFill>
                        <a:effectLst/>
                      </a:endParaRPr>
                    </a:p>
                  </a:txBody>
                  <a:tcPr marL="406647" marR="304985" marT="203324" marB="203324"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39321809"/>
                  </a:ext>
                </a:extLst>
              </a:tr>
              <a:tr h="928511">
                <a:tc vMerge="1">
                  <a:txBody>
                    <a:bodyPr/>
                    <a:lstStyle/>
                    <a:p>
                      <a:endParaRPr lang="en-US"/>
                    </a:p>
                  </a:txBody>
                  <a:tcPr/>
                </a:tc>
                <a:tc>
                  <a:txBody>
                    <a:bodyPr/>
                    <a:lstStyle/>
                    <a:p>
                      <a:pPr algn="l"/>
                      <a:r>
                        <a:rPr lang="en-US" sz="2900">
                          <a:solidFill>
                            <a:schemeClr val="tx1">
                              <a:lumMod val="75000"/>
                              <a:lumOff val="25000"/>
                            </a:schemeClr>
                          </a:solidFill>
                          <a:effectLst/>
                        </a:rPr>
                        <a:t>long</a:t>
                      </a:r>
                    </a:p>
                  </a:txBody>
                  <a:tcPr marL="406647" marR="304985" marT="203324" marB="203324"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US" sz="2900" u="none" strike="noStrike">
                          <a:solidFill>
                            <a:schemeClr val="tx1">
                              <a:lumMod val="75000"/>
                              <a:lumOff val="25000"/>
                            </a:schemeClr>
                          </a:solidFill>
                          <a:effectLst/>
                          <a:hlinkClick r:id="rId3">
                            <a:extLst>
                              <a:ext uri="{A12FA001-AC4F-418D-AE19-62706E023703}">
                                <ahyp:hlinkClr xmlns:ahyp="http://schemas.microsoft.com/office/drawing/2018/hyperlinkcolor" val="tx"/>
                              </a:ext>
                            </a:extLst>
                          </a:hlinkClick>
                        </a:rPr>
                        <a:t>entero long</a:t>
                      </a:r>
                      <a:endParaRPr lang="en-US" sz="2900">
                        <a:solidFill>
                          <a:schemeClr val="tx1">
                            <a:lumMod val="75000"/>
                            <a:lumOff val="25000"/>
                          </a:schemeClr>
                        </a:solidFill>
                        <a:effectLst/>
                      </a:endParaRPr>
                    </a:p>
                  </a:txBody>
                  <a:tcPr marL="406647" marR="304985" marT="203324" marB="203324"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632011089"/>
                  </a:ext>
                </a:extLst>
              </a:tr>
              <a:tr h="928511">
                <a:tc vMerge="1">
                  <a:txBody>
                    <a:bodyPr/>
                    <a:lstStyle/>
                    <a:p>
                      <a:endParaRPr lang="en-US"/>
                    </a:p>
                  </a:txBody>
                  <a:tcPr/>
                </a:tc>
                <a:tc>
                  <a:txBody>
                    <a:bodyPr/>
                    <a:lstStyle/>
                    <a:p>
                      <a:pPr algn="l"/>
                      <a:r>
                        <a:rPr lang="en-US" sz="2900">
                          <a:solidFill>
                            <a:schemeClr val="tx1">
                              <a:lumMod val="75000"/>
                              <a:lumOff val="25000"/>
                            </a:schemeClr>
                          </a:solidFill>
                          <a:effectLst/>
                        </a:rPr>
                        <a:t>float</a:t>
                      </a:r>
                    </a:p>
                  </a:txBody>
                  <a:tcPr marL="406647" marR="304985" marT="203324" marB="203324"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US" sz="2900" u="none" strike="noStrike">
                          <a:solidFill>
                            <a:schemeClr val="tx1">
                              <a:lumMod val="75000"/>
                              <a:lumOff val="25000"/>
                            </a:schemeClr>
                          </a:solidFill>
                          <a:effectLst/>
                          <a:hlinkClick r:id="rId4">
                            <a:extLst>
                              <a:ext uri="{A12FA001-AC4F-418D-AE19-62706E023703}">
                                <ahyp:hlinkClr xmlns:ahyp="http://schemas.microsoft.com/office/drawing/2018/hyperlinkcolor" val="tx"/>
                              </a:ext>
                            </a:extLst>
                          </a:hlinkClick>
                        </a:rPr>
                        <a:t>coma flotante</a:t>
                      </a:r>
                      <a:endParaRPr lang="en-US" sz="2900">
                        <a:solidFill>
                          <a:schemeClr val="tx1">
                            <a:lumMod val="75000"/>
                            <a:lumOff val="25000"/>
                          </a:schemeClr>
                        </a:solidFill>
                        <a:effectLst/>
                      </a:endParaRPr>
                    </a:p>
                  </a:txBody>
                  <a:tcPr marL="406647" marR="304985" marT="203324" marB="203324"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798898965"/>
                  </a:ext>
                </a:extLst>
              </a:tr>
              <a:tr h="928511">
                <a:tc vMerge="1">
                  <a:txBody>
                    <a:bodyPr/>
                    <a:lstStyle/>
                    <a:p>
                      <a:endParaRPr lang="en-US"/>
                    </a:p>
                  </a:txBody>
                  <a:tcPr/>
                </a:tc>
                <a:tc>
                  <a:txBody>
                    <a:bodyPr/>
                    <a:lstStyle/>
                    <a:p>
                      <a:pPr algn="l"/>
                      <a:r>
                        <a:rPr lang="en-US" sz="2900">
                          <a:solidFill>
                            <a:schemeClr val="tx1">
                              <a:lumMod val="75000"/>
                              <a:lumOff val="25000"/>
                            </a:schemeClr>
                          </a:solidFill>
                          <a:effectLst/>
                        </a:rPr>
                        <a:t>complex</a:t>
                      </a:r>
                    </a:p>
                  </a:txBody>
                  <a:tcPr marL="406647" marR="304985" marT="203324" marB="203324"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US" sz="2900" u="none" strike="noStrike">
                          <a:solidFill>
                            <a:schemeClr val="tx1">
                              <a:lumMod val="75000"/>
                              <a:lumOff val="25000"/>
                            </a:schemeClr>
                          </a:solidFill>
                          <a:effectLst/>
                          <a:hlinkClick r:id="rId5">
                            <a:extLst>
                              <a:ext uri="{A12FA001-AC4F-418D-AE19-62706E023703}">
                                <ahyp:hlinkClr xmlns:ahyp="http://schemas.microsoft.com/office/drawing/2018/hyperlinkcolor" val="tx"/>
                              </a:ext>
                            </a:extLst>
                          </a:hlinkClick>
                        </a:rPr>
                        <a:t>complejo</a:t>
                      </a:r>
                      <a:endParaRPr lang="en-US" sz="2900">
                        <a:solidFill>
                          <a:schemeClr val="tx1">
                            <a:lumMod val="75000"/>
                            <a:lumOff val="25000"/>
                          </a:schemeClr>
                        </a:solidFill>
                        <a:effectLst/>
                      </a:endParaRPr>
                    </a:p>
                  </a:txBody>
                  <a:tcPr marL="406647" marR="304985" marT="203324" marB="203324"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448263148"/>
                  </a:ext>
                </a:extLst>
              </a:tr>
              <a:tr h="928511">
                <a:tc vMerge="1">
                  <a:txBody>
                    <a:bodyPr/>
                    <a:lstStyle/>
                    <a:p>
                      <a:endParaRPr lang="en-US"/>
                    </a:p>
                  </a:txBody>
                  <a:tcPr/>
                </a:tc>
                <a:tc>
                  <a:txBody>
                    <a:bodyPr/>
                    <a:lstStyle/>
                    <a:p>
                      <a:pPr algn="l"/>
                      <a:r>
                        <a:rPr lang="en-US" sz="2900">
                          <a:solidFill>
                            <a:schemeClr val="tx1">
                              <a:lumMod val="75000"/>
                              <a:lumOff val="25000"/>
                            </a:schemeClr>
                          </a:solidFill>
                          <a:effectLst/>
                        </a:rPr>
                        <a:t>bool</a:t>
                      </a:r>
                    </a:p>
                  </a:txBody>
                  <a:tcPr marL="406647" marR="304985" marT="203324" marB="203324"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US" sz="2900" u="none" strike="noStrike" err="1">
                          <a:solidFill>
                            <a:schemeClr val="tx1">
                              <a:lumMod val="75000"/>
                              <a:lumOff val="25000"/>
                            </a:schemeClr>
                          </a:solidFill>
                          <a:effectLst/>
                          <a:hlinkClick r:id="rId6">
                            <a:extLst>
                              <a:ext uri="{A12FA001-AC4F-418D-AE19-62706E023703}">
                                <ahyp:hlinkClr xmlns:ahyp="http://schemas.microsoft.com/office/drawing/2018/hyperlinkcolor" val="tx"/>
                              </a:ext>
                            </a:extLst>
                          </a:hlinkClick>
                        </a:rPr>
                        <a:t>booleano</a:t>
                      </a:r>
                      <a:endParaRPr lang="en-US" sz="2900">
                        <a:solidFill>
                          <a:schemeClr val="tx1">
                            <a:lumMod val="75000"/>
                            <a:lumOff val="25000"/>
                          </a:schemeClr>
                        </a:solidFill>
                        <a:effectLst/>
                      </a:endParaRPr>
                    </a:p>
                  </a:txBody>
                  <a:tcPr marL="406647" marR="304985" marT="203324" marB="203324"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956602007"/>
                  </a:ext>
                </a:extLst>
              </a:tr>
            </a:tbl>
          </a:graphicData>
        </a:graphic>
      </p:graphicFrame>
      <p:sp>
        <p:nvSpPr>
          <p:cNvPr id="5" name="Rectangle 1">
            <a:extLst>
              <a:ext uri="{FF2B5EF4-FFF2-40B4-BE49-F238E27FC236}">
                <a16:creationId xmlns:a16="http://schemas.microsoft.com/office/drawing/2014/main" id="{77DD4FDC-20D6-4529-B412-C1BA3F0774F9}"/>
              </a:ext>
            </a:extLst>
          </p:cNvPr>
          <p:cNvSpPr>
            <a:spLocks noChangeArrowheads="1"/>
          </p:cNvSpPr>
          <p:nvPr/>
        </p:nvSpPr>
        <p:spPr bwMode="auto">
          <a:xfrm>
            <a:off x="0" y="-86871"/>
            <a:ext cx="5559535" cy="6309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r>
              <a:rPr kumimoji="0" lang="en-US" altLang="en-US" sz="1200" b="0" i="0" u="none" strike="noStrike" cap="none" normalizeH="0" baseline="0">
                <a:ln>
                  <a:noFill/>
                </a:ln>
                <a:solidFill>
                  <a:srgbClr val="3E4349"/>
                </a:solidFill>
                <a:effectLst/>
                <a:latin typeface="Georgia" panose="02040502050405020303" pitchFamily="18" charset="0"/>
              </a:rPr>
              <a:t>Se pueden resumir los tipos de datos </a:t>
            </a:r>
            <a:r>
              <a:rPr kumimoji="0" lang="en-US" altLang="en-US" sz="1200" b="0" i="1" u="none" strike="noStrike" cap="none" normalizeH="0" baseline="0">
                <a:ln>
                  <a:noFill/>
                </a:ln>
                <a:solidFill>
                  <a:srgbClr val="3E4349"/>
                </a:solidFill>
                <a:effectLst/>
                <a:latin typeface="Georgia" panose="02040502050405020303" pitchFamily="18" charset="0"/>
              </a:rPr>
              <a:t>compuestos</a:t>
            </a:r>
            <a:r>
              <a:rPr kumimoji="0" lang="en-US" altLang="en-US" sz="1200" b="0" i="0" u="none" strike="noStrike" cap="none" normalizeH="0" baseline="0">
                <a:ln>
                  <a:noFill/>
                </a:ln>
                <a:solidFill>
                  <a:srgbClr val="3E4349"/>
                </a:solidFill>
                <a:effectLst/>
                <a:latin typeface="Georgia" panose="02040502050405020303" pitchFamily="18" charset="0"/>
              </a:rPr>
              <a:t> estándar en la siguiente tabla:</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spcBef>
                <a:spcPct val="0"/>
              </a:spcBef>
              <a:spcAft>
                <a:spcPts val="60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22956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399735D-BAC2-407E-9F4F-282E0713C06F}"/>
              </a:ext>
            </a:extLst>
          </p:cNvPr>
          <p:cNvSpPr>
            <a:spLocks noGrp="1"/>
          </p:cNvSpPr>
          <p:nvPr>
            <p:ph type="title"/>
          </p:nvPr>
        </p:nvSpPr>
        <p:spPr>
          <a:xfrm>
            <a:off x="643467" y="321734"/>
            <a:ext cx="10905066" cy="1135737"/>
          </a:xfrm>
        </p:spPr>
        <p:txBody>
          <a:bodyPr>
            <a:normAutofit/>
          </a:bodyPr>
          <a:lstStyle/>
          <a:p>
            <a:r>
              <a:rPr lang="es-ES" sz="3600"/>
              <a:t>Ejemplos</a:t>
            </a:r>
            <a:endParaRPr lang="en-US" sz="3600"/>
          </a:p>
        </p:txBody>
      </p:sp>
      <p:sp>
        <p:nvSpPr>
          <p:cNvPr id="3" name="Marcador de contenido 2">
            <a:extLst>
              <a:ext uri="{FF2B5EF4-FFF2-40B4-BE49-F238E27FC236}">
                <a16:creationId xmlns:a16="http://schemas.microsoft.com/office/drawing/2014/main" id="{171D1571-4467-4E44-A969-BC0EBDADFA14}"/>
              </a:ext>
            </a:extLst>
          </p:cNvPr>
          <p:cNvSpPr>
            <a:spLocks noGrp="1"/>
          </p:cNvSpPr>
          <p:nvPr>
            <p:ph idx="1"/>
          </p:nvPr>
        </p:nvSpPr>
        <p:spPr>
          <a:xfrm>
            <a:off x="643467" y="1782981"/>
            <a:ext cx="10905066" cy="4393982"/>
          </a:xfrm>
        </p:spPr>
        <p:txBody>
          <a:bodyPr>
            <a:normAutofit/>
          </a:bodyPr>
          <a:lstStyle/>
          <a:p>
            <a:r>
              <a:rPr lang="es-ES" sz="1400"/>
              <a:t>print ("Valor de variable 'a':", a)</a:t>
            </a:r>
          </a:p>
          <a:p>
            <a:r>
              <a:rPr lang="es-ES" sz="1400"/>
              <a:t>print ("Valor de variable 'b':", b)</a:t>
            </a:r>
          </a:p>
          <a:p>
            <a:endParaRPr lang="es-ES" sz="1400"/>
          </a:p>
          <a:p>
            <a:r>
              <a:rPr lang="es-ES" sz="1400"/>
              <a:t>c = a + b</a:t>
            </a:r>
          </a:p>
          <a:p>
            <a:r>
              <a:rPr lang="es-ES" sz="1400"/>
              <a:t>print ("Operador = | El valor de variable 'c' es ", c)</a:t>
            </a:r>
          </a:p>
          <a:p>
            <a:endParaRPr lang="es-ES" sz="1400"/>
          </a:p>
          <a:p>
            <a:r>
              <a:rPr lang="es-ES" sz="1400"/>
              <a:t>c += a</a:t>
            </a:r>
          </a:p>
          <a:p>
            <a:r>
              <a:rPr lang="es-ES" sz="1400"/>
              <a:t>print ("Operador += | El valor de variable 'c' es ", c)</a:t>
            </a:r>
          </a:p>
          <a:p>
            <a:endParaRPr lang="es-ES" sz="1400"/>
          </a:p>
          <a:p>
            <a:r>
              <a:rPr lang="es-ES" sz="1400"/>
              <a:t>c *= a</a:t>
            </a:r>
          </a:p>
          <a:p>
            <a:r>
              <a:rPr lang="es-ES" sz="1400"/>
              <a:t>print ("Operador *= | El valor de variable 'c' es ", c)</a:t>
            </a:r>
          </a:p>
          <a:p>
            <a:endParaRPr lang="es-ES" sz="1400"/>
          </a:p>
          <a:p>
            <a:r>
              <a:rPr lang="es-ES" sz="1400"/>
              <a:t>c /= a </a:t>
            </a:r>
          </a:p>
          <a:p>
            <a:endParaRPr lang="en-US" sz="14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417963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712A3AF-44DB-4B3B-832A-A266BAE6B6E6}"/>
              </a:ext>
            </a:extLst>
          </p:cNvPr>
          <p:cNvSpPr>
            <a:spLocks noGrp="1"/>
          </p:cNvSpPr>
          <p:nvPr>
            <p:ph type="title"/>
          </p:nvPr>
        </p:nvSpPr>
        <p:spPr>
          <a:xfrm>
            <a:off x="643467" y="321734"/>
            <a:ext cx="10905066" cy="1135737"/>
          </a:xfrm>
        </p:spPr>
        <p:txBody>
          <a:bodyPr>
            <a:normAutofit/>
          </a:bodyPr>
          <a:lstStyle/>
          <a:p>
            <a:r>
              <a:rPr lang="es-ES" sz="3600"/>
              <a:t>Ejemplos</a:t>
            </a:r>
            <a:endParaRPr lang="en-US" sz="3600"/>
          </a:p>
        </p:txBody>
      </p:sp>
      <p:sp>
        <p:nvSpPr>
          <p:cNvPr id="3" name="Marcador de contenido 2">
            <a:extLst>
              <a:ext uri="{FF2B5EF4-FFF2-40B4-BE49-F238E27FC236}">
                <a16:creationId xmlns:a16="http://schemas.microsoft.com/office/drawing/2014/main" id="{317C534C-AD2B-45F8-AC67-4CFE308BAF84}"/>
              </a:ext>
            </a:extLst>
          </p:cNvPr>
          <p:cNvSpPr>
            <a:spLocks noGrp="1"/>
          </p:cNvSpPr>
          <p:nvPr>
            <p:ph idx="1"/>
          </p:nvPr>
        </p:nvSpPr>
        <p:spPr>
          <a:xfrm>
            <a:off x="643467" y="1782981"/>
            <a:ext cx="10905066" cy="4393982"/>
          </a:xfrm>
        </p:spPr>
        <p:txBody>
          <a:bodyPr>
            <a:normAutofit/>
          </a:bodyPr>
          <a:lstStyle/>
          <a:p>
            <a:r>
              <a:rPr lang="es-ES" sz="2000"/>
              <a:t>print ("Operador /= | El valor de variable 'c' es ", c)</a:t>
            </a:r>
          </a:p>
          <a:p>
            <a:endParaRPr lang="es-ES" sz="2000"/>
          </a:p>
          <a:p>
            <a:r>
              <a:rPr lang="es-ES" sz="2000"/>
              <a:t>c = 2</a:t>
            </a:r>
          </a:p>
          <a:p>
            <a:r>
              <a:rPr lang="es-ES" sz="2000"/>
              <a:t>c %= a</a:t>
            </a:r>
          </a:p>
          <a:p>
            <a:r>
              <a:rPr lang="es-ES" sz="2000"/>
              <a:t>print ("Operador %= | El valor de variable 'c' es ", c)</a:t>
            </a:r>
          </a:p>
          <a:p>
            <a:endParaRPr lang="es-ES" sz="2000"/>
          </a:p>
          <a:p>
            <a:r>
              <a:rPr lang="es-ES" sz="2000"/>
              <a:t>c **= a</a:t>
            </a:r>
          </a:p>
          <a:p>
            <a:r>
              <a:rPr lang="es-ES" sz="2000"/>
              <a:t>print ("Operador **= | El valor de variable 'c' es ", c)</a:t>
            </a:r>
          </a:p>
          <a:p>
            <a:endParaRPr lang="es-ES" sz="2000"/>
          </a:p>
          <a:p>
            <a:r>
              <a:rPr lang="es-ES" sz="2000"/>
              <a:t>c //= a</a:t>
            </a:r>
          </a:p>
          <a:p>
            <a:r>
              <a:rPr lang="es-ES" sz="2000"/>
              <a:t>print ("Operador //= | El valor de variable 'c' es ", c)</a:t>
            </a:r>
            <a:endParaRPr lang="en-US" sz="20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24264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Marcador de contenido 3">
            <a:extLst>
              <a:ext uri="{FF2B5EF4-FFF2-40B4-BE49-F238E27FC236}">
                <a16:creationId xmlns:a16="http://schemas.microsoft.com/office/drawing/2014/main" id="{6BFA421F-53D4-4EAB-961C-837BF91A092B}"/>
              </a:ext>
            </a:extLst>
          </p:cNvPr>
          <p:cNvGraphicFramePr>
            <a:graphicFrameLocks noGrp="1"/>
          </p:cNvGraphicFramePr>
          <p:nvPr>
            <p:ph idx="1"/>
            <p:extLst>
              <p:ext uri="{D42A27DB-BD31-4B8C-83A1-F6EECF244321}">
                <p14:modId xmlns:p14="http://schemas.microsoft.com/office/powerpoint/2010/main" val="2304322805"/>
              </p:ext>
            </p:extLst>
          </p:nvPr>
        </p:nvGraphicFramePr>
        <p:xfrm>
          <a:off x="643467" y="1292638"/>
          <a:ext cx="10905067" cy="4272725"/>
        </p:xfrm>
        <a:graphic>
          <a:graphicData uri="http://schemas.openxmlformats.org/drawingml/2006/table">
            <a:tbl>
              <a:tblPr>
                <a:noFill/>
              </a:tblPr>
              <a:tblGrid>
                <a:gridCol w="4534745">
                  <a:extLst>
                    <a:ext uri="{9D8B030D-6E8A-4147-A177-3AD203B41FA5}">
                      <a16:colId xmlns:a16="http://schemas.microsoft.com/office/drawing/2014/main" val="775993470"/>
                    </a:ext>
                  </a:extLst>
                </a:gridCol>
                <a:gridCol w="2327314">
                  <a:extLst>
                    <a:ext uri="{9D8B030D-6E8A-4147-A177-3AD203B41FA5}">
                      <a16:colId xmlns:a16="http://schemas.microsoft.com/office/drawing/2014/main" val="3648902545"/>
                    </a:ext>
                  </a:extLst>
                </a:gridCol>
                <a:gridCol w="4043008">
                  <a:extLst>
                    <a:ext uri="{9D8B030D-6E8A-4147-A177-3AD203B41FA5}">
                      <a16:colId xmlns:a16="http://schemas.microsoft.com/office/drawing/2014/main" val="2722790301"/>
                    </a:ext>
                  </a:extLst>
                </a:gridCol>
              </a:tblGrid>
              <a:tr h="854545">
                <a:tc rowSpan="2">
                  <a:txBody>
                    <a:bodyPr/>
                    <a:lstStyle/>
                    <a:p>
                      <a:pPr algn="l"/>
                      <a:r>
                        <a:rPr lang="en-US" sz="3200" i="1" cap="none" spc="0">
                          <a:solidFill>
                            <a:schemeClr val="tx1"/>
                          </a:solidFill>
                          <a:effectLst/>
                        </a:rPr>
                        <a:t>ecuencias mutables</a:t>
                      </a:r>
                      <a:endParaRPr lang="en-US" sz="3200" cap="none" spc="0">
                        <a:solidFill>
                          <a:schemeClr val="tx1"/>
                        </a:solidFill>
                        <a:effectLst/>
                      </a:endParaRPr>
                    </a:p>
                  </a:txBody>
                  <a:tcPr marL="206745" marR="206745" marT="144721" marB="144721" anchor="ctr">
                    <a:lnL w="28575" cap="flat" cmpd="sng" algn="ctr">
                      <a:noFill/>
                      <a:prstDash val="solid"/>
                    </a:lnL>
                    <a:lnR w="12700" cmpd="sng">
                      <a:noFill/>
                      <a:prstDash val="solid"/>
                    </a:lnR>
                    <a:lnT w="28575" cap="flat" cmpd="sng" algn="ctr">
                      <a:noFill/>
                      <a:prstDash val="solid"/>
                    </a:lnT>
                    <a:lnB w="12700" cmpd="sng">
                      <a:noFill/>
                      <a:prstDash val="solid"/>
                    </a:lnB>
                    <a:noFill/>
                  </a:tcPr>
                </a:tc>
                <a:tc>
                  <a:txBody>
                    <a:bodyPr/>
                    <a:lstStyle/>
                    <a:p>
                      <a:pPr algn="l"/>
                      <a:r>
                        <a:rPr lang="en-US" sz="3200" cap="none" spc="0">
                          <a:solidFill>
                            <a:schemeClr val="tx1"/>
                          </a:solidFill>
                          <a:effectLst/>
                        </a:rPr>
                        <a:t>list</a:t>
                      </a:r>
                    </a:p>
                  </a:txBody>
                  <a:tcPr marL="206745" marR="206745" marT="144721" marB="144721" anchor="ctr">
                    <a:lnL w="12700" cmpd="sng">
                      <a:noFill/>
                      <a:prstDash val="solid"/>
                    </a:lnL>
                    <a:lnR w="12700" cmpd="sng">
                      <a:noFill/>
                      <a:prstDash val="solid"/>
                    </a:lnR>
                    <a:lnT w="28575" cap="flat" cmpd="sng" algn="ctr">
                      <a:noFill/>
                      <a:prstDash val="solid"/>
                    </a:lnT>
                    <a:lnB w="12700" cmpd="sng">
                      <a:noFill/>
                      <a:prstDash val="solid"/>
                    </a:lnB>
                    <a:noFill/>
                  </a:tcPr>
                </a:tc>
                <a:tc>
                  <a:txBody>
                    <a:bodyPr/>
                    <a:lstStyle/>
                    <a:p>
                      <a:pPr algn="l"/>
                      <a:r>
                        <a:rPr lang="en-US" sz="3200" u="none" strike="noStrike" cap="none" spc="0">
                          <a:solidFill>
                            <a:schemeClr val="tx1"/>
                          </a:solidFill>
                          <a:effectLst/>
                          <a:hlinkClick r:id="rId2">
                            <a:extLst>
                              <a:ext uri="{A12FA001-AC4F-418D-AE19-62706E023703}">
                                <ahyp:hlinkClr xmlns:ahyp="http://schemas.microsoft.com/office/drawing/2018/hyperlinkcolor" val="tx"/>
                              </a:ext>
                            </a:extLst>
                          </a:hlinkClick>
                        </a:rPr>
                        <a:t>lista</a:t>
                      </a:r>
                      <a:endParaRPr lang="en-US" sz="3200" cap="none" spc="0">
                        <a:solidFill>
                          <a:schemeClr val="tx1"/>
                        </a:solidFill>
                        <a:effectLst/>
                      </a:endParaRPr>
                    </a:p>
                  </a:txBody>
                  <a:tcPr marL="206745" marR="206745" marT="144721" marB="144721" anchor="ctr">
                    <a:lnL w="12700" cmpd="sng">
                      <a:noFill/>
                      <a:prstDash val="solid"/>
                    </a:lnL>
                    <a:lnR w="28575" cap="flat" cmpd="sng" algn="ctr">
                      <a:noFill/>
                      <a:prstDash val="solid"/>
                    </a:lnR>
                    <a:lnT w="28575" cap="flat" cmpd="sng" algn="ctr">
                      <a:noFill/>
                      <a:prstDash val="solid"/>
                    </a:lnT>
                    <a:lnB w="12700" cmpd="sng">
                      <a:noFill/>
                      <a:prstDash val="solid"/>
                    </a:lnB>
                    <a:noFill/>
                  </a:tcPr>
                </a:tc>
                <a:extLst>
                  <a:ext uri="{0D108BD9-81ED-4DB2-BD59-A6C34878D82A}">
                    <a16:rowId xmlns:a16="http://schemas.microsoft.com/office/drawing/2014/main" val="4071977719"/>
                  </a:ext>
                </a:extLst>
              </a:tr>
              <a:tr h="854545">
                <a:tc vMerge="1">
                  <a:txBody>
                    <a:bodyPr/>
                    <a:lstStyle/>
                    <a:p>
                      <a:endParaRPr lang="en-US"/>
                    </a:p>
                  </a:txBody>
                  <a:tcPr/>
                </a:tc>
                <a:tc>
                  <a:txBody>
                    <a:bodyPr/>
                    <a:lstStyle/>
                    <a:p>
                      <a:pPr algn="l"/>
                      <a:r>
                        <a:rPr lang="en-US" sz="3200" cap="none" spc="0">
                          <a:solidFill>
                            <a:schemeClr val="tx1"/>
                          </a:solidFill>
                          <a:effectLst/>
                        </a:rPr>
                        <a:t>range</a:t>
                      </a:r>
                    </a:p>
                  </a:txBody>
                  <a:tcPr marL="206745" marR="206745" marT="144721" marB="144721"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US" sz="3200" u="none" strike="noStrike" cap="none" spc="0">
                          <a:solidFill>
                            <a:schemeClr val="tx1"/>
                          </a:solidFill>
                          <a:effectLst/>
                          <a:hlinkClick r:id="rId3">
                            <a:extLst>
                              <a:ext uri="{A12FA001-AC4F-418D-AE19-62706E023703}">
                                <ahyp:hlinkClr xmlns:ahyp="http://schemas.microsoft.com/office/drawing/2018/hyperlinkcolor" val="tx"/>
                              </a:ext>
                            </a:extLst>
                          </a:hlinkClick>
                        </a:rPr>
                        <a:t>rango mutable</a:t>
                      </a:r>
                      <a:endParaRPr lang="en-US" sz="3200" cap="none" spc="0">
                        <a:solidFill>
                          <a:schemeClr val="tx1"/>
                        </a:solidFill>
                        <a:effectLst/>
                      </a:endParaRPr>
                    </a:p>
                  </a:txBody>
                  <a:tcPr marL="206745" marR="206745" marT="144721" marB="144721" anchor="ctr">
                    <a:lnL w="12700" cmpd="sng">
                      <a:noFill/>
                      <a:prstDash val="solid"/>
                    </a:lnL>
                    <a:lnR w="28575" cap="flat" cmpd="sng" algn="ctr">
                      <a:noFill/>
                      <a:prstDash val="solid"/>
                    </a:lnR>
                    <a:lnT w="12700" cmpd="sng">
                      <a:noFill/>
                      <a:prstDash val="solid"/>
                    </a:lnT>
                    <a:lnB w="12700" cmpd="sng">
                      <a:noFill/>
                      <a:prstDash val="solid"/>
                    </a:lnB>
                    <a:noFill/>
                  </a:tcPr>
                </a:tc>
                <a:extLst>
                  <a:ext uri="{0D108BD9-81ED-4DB2-BD59-A6C34878D82A}">
                    <a16:rowId xmlns:a16="http://schemas.microsoft.com/office/drawing/2014/main" val="1260314878"/>
                  </a:ext>
                </a:extLst>
              </a:tr>
              <a:tr h="854545">
                <a:tc>
                  <a:txBody>
                    <a:bodyPr/>
                    <a:lstStyle/>
                    <a:p>
                      <a:pPr algn="l"/>
                      <a:r>
                        <a:rPr lang="en-US" sz="3200" i="1" cap="none" spc="0">
                          <a:solidFill>
                            <a:schemeClr val="tx1"/>
                          </a:solidFill>
                          <a:effectLst/>
                        </a:rPr>
                        <a:t>Mapeos</a:t>
                      </a:r>
                      <a:endParaRPr lang="en-US" sz="3200" cap="none" spc="0">
                        <a:solidFill>
                          <a:schemeClr val="tx1"/>
                        </a:solidFill>
                        <a:effectLst/>
                      </a:endParaRPr>
                    </a:p>
                  </a:txBody>
                  <a:tcPr marL="206745" marR="206745" marT="144721" marB="144721" anchor="ctr">
                    <a:lnL w="28575" cap="flat" cmpd="sng" algn="ctr">
                      <a:noFill/>
                      <a:prstDash val="solid"/>
                    </a:lnL>
                    <a:lnR w="12700" cmpd="sng">
                      <a:noFill/>
                      <a:prstDash val="solid"/>
                    </a:lnR>
                    <a:lnT w="12700" cmpd="sng">
                      <a:noFill/>
                      <a:prstDash val="solid"/>
                    </a:lnT>
                    <a:lnB w="12700" cmpd="sng">
                      <a:noFill/>
                      <a:prstDash val="solid"/>
                    </a:lnB>
                    <a:noFill/>
                  </a:tcPr>
                </a:tc>
                <a:tc>
                  <a:txBody>
                    <a:bodyPr/>
                    <a:lstStyle/>
                    <a:p>
                      <a:pPr algn="l"/>
                      <a:r>
                        <a:rPr lang="en-US" sz="3200" cap="none" spc="0">
                          <a:solidFill>
                            <a:schemeClr val="tx1"/>
                          </a:solidFill>
                          <a:effectLst/>
                        </a:rPr>
                        <a:t>dict</a:t>
                      </a:r>
                    </a:p>
                  </a:txBody>
                  <a:tcPr marL="206745" marR="206745" marT="144721" marB="144721"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US" sz="3200" u="none" strike="noStrike" cap="none" spc="0">
                          <a:solidFill>
                            <a:schemeClr val="tx1"/>
                          </a:solidFill>
                          <a:effectLst/>
                          <a:hlinkClick r:id="rId4">
                            <a:extLst>
                              <a:ext uri="{A12FA001-AC4F-418D-AE19-62706E023703}">
                                <ahyp:hlinkClr xmlns:ahyp="http://schemas.microsoft.com/office/drawing/2018/hyperlinkcolor" val="tx"/>
                              </a:ext>
                            </a:extLst>
                          </a:hlinkClick>
                        </a:rPr>
                        <a:t>diccionario</a:t>
                      </a:r>
                      <a:endParaRPr lang="en-US" sz="3200" cap="none" spc="0">
                        <a:solidFill>
                          <a:schemeClr val="tx1"/>
                        </a:solidFill>
                        <a:effectLst/>
                      </a:endParaRPr>
                    </a:p>
                  </a:txBody>
                  <a:tcPr marL="206745" marR="206745" marT="144721" marB="144721" anchor="ctr">
                    <a:lnL w="12700" cmpd="sng">
                      <a:noFill/>
                      <a:prstDash val="solid"/>
                    </a:lnL>
                    <a:lnR w="28575" cap="flat" cmpd="sng" algn="ctr">
                      <a:noFill/>
                      <a:prstDash val="solid"/>
                    </a:lnR>
                    <a:lnT w="12700" cmpd="sng">
                      <a:noFill/>
                      <a:prstDash val="solid"/>
                    </a:lnT>
                    <a:lnB w="12700" cmpd="sng">
                      <a:noFill/>
                      <a:prstDash val="solid"/>
                    </a:lnB>
                    <a:noFill/>
                  </a:tcPr>
                </a:tc>
                <a:extLst>
                  <a:ext uri="{0D108BD9-81ED-4DB2-BD59-A6C34878D82A}">
                    <a16:rowId xmlns:a16="http://schemas.microsoft.com/office/drawing/2014/main" val="1165356703"/>
                  </a:ext>
                </a:extLst>
              </a:tr>
              <a:tr h="854545">
                <a:tc>
                  <a:txBody>
                    <a:bodyPr/>
                    <a:lstStyle/>
                    <a:p>
                      <a:pPr algn="l"/>
                      <a:r>
                        <a:rPr lang="en-US" sz="3200" i="1" cap="none" spc="0">
                          <a:solidFill>
                            <a:schemeClr val="tx1"/>
                          </a:solidFill>
                          <a:effectLst/>
                        </a:rPr>
                        <a:t>Conjuntos mutables</a:t>
                      </a:r>
                      <a:endParaRPr lang="en-US" sz="3200" cap="none" spc="0">
                        <a:solidFill>
                          <a:schemeClr val="tx1"/>
                        </a:solidFill>
                        <a:effectLst/>
                      </a:endParaRPr>
                    </a:p>
                  </a:txBody>
                  <a:tcPr marL="206745" marR="206745" marT="144721" marB="144721" anchor="ctr">
                    <a:lnL w="28575" cap="flat" cmpd="sng" algn="ctr">
                      <a:noFill/>
                      <a:prstDash val="solid"/>
                    </a:lnL>
                    <a:lnR w="12700" cmpd="sng">
                      <a:noFill/>
                      <a:prstDash val="solid"/>
                    </a:lnR>
                    <a:lnT w="12700" cmpd="sng">
                      <a:noFill/>
                      <a:prstDash val="solid"/>
                    </a:lnT>
                    <a:lnB w="12700" cmpd="sng">
                      <a:noFill/>
                      <a:prstDash val="solid"/>
                    </a:lnB>
                    <a:noFill/>
                  </a:tcPr>
                </a:tc>
                <a:tc>
                  <a:txBody>
                    <a:bodyPr/>
                    <a:lstStyle/>
                    <a:p>
                      <a:pPr algn="l"/>
                      <a:r>
                        <a:rPr lang="en-US" sz="3200" cap="none" spc="0">
                          <a:solidFill>
                            <a:schemeClr val="tx1"/>
                          </a:solidFill>
                          <a:effectLst/>
                        </a:rPr>
                        <a:t>set</a:t>
                      </a:r>
                    </a:p>
                  </a:txBody>
                  <a:tcPr marL="206745" marR="206745" marT="144721" marB="144721"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US" sz="3200" u="none" strike="noStrike" cap="none" spc="0">
                          <a:solidFill>
                            <a:schemeClr val="tx1"/>
                          </a:solidFill>
                          <a:effectLst/>
                          <a:hlinkClick r:id="rId5">
                            <a:extLst>
                              <a:ext uri="{A12FA001-AC4F-418D-AE19-62706E023703}">
                                <ahyp:hlinkClr xmlns:ahyp="http://schemas.microsoft.com/office/drawing/2018/hyperlinkcolor" val="tx"/>
                              </a:ext>
                            </a:extLst>
                          </a:hlinkClick>
                        </a:rPr>
                        <a:t>conjunto mutable</a:t>
                      </a:r>
                      <a:endParaRPr lang="en-US" sz="3200" cap="none" spc="0">
                        <a:solidFill>
                          <a:schemeClr val="tx1"/>
                        </a:solidFill>
                        <a:effectLst/>
                      </a:endParaRPr>
                    </a:p>
                  </a:txBody>
                  <a:tcPr marL="206745" marR="206745" marT="144721" marB="144721" anchor="ctr">
                    <a:lnL w="12700" cmpd="sng">
                      <a:noFill/>
                      <a:prstDash val="solid"/>
                    </a:lnL>
                    <a:lnR w="28575" cap="flat" cmpd="sng" algn="ctr">
                      <a:noFill/>
                      <a:prstDash val="solid"/>
                    </a:lnR>
                    <a:lnT w="12700" cmpd="sng">
                      <a:noFill/>
                      <a:prstDash val="solid"/>
                    </a:lnT>
                    <a:lnB w="12700" cmpd="sng">
                      <a:noFill/>
                      <a:prstDash val="solid"/>
                    </a:lnB>
                    <a:noFill/>
                  </a:tcPr>
                </a:tc>
                <a:extLst>
                  <a:ext uri="{0D108BD9-81ED-4DB2-BD59-A6C34878D82A}">
                    <a16:rowId xmlns:a16="http://schemas.microsoft.com/office/drawing/2014/main" val="1106895204"/>
                  </a:ext>
                </a:extLst>
              </a:tr>
              <a:tr h="854545">
                <a:tc>
                  <a:txBody>
                    <a:bodyPr/>
                    <a:lstStyle/>
                    <a:p>
                      <a:pPr algn="l"/>
                      <a:r>
                        <a:rPr lang="en-US" sz="3200" i="1" cap="none" spc="0">
                          <a:solidFill>
                            <a:schemeClr val="tx1"/>
                          </a:solidFill>
                          <a:effectLst/>
                        </a:rPr>
                        <a:t>Conjuntos inmutables</a:t>
                      </a:r>
                      <a:endParaRPr lang="en-US" sz="3200" cap="none" spc="0">
                        <a:solidFill>
                          <a:schemeClr val="tx1"/>
                        </a:solidFill>
                        <a:effectLst/>
                      </a:endParaRPr>
                    </a:p>
                  </a:txBody>
                  <a:tcPr marL="206745" marR="206745" marT="144721" marB="144721" anchor="ctr">
                    <a:lnL w="28575" cap="flat" cmpd="sng" algn="ctr">
                      <a:noFill/>
                      <a:prstDash val="solid"/>
                    </a:lnL>
                    <a:lnR w="12700" cmpd="sng">
                      <a:noFill/>
                      <a:prstDash val="solid"/>
                    </a:lnR>
                    <a:lnT w="12700" cmpd="sng">
                      <a:noFill/>
                      <a:prstDash val="solid"/>
                    </a:lnT>
                    <a:lnB w="28575" cap="flat" cmpd="sng" algn="ctr">
                      <a:noFill/>
                      <a:prstDash val="solid"/>
                    </a:lnB>
                    <a:noFill/>
                  </a:tcPr>
                </a:tc>
                <a:tc>
                  <a:txBody>
                    <a:bodyPr/>
                    <a:lstStyle/>
                    <a:p>
                      <a:pPr algn="l"/>
                      <a:r>
                        <a:rPr lang="en-US" sz="3200" cap="none" spc="0">
                          <a:solidFill>
                            <a:schemeClr val="tx1"/>
                          </a:solidFill>
                          <a:effectLst/>
                        </a:rPr>
                        <a:t>frozenset</a:t>
                      </a:r>
                    </a:p>
                  </a:txBody>
                  <a:tcPr marL="206745" marR="206745" marT="144721" marB="144721" anchor="ctr">
                    <a:lnL w="12700" cmpd="sng">
                      <a:noFill/>
                      <a:prstDash val="solid"/>
                    </a:lnL>
                    <a:lnR w="12700" cmpd="sng">
                      <a:noFill/>
                      <a:prstDash val="solid"/>
                    </a:lnR>
                    <a:lnT w="12700" cmpd="sng">
                      <a:noFill/>
                      <a:prstDash val="solid"/>
                    </a:lnT>
                    <a:lnB w="28575" cap="flat" cmpd="sng" algn="ctr">
                      <a:noFill/>
                      <a:prstDash val="solid"/>
                    </a:lnB>
                    <a:noFill/>
                  </a:tcPr>
                </a:tc>
                <a:tc>
                  <a:txBody>
                    <a:bodyPr/>
                    <a:lstStyle/>
                    <a:p>
                      <a:pPr algn="l"/>
                      <a:r>
                        <a:rPr lang="en-US" sz="3200" u="none" strike="noStrike" cap="none" spc="0">
                          <a:solidFill>
                            <a:schemeClr val="tx1"/>
                          </a:solidFill>
                          <a:effectLst/>
                          <a:hlinkClick r:id="rId5">
                            <a:extLst>
                              <a:ext uri="{A12FA001-AC4F-418D-AE19-62706E023703}">
                                <ahyp:hlinkClr xmlns:ahyp="http://schemas.microsoft.com/office/drawing/2018/hyperlinkcolor" val="tx"/>
                              </a:ext>
                            </a:extLst>
                          </a:hlinkClick>
                        </a:rPr>
                        <a:t>conjunto </a:t>
                      </a:r>
                      <a:r>
                        <a:rPr lang="en-US" sz="3200" u="none" strike="noStrike" cap="none" spc="0" err="1">
                          <a:solidFill>
                            <a:schemeClr val="tx1"/>
                          </a:solidFill>
                          <a:effectLst/>
                          <a:hlinkClick r:id="rId5">
                            <a:extLst>
                              <a:ext uri="{A12FA001-AC4F-418D-AE19-62706E023703}">
                                <ahyp:hlinkClr xmlns:ahyp="http://schemas.microsoft.com/office/drawing/2018/hyperlinkcolor" val="tx"/>
                              </a:ext>
                            </a:extLst>
                          </a:hlinkClick>
                        </a:rPr>
                        <a:t>inmutable</a:t>
                      </a:r>
                      <a:endParaRPr lang="en-US" sz="3200" cap="none" spc="0">
                        <a:solidFill>
                          <a:schemeClr val="tx1"/>
                        </a:solidFill>
                        <a:effectLst/>
                      </a:endParaRPr>
                    </a:p>
                  </a:txBody>
                  <a:tcPr marL="206745" marR="206745" marT="144721" marB="144721" anchor="ctr">
                    <a:lnL w="12700" cmpd="sng">
                      <a:noFill/>
                      <a:prstDash val="solid"/>
                    </a:lnL>
                    <a:lnR w="28575" cap="flat" cmpd="sng" algn="ctr">
                      <a:noFill/>
                      <a:prstDash val="solid"/>
                    </a:lnR>
                    <a:lnT w="12700" cmpd="sng">
                      <a:noFill/>
                      <a:prstDash val="solid"/>
                    </a:lnT>
                    <a:lnB w="28575" cap="flat" cmpd="sng" algn="ctr">
                      <a:noFill/>
                      <a:prstDash val="solid"/>
                    </a:lnB>
                    <a:noFill/>
                  </a:tcPr>
                </a:tc>
                <a:extLst>
                  <a:ext uri="{0D108BD9-81ED-4DB2-BD59-A6C34878D82A}">
                    <a16:rowId xmlns:a16="http://schemas.microsoft.com/office/drawing/2014/main" val="565683805"/>
                  </a:ext>
                </a:extLst>
              </a:tr>
            </a:tbl>
          </a:graphicData>
        </a:graphic>
      </p:graphicFrame>
    </p:spTree>
    <p:extLst>
      <p:ext uri="{BB962C8B-B14F-4D97-AF65-F5344CB8AC3E}">
        <p14:creationId xmlns:p14="http://schemas.microsoft.com/office/powerpoint/2010/main" val="265263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Marcador de contenido 3">
            <a:extLst>
              <a:ext uri="{FF2B5EF4-FFF2-40B4-BE49-F238E27FC236}">
                <a16:creationId xmlns:a16="http://schemas.microsoft.com/office/drawing/2014/main" id="{0B82CE75-F6B0-48C9-840F-7A3E59DBD27A}"/>
              </a:ext>
            </a:extLst>
          </p:cNvPr>
          <p:cNvGraphicFramePr>
            <a:graphicFrameLocks noGrp="1"/>
          </p:cNvGraphicFramePr>
          <p:nvPr>
            <p:ph idx="1"/>
            <p:extLst>
              <p:ext uri="{D42A27DB-BD31-4B8C-83A1-F6EECF244321}">
                <p14:modId xmlns:p14="http://schemas.microsoft.com/office/powerpoint/2010/main" val="3112072018"/>
              </p:ext>
            </p:extLst>
          </p:nvPr>
        </p:nvGraphicFramePr>
        <p:xfrm>
          <a:off x="643467" y="1515400"/>
          <a:ext cx="10905068" cy="3827200"/>
        </p:xfrm>
        <a:graphic>
          <a:graphicData uri="http://schemas.openxmlformats.org/drawingml/2006/table">
            <a:tbl>
              <a:tblPr>
                <a:noFill/>
              </a:tblPr>
              <a:tblGrid>
                <a:gridCol w="3110282">
                  <a:extLst>
                    <a:ext uri="{9D8B030D-6E8A-4147-A177-3AD203B41FA5}">
                      <a16:colId xmlns:a16="http://schemas.microsoft.com/office/drawing/2014/main" val="3005662520"/>
                    </a:ext>
                  </a:extLst>
                </a:gridCol>
                <a:gridCol w="3553245">
                  <a:extLst>
                    <a:ext uri="{9D8B030D-6E8A-4147-A177-3AD203B41FA5}">
                      <a16:colId xmlns:a16="http://schemas.microsoft.com/office/drawing/2014/main" val="818853247"/>
                    </a:ext>
                  </a:extLst>
                </a:gridCol>
                <a:gridCol w="4241541">
                  <a:extLst>
                    <a:ext uri="{9D8B030D-6E8A-4147-A177-3AD203B41FA5}">
                      <a16:colId xmlns:a16="http://schemas.microsoft.com/office/drawing/2014/main" val="1001848310"/>
                    </a:ext>
                  </a:extLst>
                </a:gridCol>
              </a:tblGrid>
              <a:tr h="765440">
                <a:tc>
                  <a:txBody>
                    <a:bodyPr/>
                    <a:lstStyle/>
                    <a:p>
                      <a:pPr algn="l"/>
                      <a:r>
                        <a:rPr lang="en-US" sz="2600" b="1" cap="none" spc="0">
                          <a:solidFill>
                            <a:schemeClr val="tx1"/>
                          </a:solidFill>
                          <a:effectLst/>
                        </a:rPr>
                        <a:t>Categoría de tipo</a:t>
                      </a:r>
                      <a:endParaRPr lang="en-US" sz="2600" cap="none" spc="0">
                        <a:solidFill>
                          <a:schemeClr val="tx1"/>
                        </a:solidFill>
                        <a:effectLst/>
                      </a:endParaRPr>
                    </a:p>
                  </a:txBody>
                  <a:tcPr marL="98133" marR="98133" marT="98133" marB="196267" anchor="ctr">
                    <a:lnL w="12700" cmpd="sng">
                      <a:noFill/>
                      <a:prstDash val="solid"/>
                    </a:lnL>
                    <a:lnR w="12700" cmpd="sng">
                      <a:noFill/>
                      <a:prstDash val="solid"/>
                    </a:lnR>
                    <a:lnT w="12700" cap="flat" cmpd="sng" algn="ctr">
                      <a:solidFill>
                        <a:schemeClr val="accent1"/>
                      </a:solidFill>
                      <a:prstDash val="solid"/>
                    </a:lnT>
                    <a:lnB w="12700" cmpd="sng">
                      <a:noFill/>
                      <a:prstDash val="solid"/>
                    </a:lnB>
                    <a:noFill/>
                  </a:tcPr>
                </a:tc>
                <a:tc>
                  <a:txBody>
                    <a:bodyPr/>
                    <a:lstStyle/>
                    <a:p>
                      <a:pPr algn="l"/>
                      <a:r>
                        <a:rPr lang="en-US" sz="2600" b="1" cap="none" spc="0">
                          <a:solidFill>
                            <a:schemeClr val="tx1"/>
                          </a:solidFill>
                          <a:effectLst/>
                        </a:rPr>
                        <a:t>Nombre</a:t>
                      </a:r>
                      <a:endParaRPr lang="en-US" sz="2600" cap="none" spc="0">
                        <a:solidFill>
                          <a:schemeClr val="tx1"/>
                        </a:solidFill>
                        <a:effectLst/>
                      </a:endParaRPr>
                    </a:p>
                  </a:txBody>
                  <a:tcPr marL="98133" marR="98133" marT="98133" marB="196267" anchor="ctr">
                    <a:lnL w="12700" cmpd="sng">
                      <a:noFill/>
                      <a:prstDash val="solid"/>
                    </a:lnL>
                    <a:lnR w="12700" cmpd="sng">
                      <a:noFill/>
                      <a:prstDash val="solid"/>
                    </a:lnR>
                    <a:lnT w="12700" cap="flat" cmpd="sng" algn="ctr">
                      <a:solidFill>
                        <a:schemeClr val="accent1"/>
                      </a:solidFill>
                      <a:prstDash val="solid"/>
                    </a:lnT>
                    <a:lnB w="12700" cmpd="sng">
                      <a:noFill/>
                      <a:prstDash val="solid"/>
                    </a:lnB>
                    <a:noFill/>
                  </a:tcPr>
                </a:tc>
                <a:tc>
                  <a:txBody>
                    <a:bodyPr/>
                    <a:lstStyle/>
                    <a:p>
                      <a:pPr algn="l"/>
                      <a:r>
                        <a:rPr lang="en-US" sz="2600" b="1" cap="none" spc="0">
                          <a:solidFill>
                            <a:schemeClr val="tx1"/>
                          </a:solidFill>
                          <a:effectLst/>
                        </a:rPr>
                        <a:t>Descripción</a:t>
                      </a:r>
                      <a:endParaRPr lang="en-US" sz="2600" cap="none" spc="0">
                        <a:solidFill>
                          <a:schemeClr val="tx1"/>
                        </a:solidFill>
                        <a:effectLst/>
                      </a:endParaRPr>
                    </a:p>
                  </a:txBody>
                  <a:tcPr marL="98133" marR="98133" marT="98133" marB="196267" anchor="ctr">
                    <a:lnL w="12700" cmpd="sng">
                      <a:noFill/>
                      <a:prstDash val="solid"/>
                    </a:lnL>
                    <a:lnR w="12700" cmpd="sng">
                      <a:noFill/>
                      <a:prstDash val="solid"/>
                    </a:lnR>
                    <a:lnT w="12700" cap="flat" cmpd="sng" algn="ctr">
                      <a:solidFill>
                        <a:schemeClr val="accent1"/>
                      </a:solidFill>
                      <a:prstDash val="solid"/>
                    </a:lnT>
                    <a:lnB w="12700" cmpd="sng">
                      <a:noFill/>
                      <a:prstDash val="solid"/>
                    </a:lnB>
                    <a:noFill/>
                  </a:tcPr>
                </a:tc>
                <a:extLst>
                  <a:ext uri="{0D108BD9-81ED-4DB2-BD59-A6C34878D82A}">
                    <a16:rowId xmlns:a16="http://schemas.microsoft.com/office/drawing/2014/main" val="4211635535"/>
                  </a:ext>
                </a:extLst>
              </a:tr>
              <a:tr h="765440">
                <a:tc>
                  <a:txBody>
                    <a:bodyPr/>
                    <a:lstStyle/>
                    <a:p>
                      <a:pPr algn="l"/>
                      <a:r>
                        <a:rPr lang="en-US" sz="2600" i="1" cap="none" spc="0">
                          <a:solidFill>
                            <a:schemeClr val="tx1"/>
                          </a:solidFill>
                          <a:effectLst/>
                        </a:rPr>
                        <a:t>Objeto integrado</a:t>
                      </a:r>
                      <a:endParaRPr lang="en-US" sz="2600" cap="none" spc="0">
                        <a:solidFill>
                          <a:schemeClr val="tx1"/>
                        </a:solidFill>
                        <a:effectLst/>
                      </a:endParaRPr>
                    </a:p>
                  </a:txBody>
                  <a:tcPr marL="98133" marR="98133" marT="98133" marB="196267"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US" sz="2600" cap="none" spc="0">
                          <a:solidFill>
                            <a:schemeClr val="tx1"/>
                          </a:solidFill>
                          <a:effectLst/>
                        </a:rPr>
                        <a:t>NoneType</a:t>
                      </a:r>
                    </a:p>
                  </a:txBody>
                  <a:tcPr marL="98133" marR="98133" marT="98133" marB="196267"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US" sz="2600" cap="none" spc="0">
                          <a:solidFill>
                            <a:schemeClr val="tx1"/>
                          </a:solidFill>
                          <a:effectLst/>
                        </a:rPr>
                        <a:t>el objeto </a:t>
                      </a:r>
                      <a:r>
                        <a:rPr lang="en-US" sz="2600" u="none" strike="noStrike" cap="none" spc="0">
                          <a:solidFill>
                            <a:schemeClr val="tx1"/>
                          </a:solidFill>
                          <a:effectLst/>
                          <a:hlinkClick r:id="rId2">
                            <a:extLst>
                              <a:ext uri="{A12FA001-AC4F-418D-AE19-62706E023703}">
                                <ahyp:hlinkClr xmlns:ahyp="http://schemas.microsoft.com/office/drawing/2018/hyperlinkcolor" val="tx"/>
                              </a:ext>
                            </a:extLst>
                          </a:hlinkClick>
                        </a:rPr>
                        <a:t>None</a:t>
                      </a:r>
                      <a:r>
                        <a:rPr lang="en-US" sz="2600" cap="none" spc="0">
                          <a:solidFill>
                            <a:schemeClr val="tx1"/>
                          </a:solidFill>
                          <a:effectLst/>
                        </a:rPr>
                        <a:t>.</a:t>
                      </a:r>
                    </a:p>
                  </a:txBody>
                  <a:tcPr marL="98133" marR="98133" marT="98133" marB="196267"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141855272"/>
                  </a:ext>
                </a:extLst>
              </a:tr>
              <a:tr h="765440">
                <a:tc>
                  <a:txBody>
                    <a:bodyPr/>
                    <a:lstStyle/>
                    <a:p>
                      <a:pPr algn="l"/>
                      <a:r>
                        <a:rPr lang="en-US" sz="2600" i="1" cap="none" spc="0">
                          <a:solidFill>
                            <a:schemeClr val="tx1"/>
                          </a:solidFill>
                          <a:effectLst/>
                        </a:rPr>
                        <a:t>Objeto integrado</a:t>
                      </a:r>
                      <a:endParaRPr lang="en-US" sz="2600" cap="none" spc="0">
                        <a:solidFill>
                          <a:schemeClr val="tx1"/>
                        </a:solidFill>
                        <a:effectLst/>
                      </a:endParaRPr>
                    </a:p>
                  </a:txBody>
                  <a:tcPr marL="98133" marR="98133" marT="98133" marB="196267"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US" sz="2600" cap="none" spc="0">
                          <a:solidFill>
                            <a:schemeClr val="tx1"/>
                          </a:solidFill>
                          <a:effectLst/>
                        </a:rPr>
                        <a:t>NotImplementedType</a:t>
                      </a:r>
                    </a:p>
                  </a:txBody>
                  <a:tcPr marL="98133" marR="98133" marT="98133" marB="196267"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US" sz="2600" cap="none" spc="0">
                          <a:solidFill>
                            <a:schemeClr val="tx1"/>
                          </a:solidFill>
                          <a:effectLst/>
                        </a:rPr>
                        <a:t>el objeto </a:t>
                      </a:r>
                      <a:r>
                        <a:rPr lang="en-US" sz="2600" u="none" strike="noStrike" cap="none" spc="0">
                          <a:solidFill>
                            <a:schemeClr val="tx1"/>
                          </a:solidFill>
                          <a:effectLst/>
                          <a:hlinkClick r:id="rId3">
                            <a:extLst>
                              <a:ext uri="{A12FA001-AC4F-418D-AE19-62706E023703}">
                                <ahyp:hlinkClr xmlns:ahyp="http://schemas.microsoft.com/office/drawing/2018/hyperlinkcolor" val="tx"/>
                              </a:ext>
                            </a:extLst>
                          </a:hlinkClick>
                        </a:rPr>
                        <a:t>NotImplemented</a:t>
                      </a:r>
                      <a:r>
                        <a:rPr lang="en-US" sz="2600" cap="none" spc="0">
                          <a:solidFill>
                            <a:schemeClr val="tx1"/>
                          </a:solidFill>
                          <a:effectLst/>
                        </a:rPr>
                        <a:t>.</a:t>
                      </a:r>
                    </a:p>
                  </a:txBody>
                  <a:tcPr marL="98133" marR="98133" marT="98133" marB="196267"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540569891"/>
                  </a:ext>
                </a:extLst>
              </a:tr>
              <a:tr h="765440">
                <a:tc>
                  <a:txBody>
                    <a:bodyPr/>
                    <a:lstStyle/>
                    <a:p>
                      <a:pPr algn="l"/>
                      <a:r>
                        <a:rPr lang="en-US" sz="2600" i="1" cap="none" spc="0">
                          <a:solidFill>
                            <a:schemeClr val="tx1"/>
                          </a:solidFill>
                          <a:effectLst/>
                        </a:rPr>
                        <a:t>Objeto integrado</a:t>
                      </a:r>
                      <a:endParaRPr lang="en-US" sz="2600" cap="none" spc="0">
                        <a:solidFill>
                          <a:schemeClr val="tx1"/>
                        </a:solidFill>
                        <a:effectLst/>
                      </a:endParaRPr>
                    </a:p>
                  </a:txBody>
                  <a:tcPr marL="98133" marR="98133" marT="98133" marB="196267"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US" sz="2600" cap="none" spc="0">
                          <a:solidFill>
                            <a:schemeClr val="tx1"/>
                          </a:solidFill>
                          <a:effectLst/>
                        </a:rPr>
                        <a:t>ellipsis</a:t>
                      </a:r>
                    </a:p>
                  </a:txBody>
                  <a:tcPr marL="98133" marR="98133" marT="98133" marB="196267"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US" sz="2600" cap="none" spc="0">
                          <a:solidFill>
                            <a:schemeClr val="tx1"/>
                          </a:solidFill>
                          <a:effectLst/>
                        </a:rPr>
                        <a:t>el objeto </a:t>
                      </a:r>
                      <a:r>
                        <a:rPr lang="en-US" sz="2600" u="none" strike="noStrike" cap="none" spc="0">
                          <a:solidFill>
                            <a:schemeClr val="tx1"/>
                          </a:solidFill>
                          <a:effectLst/>
                          <a:hlinkClick r:id="rId4">
                            <a:extLst>
                              <a:ext uri="{A12FA001-AC4F-418D-AE19-62706E023703}">
                                <ahyp:hlinkClr xmlns:ahyp="http://schemas.microsoft.com/office/drawing/2018/hyperlinkcolor" val="tx"/>
                              </a:ext>
                            </a:extLst>
                          </a:hlinkClick>
                        </a:rPr>
                        <a:t>Ellipsis</a:t>
                      </a:r>
                      <a:r>
                        <a:rPr lang="en-US" sz="2600" cap="none" spc="0">
                          <a:solidFill>
                            <a:schemeClr val="tx1"/>
                          </a:solidFill>
                          <a:effectLst/>
                        </a:rPr>
                        <a:t>.</a:t>
                      </a:r>
                    </a:p>
                  </a:txBody>
                  <a:tcPr marL="98133" marR="98133" marT="98133" marB="196267"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619168367"/>
                  </a:ext>
                </a:extLst>
              </a:tr>
              <a:tr h="765440">
                <a:tc>
                  <a:txBody>
                    <a:bodyPr/>
                    <a:lstStyle/>
                    <a:p>
                      <a:pPr algn="l"/>
                      <a:r>
                        <a:rPr lang="en-US" sz="2600" i="1" cap="none" spc="0">
                          <a:solidFill>
                            <a:schemeClr val="tx1"/>
                          </a:solidFill>
                          <a:effectLst/>
                        </a:rPr>
                        <a:t>Objeto integrado</a:t>
                      </a:r>
                      <a:endParaRPr lang="en-US" sz="2600" cap="none" spc="0">
                        <a:solidFill>
                          <a:schemeClr val="tx1"/>
                        </a:solidFill>
                        <a:effectLst/>
                      </a:endParaRPr>
                    </a:p>
                  </a:txBody>
                  <a:tcPr marL="98133" marR="98133" marT="98133" marB="196267"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US" sz="2600" cap="none" spc="0">
                          <a:solidFill>
                            <a:schemeClr val="tx1"/>
                          </a:solidFill>
                          <a:effectLst/>
                        </a:rPr>
                        <a:t>file</a:t>
                      </a:r>
                    </a:p>
                  </a:txBody>
                  <a:tcPr marL="98133" marR="98133" marT="98133" marB="196267"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US" sz="2600" cap="none" spc="0">
                          <a:solidFill>
                            <a:schemeClr val="tx1"/>
                          </a:solidFill>
                          <a:effectLst/>
                        </a:rPr>
                        <a:t>el </a:t>
                      </a:r>
                      <a:r>
                        <a:rPr lang="en-US" sz="2600" cap="none" spc="0" err="1">
                          <a:solidFill>
                            <a:schemeClr val="tx1"/>
                          </a:solidFill>
                          <a:effectLst/>
                        </a:rPr>
                        <a:t>objeto</a:t>
                      </a:r>
                      <a:r>
                        <a:rPr lang="en-US" sz="2600" cap="none" spc="0">
                          <a:solidFill>
                            <a:schemeClr val="tx1"/>
                          </a:solidFill>
                          <a:effectLst/>
                        </a:rPr>
                        <a:t> </a:t>
                      </a:r>
                      <a:r>
                        <a:rPr lang="en-US" sz="2600" u="none" strike="noStrike" cap="none" spc="0">
                          <a:solidFill>
                            <a:schemeClr val="tx1"/>
                          </a:solidFill>
                          <a:effectLst/>
                          <a:hlinkClick r:id="rId5">
                            <a:extLst>
                              <a:ext uri="{A12FA001-AC4F-418D-AE19-62706E023703}">
                                <ahyp:hlinkClr xmlns:ahyp="http://schemas.microsoft.com/office/drawing/2018/hyperlinkcolor" val="tx"/>
                              </a:ext>
                            </a:extLst>
                          </a:hlinkClick>
                        </a:rPr>
                        <a:t>file</a:t>
                      </a:r>
                      <a:r>
                        <a:rPr lang="en-US" sz="2600" cap="none" spc="0">
                          <a:solidFill>
                            <a:schemeClr val="tx1"/>
                          </a:solidFill>
                          <a:effectLst/>
                        </a:rPr>
                        <a:t>.</a:t>
                      </a:r>
                    </a:p>
                  </a:txBody>
                  <a:tcPr marL="98133" marR="98133" marT="98133" marB="196267"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31938749"/>
                  </a:ext>
                </a:extLst>
              </a:tr>
            </a:tbl>
          </a:graphicData>
        </a:graphic>
      </p:graphicFrame>
      <p:sp>
        <p:nvSpPr>
          <p:cNvPr id="5" name="Rectangle 1">
            <a:extLst>
              <a:ext uri="{FF2B5EF4-FFF2-40B4-BE49-F238E27FC236}">
                <a16:creationId xmlns:a16="http://schemas.microsoft.com/office/drawing/2014/main" id="{31436A6F-BF10-4E2E-BF80-276800F89994}"/>
              </a:ext>
            </a:extLst>
          </p:cNvPr>
          <p:cNvSpPr>
            <a:spLocks noChangeArrowheads="1"/>
          </p:cNvSpPr>
          <p:nvPr/>
        </p:nvSpPr>
        <p:spPr bwMode="auto">
          <a:xfrm>
            <a:off x="0" y="-86871"/>
            <a:ext cx="4475905" cy="6309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r>
              <a:rPr kumimoji="0" lang="en-US" altLang="en-US" sz="1200" b="0" i="0" u="none" strike="noStrike" cap="none" normalizeH="0" baseline="0">
                <a:ln>
                  <a:noFill/>
                </a:ln>
                <a:solidFill>
                  <a:srgbClr val="3E4349"/>
                </a:solidFill>
                <a:effectLst/>
                <a:latin typeface="Georgia" panose="02040502050405020303" pitchFamily="18" charset="0"/>
              </a:rPr>
              <a:t>Otros tipos de datos incorporados, se describen a continuación:</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spcBef>
                <a:spcPct val="0"/>
              </a:spcBef>
              <a:spcAft>
                <a:spcPts val="60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201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F5DDAD78-6B8A-48B3-B92C-26BA0306444F}"/>
              </a:ext>
            </a:extLst>
          </p:cNvPr>
          <p:cNvSpPr>
            <a:spLocks noGrp="1"/>
          </p:cNvSpPr>
          <p:nvPr>
            <p:ph type="title"/>
          </p:nvPr>
        </p:nvSpPr>
        <p:spPr>
          <a:xfrm>
            <a:off x="643467" y="321734"/>
            <a:ext cx="10905066" cy="1135737"/>
          </a:xfrm>
        </p:spPr>
        <p:txBody>
          <a:bodyPr>
            <a:normAutofit/>
          </a:bodyPr>
          <a:lstStyle/>
          <a:p>
            <a:r>
              <a:rPr lang="en-US" sz="3600" b="0" i="0">
                <a:effectLst/>
                <a:latin typeface="Georgia" panose="02040502050405020303" pitchFamily="18" charset="0"/>
              </a:rPr>
              <a:t>Variables en python</a:t>
            </a:r>
            <a:br>
              <a:rPr lang="en-US" sz="3600" b="0" i="0">
                <a:effectLst/>
                <a:latin typeface="Georgia" panose="02040502050405020303" pitchFamily="18" charset="0"/>
              </a:rPr>
            </a:br>
            <a:endParaRPr lang="en-US" sz="3600"/>
          </a:p>
        </p:txBody>
      </p:sp>
      <p:sp>
        <p:nvSpPr>
          <p:cNvPr id="3" name="Marcador de contenido 2">
            <a:extLst>
              <a:ext uri="{FF2B5EF4-FFF2-40B4-BE49-F238E27FC236}">
                <a16:creationId xmlns:a16="http://schemas.microsoft.com/office/drawing/2014/main" id="{7670D08F-7178-419B-91C9-881B9CA15C94}"/>
              </a:ext>
            </a:extLst>
          </p:cNvPr>
          <p:cNvSpPr>
            <a:spLocks noGrp="1"/>
          </p:cNvSpPr>
          <p:nvPr>
            <p:ph idx="1"/>
          </p:nvPr>
        </p:nvSpPr>
        <p:spPr>
          <a:xfrm>
            <a:off x="643467" y="1782981"/>
            <a:ext cx="10905066" cy="4393982"/>
          </a:xfrm>
        </p:spPr>
        <p:txBody>
          <a:bodyPr>
            <a:normAutofit/>
          </a:bodyPr>
          <a:lstStyle/>
          <a:p>
            <a:r>
              <a:rPr lang="es-ES" sz="2000" b="0" i="0">
                <a:effectLst/>
                <a:latin typeface="Georgia" panose="02040502050405020303" pitchFamily="18" charset="0"/>
              </a:rPr>
              <a:t>Es un nombre que se refiere a un objeto que reside en la memoria. El objeto puede ser de alguno de los tipos vistos (número o cadena de texto), o alguno de los otros tipos existentes en Python.</a:t>
            </a:r>
          </a:p>
          <a:p>
            <a:r>
              <a:rPr lang="es-ES" sz="2000" b="0" i="0">
                <a:effectLst/>
                <a:latin typeface="Georgia" panose="02040502050405020303" pitchFamily="18" charset="0"/>
              </a:rPr>
              <a:t>Cada variable debe tener un nombre único llamado identificador. Eso es muy de ayuda pensar las variables como contenedores que contienen data el cual puede ser cambiado después a través de técnicas de programación.</a:t>
            </a:r>
          </a:p>
          <a:p>
            <a:endParaRPr lang="en-US" sz="20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38417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1AD72D14-34DF-4FEB-8487-A7D75697CB5F}"/>
              </a:ext>
            </a:extLst>
          </p:cNvPr>
          <p:cNvSpPr>
            <a:spLocks noGrp="1"/>
          </p:cNvSpPr>
          <p:nvPr>
            <p:ph type="title"/>
          </p:nvPr>
        </p:nvSpPr>
        <p:spPr>
          <a:xfrm>
            <a:off x="643467" y="321734"/>
            <a:ext cx="10905066" cy="1135737"/>
          </a:xfrm>
        </p:spPr>
        <p:txBody>
          <a:bodyPr>
            <a:normAutofit/>
          </a:bodyPr>
          <a:lstStyle/>
          <a:p>
            <a:r>
              <a:rPr lang="es-ES" sz="3600"/>
              <a:t>Variables en python</a:t>
            </a:r>
            <a:endParaRPr lang="en-US" sz="3600"/>
          </a:p>
        </p:txBody>
      </p:sp>
      <p:sp>
        <p:nvSpPr>
          <p:cNvPr id="3" name="Marcador de contenido 2">
            <a:extLst>
              <a:ext uri="{FF2B5EF4-FFF2-40B4-BE49-F238E27FC236}">
                <a16:creationId xmlns:a16="http://schemas.microsoft.com/office/drawing/2014/main" id="{345A389A-57C7-495B-96CF-CEA9DA5D77E0}"/>
              </a:ext>
            </a:extLst>
          </p:cNvPr>
          <p:cNvSpPr>
            <a:spLocks noGrp="1"/>
          </p:cNvSpPr>
          <p:nvPr>
            <p:ph idx="1"/>
          </p:nvPr>
        </p:nvSpPr>
        <p:spPr>
          <a:xfrm>
            <a:off x="643467" y="1782981"/>
            <a:ext cx="10905066" cy="4393982"/>
          </a:xfrm>
        </p:spPr>
        <p:txBody>
          <a:bodyPr>
            <a:normAutofit/>
          </a:bodyPr>
          <a:lstStyle/>
          <a:p>
            <a:r>
              <a:rPr lang="es-ES" sz="2000" b="0" i="0">
                <a:effectLst/>
                <a:latin typeface="Georgia" panose="02040502050405020303" pitchFamily="18" charset="0"/>
              </a:rPr>
              <a:t>Las variables en Python son locales por defecto. Esto quiere decir que las variables definidas y utilizadas en el bloque de código de una </a:t>
            </a:r>
            <a:r>
              <a:rPr lang="es-ES" sz="2000" b="0" i="0" u="none" strike="noStrike">
                <a:effectLst/>
                <a:latin typeface="Georgia" panose="02040502050405020303" pitchFamily="18" charset="0"/>
                <a:hlinkClick r:id="rId2"/>
              </a:rPr>
              <a:t>función</a:t>
            </a:r>
            <a:r>
              <a:rPr lang="es-ES" sz="2000" b="0" i="0">
                <a:effectLst/>
                <a:latin typeface="Georgia" panose="02040502050405020303" pitchFamily="18" charset="0"/>
              </a:rPr>
              <a:t>, sólo tienen existencia dentro de la misma, y no interfieren con otras variables del resto del código.</a:t>
            </a:r>
          </a:p>
          <a:p>
            <a:r>
              <a:rPr lang="es-ES" sz="2000" b="0" i="0">
                <a:effectLst/>
                <a:latin typeface="Georgia" panose="02040502050405020303" pitchFamily="18" charset="0"/>
              </a:rPr>
              <a:t>A su vez, las variables existentes fuera de una </a:t>
            </a:r>
            <a:r>
              <a:rPr lang="es-ES" sz="2000" b="0" i="0" u="none" strike="noStrike">
                <a:effectLst/>
                <a:latin typeface="Georgia" panose="02040502050405020303" pitchFamily="18" charset="0"/>
                <a:hlinkClick r:id="rId2"/>
              </a:rPr>
              <a:t>función</a:t>
            </a:r>
            <a:r>
              <a:rPr lang="es-ES" sz="2000" b="0" i="0">
                <a:effectLst/>
                <a:latin typeface="Georgia" panose="02040502050405020303" pitchFamily="18" charset="0"/>
              </a:rPr>
              <a:t>, no son visibles dentro de la misma.</a:t>
            </a:r>
          </a:p>
          <a:p>
            <a:r>
              <a:rPr lang="es-ES" sz="2000" b="0" i="0">
                <a:effectLst/>
                <a:latin typeface="Georgia" panose="02040502050405020303" pitchFamily="18" charset="0"/>
              </a:rPr>
              <a:t>En caso de que sea conveniente o necesario, una variable local puede convertirse en una variable global declarándola explícitamente como tal con la sentencia </a:t>
            </a:r>
            <a:r>
              <a:rPr lang="es-ES" sz="2000" b="0" i="0" u="none" strike="noStrike">
                <a:effectLst/>
                <a:latin typeface="Georgia" panose="02040502050405020303" pitchFamily="18" charset="0"/>
                <a:hlinkClick r:id="rId3"/>
              </a:rPr>
              <a:t>global</a:t>
            </a:r>
            <a:r>
              <a:rPr lang="es-ES" sz="2000" b="0" i="0">
                <a:effectLst/>
                <a:latin typeface="Georgia" panose="02040502050405020303" pitchFamily="18" charset="0"/>
              </a:rPr>
              <a:t>.</a:t>
            </a:r>
          </a:p>
          <a:p>
            <a:endParaRPr lang="en-US" sz="20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85678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E14991C-C712-4B10-B8DD-A0D96E68BEA1}"/>
              </a:ext>
            </a:extLst>
          </p:cNvPr>
          <p:cNvSpPr>
            <a:spLocks noGrp="1"/>
          </p:cNvSpPr>
          <p:nvPr>
            <p:ph type="title"/>
          </p:nvPr>
        </p:nvSpPr>
        <p:spPr>
          <a:xfrm>
            <a:off x="643467" y="321734"/>
            <a:ext cx="10905066" cy="1135737"/>
          </a:xfrm>
        </p:spPr>
        <p:txBody>
          <a:bodyPr>
            <a:normAutofit/>
          </a:bodyPr>
          <a:lstStyle/>
          <a:p>
            <a:r>
              <a:rPr lang="es-ES" sz="3600"/>
              <a:t>Ejemplos de variables</a:t>
            </a:r>
            <a:endParaRPr lang="en-US" sz="3600"/>
          </a:p>
        </p:txBody>
      </p:sp>
      <p:sp>
        <p:nvSpPr>
          <p:cNvPr id="4" name="Rectangle 1">
            <a:extLst>
              <a:ext uri="{FF2B5EF4-FFF2-40B4-BE49-F238E27FC236}">
                <a16:creationId xmlns:a16="http://schemas.microsoft.com/office/drawing/2014/main" id="{50FEA437-93B7-454E-8DC0-21B98E532BFD}"/>
              </a:ext>
            </a:extLst>
          </p:cNvPr>
          <p:cNvSpPr>
            <a:spLocks noGrp="1" noChangeArrowheads="1"/>
          </p:cNvSpPr>
          <p:nvPr>
            <p:ph idx="1"/>
          </p:nvPr>
        </p:nvSpPr>
        <p:spPr bwMode="auto">
          <a:xfrm>
            <a:off x="643467" y="1782981"/>
            <a:ext cx="10905066" cy="4393982"/>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33308" rIns="0" bIns="133308" numCol="1"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None/>
              <a:tabLst/>
            </a:pPr>
            <a:r>
              <a:rPr kumimoji="0" lang="en-US" altLang="en-US" sz="2000" b="1" i="0" u="none" strike="noStrike" cap="none" normalizeH="0" baseline="0">
                <a:ln>
                  <a:noFill/>
                </a:ln>
                <a:effectLst/>
                <a:latin typeface="Consolas" panose="020B0609020204030204" pitchFamily="49" charset="0"/>
              </a:rPr>
              <a:t>&gt;&gt;&gt; </a:t>
            </a:r>
            <a:r>
              <a:rPr kumimoji="0" lang="en-US" altLang="en-US" sz="2000" b="0" i="0" u="none" strike="noStrike" cap="none" normalizeH="0" baseline="0">
                <a:ln>
                  <a:noFill/>
                </a:ln>
                <a:effectLst/>
                <a:latin typeface="Arial" panose="020B0604020202020204" pitchFamily="34" charset="0"/>
              </a:rPr>
              <a:t>c</a:t>
            </a:r>
            <a:r>
              <a:rPr kumimoji="0" lang="en-US" altLang="en-US" sz="2000" b="0" i="0" u="none" strike="noStrike" cap="none" normalizeH="0" baseline="0">
                <a:ln>
                  <a:noFill/>
                </a:ln>
                <a:effectLst/>
                <a:latin typeface="Consolas" panose="020B0609020204030204" pitchFamily="49" charset="0"/>
              </a:rPr>
              <a:t> </a:t>
            </a:r>
            <a:r>
              <a:rPr kumimoji="0" lang="en-US" altLang="en-US" sz="2000" b="0" i="0" u="none" strike="noStrike" cap="none" normalizeH="0" baseline="0">
                <a:ln>
                  <a:noFill/>
                </a:ln>
                <a:effectLst/>
                <a:latin typeface="Arial" panose="020B0604020202020204" pitchFamily="34" charset="0"/>
              </a:rPr>
              <a:t>=</a:t>
            </a:r>
            <a:r>
              <a:rPr kumimoji="0" lang="en-US" altLang="en-US" sz="2000" b="0" i="0" u="none" strike="noStrike" cap="none" normalizeH="0" baseline="0">
                <a:ln>
                  <a:noFill/>
                </a:ln>
                <a:effectLst/>
                <a:latin typeface="Consolas" panose="020B0609020204030204" pitchFamily="49" charset="0"/>
              </a:rPr>
              <a:t> "Hola Mundo" </a:t>
            </a:r>
            <a:r>
              <a:rPr kumimoji="0" lang="en-US" altLang="en-US" sz="2000" b="0" i="1" u="none" strike="noStrike" cap="none" normalizeH="0" baseline="0">
                <a:ln>
                  <a:noFill/>
                </a:ln>
                <a:effectLst/>
                <a:latin typeface="Consolas" panose="020B0609020204030204" pitchFamily="49" charset="0"/>
              </a:rPr>
              <a:t># cadenas de caracteres</a:t>
            </a:r>
            <a:r>
              <a:rPr kumimoji="0" lang="en-US" altLang="en-US" sz="2000" b="0" i="0" u="none" strike="noStrike" cap="none" normalizeH="0" baseline="0">
                <a:ln>
                  <a:noFill/>
                </a:ln>
                <a:effectLst/>
                <a:latin typeface="Consolas" panose="020B0609020204030204" pitchFamily="49" charset="0"/>
              </a:rPr>
              <a:t> </a:t>
            </a:r>
            <a:r>
              <a:rPr kumimoji="0" lang="en-US" altLang="en-US" sz="2000" b="1" i="0" u="none" strike="noStrike" cap="none" normalizeH="0" baseline="0">
                <a:ln>
                  <a:noFill/>
                </a:ln>
                <a:effectLst/>
                <a:latin typeface="Consolas" panose="020B0609020204030204" pitchFamily="49" charset="0"/>
              </a:rPr>
              <a:t>&gt;&gt;&gt; </a:t>
            </a:r>
            <a:endParaRPr kumimoji="0" lang="en-US" altLang="en-US" sz="20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ct val="0"/>
              </a:spcAft>
              <a:buClrTx/>
              <a:buSzTx/>
              <a:buFontTx/>
              <a:buNone/>
              <a:tabLst/>
            </a:pPr>
            <a:r>
              <a:rPr kumimoji="0" lang="en-US" altLang="en-US" sz="2000" b="0" i="0" u="none" strike="noStrike" cap="none" normalizeH="0" baseline="0">
                <a:ln>
                  <a:noFill/>
                </a:ln>
                <a:effectLst/>
                <a:latin typeface="Consolas" panose="020B0609020204030204" pitchFamily="49" charset="0"/>
              </a:rPr>
              <a:t>(</a:t>
            </a:r>
            <a:r>
              <a:rPr kumimoji="0" lang="en-US" altLang="en-US" sz="2000" b="0" i="0" u="none" strike="noStrike" cap="none" normalizeH="0" baseline="0">
                <a:ln>
                  <a:noFill/>
                </a:ln>
                <a:effectLst/>
                <a:latin typeface="Arial" panose="020B0604020202020204" pitchFamily="34" charset="0"/>
              </a:rPr>
              <a:t>c</a:t>
            </a:r>
            <a:r>
              <a:rPr kumimoji="0" lang="en-US" altLang="en-US" sz="2000" b="0" i="0" u="none" strike="noStrike" cap="none" normalizeH="0" baseline="0">
                <a:ln>
                  <a:noFill/>
                </a:ln>
                <a:effectLst/>
                <a:latin typeface="Consolas" panose="020B0609020204030204" pitchFamily="49" charset="0"/>
              </a:rPr>
              <a:t>) </a:t>
            </a:r>
            <a:r>
              <a:rPr kumimoji="0" lang="en-US" altLang="en-US" sz="2000" b="0" i="1" u="none" strike="noStrike" cap="none" normalizeH="0" baseline="0">
                <a:ln>
                  <a:noFill/>
                </a:ln>
                <a:effectLst/>
                <a:latin typeface="Consolas" panose="020B0609020204030204" pitchFamily="49" charset="0"/>
              </a:rPr>
              <a:t># comprobar tipo de dato</a:t>
            </a:r>
            <a:r>
              <a:rPr kumimoji="0" lang="en-US" altLang="en-US" sz="2000" b="0" i="0" u="none" strike="noStrike" cap="none" normalizeH="0" baseline="0">
                <a:ln>
                  <a:noFill/>
                </a:ln>
                <a:effectLst/>
                <a:latin typeface="Consolas" panose="020B0609020204030204" pitchFamily="49" charset="0"/>
              </a:rPr>
              <a:t> &lt;type 'str'&gt; </a:t>
            </a:r>
            <a:r>
              <a:rPr kumimoji="0" lang="en-US" altLang="en-US" sz="2000" b="1" i="0" u="none" strike="noStrike" cap="none" normalizeH="0" baseline="0">
                <a:ln>
                  <a:noFill/>
                </a:ln>
                <a:effectLst/>
                <a:latin typeface="Consolas" panose="020B0609020204030204" pitchFamily="49" charset="0"/>
              </a:rPr>
              <a:t>&gt;&gt;&gt; </a:t>
            </a:r>
            <a:r>
              <a:rPr kumimoji="0" lang="en-US" altLang="en-US" sz="2000" b="0" i="0" u="none" strike="noStrike" cap="none" normalizeH="0" baseline="0">
                <a:ln>
                  <a:noFill/>
                </a:ln>
                <a:effectLst/>
                <a:latin typeface="Arial" panose="020B0604020202020204" pitchFamily="34" charset="0"/>
              </a:rPr>
              <a:t>e</a:t>
            </a:r>
            <a:r>
              <a:rPr kumimoji="0" lang="en-US" altLang="en-US" sz="2000" b="0" i="0" u="none" strike="noStrike" cap="none" normalizeH="0" baseline="0">
                <a:ln>
                  <a:noFill/>
                </a:ln>
                <a:effectLst/>
                <a:latin typeface="Consolas" panose="020B0609020204030204" pitchFamily="49" charset="0"/>
              </a:rPr>
              <a:t> </a:t>
            </a:r>
            <a:r>
              <a:rPr kumimoji="0" lang="en-US" altLang="en-US" sz="2000" b="0" i="0" u="none" strike="noStrike" cap="none" normalizeH="0" baseline="0">
                <a:ln>
                  <a:noFill/>
                </a:ln>
                <a:effectLst/>
                <a:latin typeface="Arial" panose="020B0604020202020204" pitchFamily="34" charset="0"/>
              </a:rPr>
              <a:t>=</a:t>
            </a:r>
            <a:r>
              <a:rPr kumimoji="0" lang="en-US" altLang="en-US" sz="2000" b="0" i="0" u="none" strike="noStrike" cap="none" normalizeH="0" baseline="0">
                <a:ln>
                  <a:noFill/>
                </a:ln>
                <a:effectLst/>
                <a:latin typeface="Consolas" panose="020B0609020204030204" pitchFamily="49" charset="0"/>
              </a:rPr>
              <a:t> 23 </a:t>
            </a:r>
            <a:r>
              <a:rPr kumimoji="0" lang="en-US" altLang="en-US" sz="2000" b="0" i="1" u="none" strike="noStrike" cap="none" normalizeH="0" baseline="0">
                <a:ln>
                  <a:noFill/>
                </a:ln>
                <a:effectLst/>
                <a:latin typeface="Consolas" panose="020B0609020204030204" pitchFamily="49" charset="0"/>
              </a:rPr>
              <a:t># número entero</a:t>
            </a:r>
            <a:r>
              <a:rPr kumimoji="0" lang="en-US" altLang="en-US" sz="2000" b="0" i="0" u="none" strike="noStrike" cap="none" normalizeH="0" baseline="0">
                <a:ln>
                  <a:noFill/>
                </a:ln>
                <a:effectLst/>
                <a:latin typeface="Consolas" panose="020B0609020204030204" pitchFamily="49" charset="0"/>
              </a:rPr>
              <a:t> </a:t>
            </a:r>
            <a:r>
              <a:rPr kumimoji="0" lang="en-US" altLang="en-US" sz="2000" b="1" i="0" u="none" strike="noStrike" cap="none" normalizeH="0" baseline="0">
                <a:ln>
                  <a:noFill/>
                </a:ln>
                <a:effectLst/>
                <a:latin typeface="Consolas" panose="020B0609020204030204" pitchFamily="49" charset="0"/>
              </a:rPr>
              <a:t>&gt;&gt;&gt; </a:t>
            </a:r>
            <a:endParaRPr kumimoji="0" lang="en-US" altLang="en-US" sz="20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30000"/>
              </a:spcBef>
              <a:spcAft>
                <a:spcPct val="0"/>
              </a:spcAft>
              <a:buClrTx/>
              <a:buSzTx/>
              <a:buFontTx/>
              <a:buNone/>
              <a:tabLst/>
            </a:pPr>
            <a:r>
              <a:rPr kumimoji="0" lang="en-US" altLang="en-US" sz="2000" b="0" i="0" u="none" strike="noStrike" cap="none" normalizeH="0" baseline="0">
                <a:ln>
                  <a:noFill/>
                </a:ln>
                <a:effectLst/>
                <a:latin typeface="Consolas" panose="020B0609020204030204" pitchFamily="49" charset="0"/>
              </a:rPr>
              <a:t>(</a:t>
            </a:r>
            <a:r>
              <a:rPr kumimoji="0" lang="en-US" altLang="en-US" sz="2000" b="0" i="0" u="none" strike="noStrike" cap="none" normalizeH="0" baseline="0">
                <a:ln>
                  <a:noFill/>
                </a:ln>
                <a:effectLst/>
                <a:latin typeface="Arial" panose="020B0604020202020204" pitchFamily="34" charset="0"/>
              </a:rPr>
              <a:t>e</a:t>
            </a:r>
            <a:r>
              <a:rPr kumimoji="0" lang="en-US" altLang="en-US" sz="2000" b="0" i="0" u="none" strike="noStrike" cap="none" normalizeH="0" baseline="0">
                <a:ln>
                  <a:noFill/>
                </a:ln>
                <a:effectLst/>
                <a:latin typeface="Consolas" panose="020B0609020204030204" pitchFamily="49" charset="0"/>
              </a:rPr>
              <a:t>) </a:t>
            </a:r>
            <a:r>
              <a:rPr kumimoji="0" lang="en-US" altLang="en-US" sz="2000" b="0" i="1" u="none" strike="noStrike" cap="none" normalizeH="0" baseline="0">
                <a:ln>
                  <a:noFill/>
                </a:ln>
                <a:effectLst/>
                <a:latin typeface="Consolas" panose="020B0609020204030204" pitchFamily="49" charset="0"/>
              </a:rPr>
              <a:t># comprobar tipo de dato</a:t>
            </a:r>
            <a:r>
              <a:rPr kumimoji="0" lang="en-US" altLang="en-US" sz="2000" b="0" i="0" u="none" strike="noStrike" cap="none" normalizeH="0" baseline="0">
                <a:ln>
                  <a:noFill/>
                </a:ln>
                <a:effectLst/>
                <a:latin typeface="Consolas" panose="020B0609020204030204" pitchFamily="49" charset="0"/>
              </a:rPr>
              <a:t> &lt;type 'int'&gt;</a:t>
            </a:r>
            <a:r>
              <a:rPr kumimoji="0" lang="en-US" altLang="en-US" sz="2000" b="0" i="0" u="none" strike="noStrike" cap="none" normalizeH="0" baseline="0">
                <a:ln>
                  <a:noFill/>
                </a:ln>
                <a:effectLst/>
              </a:rPr>
              <a:t> </a:t>
            </a:r>
            <a:endParaRPr kumimoji="0" lang="en-US" altLang="en-US" sz="2000" b="0" i="0" u="none" strike="noStrike" cap="none" normalizeH="0" baseline="0">
              <a:ln>
                <a:noFill/>
              </a:ln>
              <a:effectLst/>
              <a:latin typeface="Arial" panose="020B0604020202020204" pitchFamily="34" charset="0"/>
            </a:endParaRP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51314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795D4613-BC81-43FA-9F33-A52BC46B2478}"/>
              </a:ext>
            </a:extLst>
          </p:cNvPr>
          <p:cNvSpPr>
            <a:spLocks noGrp="1"/>
          </p:cNvSpPr>
          <p:nvPr>
            <p:ph type="title"/>
          </p:nvPr>
        </p:nvSpPr>
        <p:spPr>
          <a:xfrm>
            <a:off x="643467" y="321734"/>
            <a:ext cx="10905066" cy="1135737"/>
          </a:xfrm>
        </p:spPr>
        <p:txBody>
          <a:bodyPr>
            <a:normAutofit/>
          </a:bodyPr>
          <a:lstStyle/>
          <a:p>
            <a:r>
              <a:rPr lang="es-ES" sz="3600"/>
              <a:t>Ejemplos variables</a:t>
            </a:r>
            <a:endParaRPr lang="en-US" sz="3600"/>
          </a:p>
        </p:txBody>
      </p:sp>
      <p:sp>
        <p:nvSpPr>
          <p:cNvPr id="3" name="Marcador de contenido 2">
            <a:extLst>
              <a:ext uri="{FF2B5EF4-FFF2-40B4-BE49-F238E27FC236}">
                <a16:creationId xmlns:a16="http://schemas.microsoft.com/office/drawing/2014/main" id="{E0168E8A-1864-4FC9-A2B2-E41D7CF33E07}"/>
              </a:ext>
            </a:extLst>
          </p:cNvPr>
          <p:cNvSpPr>
            <a:spLocks noGrp="1"/>
          </p:cNvSpPr>
          <p:nvPr>
            <p:ph idx="1"/>
          </p:nvPr>
        </p:nvSpPr>
        <p:spPr>
          <a:xfrm>
            <a:off x="643467" y="1782981"/>
            <a:ext cx="10905066" cy="4393982"/>
          </a:xfrm>
        </p:spPr>
        <p:txBody>
          <a:bodyPr>
            <a:normAutofit/>
          </a:bodyPr>
          <a:lstStyle/>
          <a:p>
            <a:r>
              <a:rPr lang="pt-BR" sz="2000"/>
              <a:t>String c = "Hola Mundo";</a:t>
            </a:r>
          </a:p>
          <a:p>
            <a:r>
              <a:rPr lang="pt-BR" sz="2000"/>
              <a:t>int e = 2</a:t>
            </a:r>
            <a:r>
              <a:rPr lang="es-ES" sz="2000"/>
              <a:t>&gt;&gt;&gt; c = "Hola Plone" # cadenas de caracteres</a:t>
            </a:r>
          </a:p>
          <a:p>
            <a:r>
              <a:rPr lang="es-ES" sz="2000"/>
              <a:t>&gt;&gt;&gt; c</a:t>
            </a:r>
          </a:p>
          <a:p>
            <a:r>
              <a:rPr lang="es-ES" sz="2000"/>
              <a:t>'Hola Plone'</a:t>
            </a:r>
            <a:endParaRPr lang="pt-BR" sz="2000"/>
          </a:p>
          <a:p>
            <a:endParaRPr lang="en-US" sz="20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2983760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1650</Words>
  <Application>Microsoft Office PowerPoint</Application>
  <PresentationFormat>Panorámica</PresentationFormat>
  <Paragraphs>251</Paragraphs>
  <Slides>31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31</vt:i4>
      </vt:variant>
    </vt:vector>
  </HeadingPairs>
  <TitlesOfParts>
    <vt:vector size="37" baseType="lpstr">
      <vt:lpstr>Arial</vt:lpstr>
      <vt:lpstr>Calibri</vt:lpstr>
      <vt:lpstr>Calibri Light</vt:lpstr>
      <vt:lpstr>Consolas</vt:lpstr>
      <vt:lpstr>Georgia</vt:lpstr>
      <vt:lpstr>Tema de Office</vt:lpstr>
      <vt:lpstr>python</vt:lpstr>
      <vt:lpstr>Presentación de PowerPoint</vt:lpstr>
      <vt:lpstr>Presentación de PowerPoint</vt:lpstr>
      <vt:lpstr>Presentación de PowerPoint</vt:lpstr>
      <vt:lpstr>Presentación de PowerPoint</vt:lpstr>
      <vt:lpstr>Variables en python </vt:lpstr>
      <vt:lpstr>Variables en python</vt:lpstr>
      <vt:lpstr>Ejemplos de variables</vt:lpstr>
      <vt:lpstr>Ejemplos variables</vt:lpstr>
      <vt:lpstr>Variables con puntos flotantes</vt:lpstr>
      <vt:lpstr>Asignación de valor múltiple</vt:lpstr>
      <vt:lpstr>Constantes en python</vt:lpstr>
      <vt:lpstr>Ejemplo de constantes python</vt:lpstr>
      <vt:lpstr>Ejemplos constantes</vt:lpstr>
      <vt:lpstr>Crear un archivo main.py</vt:lpstr>
      <vt:lpstr>Palabras reservadas </vt:lpstr>
      <vt:lpstr>Como verificar si una palabra es reservada</vt:lpstr>
      <vt:lpstr>Obtener la lista de palabras reservadas</vt:lpstr>
      <vt:lpstr>Reglas y convención de nombres </vt:lpstr>
      <vt:lpstr>Ejemplo de declaración variables</vt:lpstr>
      <vt:lpstr>Sentencia del</vt:lpstr>
      <vt:lpstr>Función vars()</vt:lpstr>
      <vt:lpstr>Sentencia Global</vt:lpstr>
      <vt:lpstr>Sentencia Global</vt:lpstr>
      <vt:lpstr>Operadores de asignación </vt:lpstr>
      <vt:lpstr>Operador de Asignación</vt:lpstr>
      <vt:lpstr>Operador de Asignación</vt:lpstr>
      <vt:lpstr>Operador de Asignacion</vt:lpstr>
      <vt:lpstr>Asignación aumentada</vt:lpstr>
      <vt:lpstr>Ejemplos</vt:lpstr>
      <vt:lpstr>Ejemplos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licet vargas</dc:creator>
  <cp:lastModifiedBy>licet vargas</cp:lastModifiedBy>
  <cp:revision>4</cp:revision>
  <dcterms:created xsi:type="dcterms:W3CDTF">2021-03-06T03:44:28Z</dcterms:created>
  <dcterms:modified xsi:type="dcterms:W3CDTF">2021-03-06T04:16:12Z</dcterms:modified>
</cp:coreProperties>
</file>