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9" r:id="rId4"/>
    <p:sldId id="257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8E24F-6379-476D-8F9A-A1C3FC598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FFF69-A76E-4A7F-822D-EB8B8DE5E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43E046-92E9-4890-8E40-BF6ACEE5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147C-A501-4313-A807-CBE16547706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EA945-2F36-4A4F-A4D5-89B3083A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B3B459-17B5-4B67-A877-168D9288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ED6-210D-42ED-9736-85B79ED58B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9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AC004-13FF-46B5-B11F-6D7A7DFA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08B2E0-BFE6-4C93-85FC-2FCEB2CB4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D9BB2-A507-46AB-AFED-4703A01C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147C-A501-4313-A807-CBE16547706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BEA11-6C94-425D-B20A-B27611DD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8E163-2D5D-4E94-8786-65674CC1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ED6-210D-42ED-9736-85B79ED58B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13295B-A58A-4CCA-91FB-1E2BDED67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FD1327-5760-42E0-A1F6-BE0D38D33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64E4F-387D-4644-AE92-0281850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147C-A501-4313-A807-CBE16547706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8639F-E187-483E-9DBB-45E55992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E8ECB-6A04-41A8-AF49-40C9E3C3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ED6-210D-42ED-9736-85B79ED58B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B0A4F-6E6D-499E-B44A-D8A38CCD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33458-B312-44E2-8001-4E0930B5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7D9BE-C04D-4F57-B5DF-6F753E69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147C-A501-4313-A807-CBE16547706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DBAC2-EB35-4E9E-854A-96916B14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3D8056-8E1E-43BB-B496-69B1B3F2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ED6-210D-42ED-9736-85B79ED58B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D2F9D-748C-49F2-BFF1-81B21A5A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46B2EA-B87F-4C3E-83E6-7AB1AD7F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6F1E6E-B0B1-4318-8E32-792AE767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147C-A501-4313-A807-CBE16547706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C7ABD-5CF0-4FCD-863D-BBD8647E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1B4C00-48B8-456B-ABF3-DA6A7D41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ED6-210D-42ED-9736-85B79ED58B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D695-B7AA-43B6-9EA1-2FC68072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91167-8F2A-4AEC-957D-F2C1C0AEC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25FBA4-FBE6-4B2F-9F5F-DE721DEA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588DFB-3645-4CD3-A953-386DEC89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147C-A501-4313-A807-CBE16547706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2A807D-B0D4-4573-874F-EABBEECF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4A8A1B-BE27-444C-80A4-650C2AC0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ED6-210D-42ED-9736-85B79ED58B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62F4D-9203-48A7-92AC-E3BABF10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D70537-A38E-432F-BA83-2E99142B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45630A-5F33-4E40-9278-087A563A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E81031-5D9A-410E-B05E-2581C33FD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A33B96-A2D3-4756-8CF7-7A2B192F0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AA86BD-77E3-484B-A0FE-80DBBB1F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147C-A501-4313-A807-CBE16547706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7274D7-189B-411C-8FE8-AF5026B2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3F6E75-098F-4C26-8235-9FF5B703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ED6-210D-42ED-9736-85B79ED58B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3C00-AE21-4363-9D96-95006608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273292-7DAE-48A8-A779-F9058A63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147C-A501-4313-A807-CBE16547706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C65410-8FEC-47C1-A3CD-01736CBD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DA9B1-88AB-4D15-BAAF-5911F9F3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ED6-210D-42ED-9736-85B79ED58B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FBB559-FAD8-4883-BCB3-A380B6E3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147C-A501-4313-A807-CBE16547706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A15C35-FE2E-4B7E-B437-B87F2DDE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E86FD0-3CB0-4D53-A104-D1B7AB21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ED6-210D-42ED-9736-85B79ED58B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F421C-D831-4E0F-8227-30A5D608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99F75E-01FF-4D4E-82CA-DB494A534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22A4BD-5228-40B2-8CBC-A21150638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5F5899-26B6-4F56-A662-CE1E8C4D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147C-A501-4313-A807-CBE16547706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4630D3-446C-4F10-9A4E-EE3BB6A4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5A315A-2287-40F9-976D-5BEEED7A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ED6-210D-42ED-9736-85B79ED58B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ED666-24C5-493F-8E8D-FF342173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F9B1F5-4920-4D07-9211-9EE3C994B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4FFED3-B105-4650-9778-CE59B6AB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27EF49-2028-47D7-BDEF-485CE0FB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147C-A501-4313-A807-CBE16547706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3EF953-7C4A-467A-8CA8-9537A832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B52248-4AF6-4F24-926B-B12E5F40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DED6-210D-42ED-9736-85B79ED58B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E4367A-59BC-4819-8E92-D039EE2B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AA1E45-CE33-4D57-AB71-C57D8879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6C750-9FAA-4546-967C-BC3191E88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147C-A501-4313-A807-CBE16547706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39AAED-3D0F-42A5-97BF-4768F101D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15E57-4A2E-45D8-A773-3E8F68493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DED6-210D-42ED-9736-85B79ED58B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6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DB1253-DEDE-4171-9389-0FE31C1EA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ES" sz="4400">
                <a:solidFill>
                  <a:srgbClr val="000000"/>
                </a:solidFill>
              </a:rPr>
              <a:t>python</a:t>
            </a: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477B33-28E3-4D78-B27F-91A1DCC0D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1800">
                <a:solidFill>
                  <a:srgbClr val="000000"/>
                </a:solidFill>
              </a:rPr>
              <a:t>Evis licet vargas barrios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erpiente">
            <a:extLst>
              <a:ext uri="{FF2B5EF4-FFF2-40B4-BE49-F238E27FC236}">
                <a16:creationId xmlns:a16="http://schemas.microsoft.com/office/drawing/2014/main" id="{4B2009D4-B6F2-4BBF-A0A2-69E9CCB4D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714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95878D-33B2-4621-A2F4-42E1662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Print ()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018D4-E798-43EE-B6F5-AB433114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2400"/>
              <a:t>Produce la salida  más legible  al omitir las comillas adjuntas e imprimir caracteres especiales y de escape:</a:t>
            </a:r>
          </a:p>
          <a:p>
            <a:r>
              <a:rPr lang="es-ES" sz="2400"/>
              <a:t>Print (“hola mundo”)</a:t>
            </a:r>
          </a:p>
          <a:p>
            <a:r>
              <a:rPr lang="es-ES" sz="2400"/>
              <a:t>Print(‘c:\some\name’)</a:t>
            </a:r>
          </a:p>
          <a:p>
            <a:r>
              <a:rPr lang="es-ES" sz="2400"/>
              <a:t>C:\some</a:t>
            </a:r>
          </a:p>
          <a:p>
            <a:r>
              <a:rPr lang="es-ES" sz="2400"/>
              <a:t>Ame</a:t>
            </a:r>
          </a:p>
          <a:p>
            <a:r>
              <a:rPr lang="es-ES" sz="2400"/>
              <a:t>Print(‘el valor es :’,variable)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541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AFA6A3-066F-4671-9C00-8163C361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Definición de variables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D6036-5E2A-4684-81B6-BD7FFB453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700" b="0">
                <a:effectLst/>
                <a:latin typeface="Courier New" panose="02070309020205020404" pitchFamily="49" charset="0"/>
              </a:rPr>
              <a:t>precio = 20</a:t>
            </a:r>
          </a:p>
          <a:p>
            <a:r>
              <a:rPr lang="en-US" sz="1700" b="0">
                <a:effectLst/>
                <a:latin typeface="Courier New" panose="02070309020205020404" pitchFamily="49" charset="0"/>
              </a:rPr>
              <a:t>cantidad = 5</a:t>
            </a:r>
          </a:p>
          <a:p>
            <a:r>
              <a:rPr lang="en-US" sz="1700" b="0">
                <a:effectLst/>
                <a:latin typeface="Courier New" panose="02070309020205020404" pitchFamily="49" charset="0"/>
              </a:rPr>
              <a:t>x = 3</a:t>
            </a:r>
          </a:p>
          <a:p>
            <a:r>
              <a:rPr lang="en-US" sz="1700" b="0">
                <a:effectLst/>
                <a:latin typeface="Courier New" panose="02070309020205020404" pitchFamily="49" charset="0"/>
              </a:rPr>
              <a:t>x = 'hello'   # now x is a string</a:t>
            </a:r>
          </a:p>
          <a:p>
            <a:r>
              <a:rPr lang="en-US" sz="1700" b="0">
                <a:effectLst/>
                <a:latin typeface="Courier New" panose="02070309020205020404" pitchFamily="49" charset="0"/>
              </a:rPr>
              <a:t>x = [1, 2, 3] # now x is a list</a:t>
            </a:r>
          </a:p>
          <a:p>
            <a:r>
              <a:rPr lang="es-ES" sz="1700" b="0">
                <a:effectLst/>
                <a:latin typeface="Courier New" panose="02070309020205020404" pitchFamily="49" charset="0"/>
              </a:rPr>
              <a:t>x = 10</a:t>
            </a:r>
          </a:p>
          <a:p>
            <a:r>
              <a:rPr lang="es-ES" sz="1700" b="0">
                <a:effectLst/>
                <a:latin typeface="Courier New" panose="02070309020205020404" pitchFamily="49" charset="0"/>
              </a:rPr>
              <a:t>y = x</a:t>
            </a:r>
          </a:p>
          <a:p>
            <a:r>
              <a:rPr lang="es-ES" sz="1700" b="0">
                <a:effectLst/>
                <a:latin typeface="Courier New" panose="02070309020205020404" pitchFamily="49" charset="0"/>
              </a:rPr>
              <a:t>x += 5</a:t>
            </a:r>
          </a:p>
          <a:p>
            <a:r>
              <a:rPr lang="es-ES" sz="1700" b="0">
                <a:effectLst/>
                <a:latin typeface="Courier New" panose="02070309020205020404" pitchFamily="49" charset="0"/>
              </a:rPr>
              <a:t>print("x =", x)</a:t>
            </a:r>
          </a:p>
          <a:p>
            <a:r>
              <a:rPr lang="es-ES" sz="1700" b="0">
                <a:effectLst/>
                <a:latin typeface="Courier New" panose="02070309020205020404" pitchFamily="49" charset="0"/>
              </a:rPr>
              <a:t>print("y =", y)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0807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6C7808-A757-4B1C-854D-AA1B41C6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Ejercicio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19F45-FF4A-4C1D-ADC0-6DD98762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2400"/>
              <a:t>Realice la suma de dos valores</a:t>
            </a:r>
          </a:p>
          <a:p>
            <a:r>
              <a:rPr lang="es-ES" sz="2400"/>
              <a:t>Realice el promedio de cinco valores numéricos</a:t>
            </a:r>
          </a:p>
          <a:p>
            <a:r>
              <a:rPr lang="es-ES" sz="2400"/>
              <a:t>Solicite el nombre y la edad e imprimir</a:t>
            </a:r>
          </a:p>
          <a:p>
            <a:r>
              <a:rPr lang="es-ES" sz="2400"/>
              <a:t>Calcule la potencia de un numero</a:t>
            </a:r>
          </a:p>
          <a:p>
            <a:r>
              <a:rPr lang="es-ES" sz="2400"/>
              <a:t>Solicite el año de fecha de nacimiento y calcule la edad.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943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316172-EA00-4AE8-A78F-7C0E4AEF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Unir  cadenas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1065BC-0F79-4821-918F-63219627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2400"/>
              <a:t>Text=(‘ esta es una prueba de lógica de programación’’es solo una preba’)</a:t>
            </a:r>
          </a:p>
          <a:p>
            <a:r>
              <a:rPr lang="es-ES" sz="2400"/>
              <a:t>Solo funciona con dos literales, no con variables o expresiones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874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C92015-8252-44DC-B6C6-A69A0378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concatenar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29FDE-B23C-4EBC-918F-1B43CCACA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2400"/>
              <a:t>Unir dos o mas valores</a:t>
            </a:r>
          </a:p>
          <a:p>
            <a:r>
              <a:rPr lang="es-ES" sz="2400"/>
              <a:t>Prefix + ’thon’ – usando el operador +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5785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BDFD6-D4FD-4F4C-8C54-ED100884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Las cadenas se pueden indexar por índices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5CE4A-4BC5-464D-8A13-CD2D1CE0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rPr lang="en-US" sz="1400" dirty="0"/>
              <a:t>Word=‘Python’</a:t>
            </a:r>
          </a:p>
          <a:p>
            <a:r>
              <a:rPr lang="en-US" sz="1400" dirty="0"/>
              <a:t>Word[0]</a:t>
            </a:r>
          </a:p>
          <a:p>
            <a:pPr marL="0"/>
            <a:r>
              <a:rPr lang="en-US" sz="1400" dirty="0"/>
              <a:t>´p´</a:t>
            </a:r>
          </a:p>
          <a:p>
            <a:r>
              <a:rPr lang="en-US" sz="1400" dirty="0"/>
              <a:t>Word[5]</a:t>
            </a:r>
          </a:p>
          <a:p>
            <a:pPr marL="0"/>
            <a:r>
              <a:rPr lang="en-US" sz="1400" dirty="0"/>
              <a:t>´n´</a:t>
            </a:r>
          </a:p>
          <a:p>
            <a:r>
              <a:rPr lang="en-US" sz="1400" dirty="0"/>
              <a:t>Word[-1]</a:t>
            </a:r>
          </a:p>
          <a:p>
            <a:r>
              <a:rPr lang="en-US" sz="1400" dirty="0"/>
              <a:t>Word[-2]</a:t>
            </a:r>
          </a:p>
          <a:p>
            <a:r>
              <a:rPr lang="en-US" sz="1400" dirty="0"/>
              <a:t>Word[-6]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D22ED6-8BE6-42E1-876F-7C1E508EAB4C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Word[0:2]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Word[2:5]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Word[  :2]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Word[4:   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Word[-2:  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2313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932330-A23B-4EC2-AB55-85978465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Ejercicios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BAA4B-5693-428B-AC2A-56FDFD50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2400"/>
              <a:t>Unir dos frases de un poema</a:t>
            </a:r>
          </a:p>
          <a:p>
            <a:r>
              <a:rPr lang="es-ES" sz="2400"/>
              <a:t>Crear una variable con su nombre e imprimir la posición 3, 4 , 5</a:t>
            </a:r>
          </a:p>
          <a:p>
            <a:endParaRPr lang="es-E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6459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88192-6CEC-4026-B615-B7F5D186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Ejercicios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05F6F-5D2A-4626-B86B-C94BB4B9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Realice una solución que permita convertir una hectárea en metros cuadrados.</a:t>
            </a:r>
          </a:p>
          <a:p>
            <a:r>
              <a:rPr lang="es-ES" dirty="0"/>
              <a:t>Realice una solución que permita calcular el área de una circunferencia</a:t>
            </a:r>
          </a:p>
          <a:p>
            <a:r>
              <a:rPr lang="es-ES" dirty="0"/>
              <a:t>Realice una solución que permita dar solución al siguiente enunciado:</a:t>
            </a:r>
          </a:p>
          <a:p>
            <a:r>
              <a:rPr lang="es-ES" dirty="0"/>
              <a:t>Un empleado gana un salario N y adicional recibe bono  del 30% del salario , esto suma los ingresos del empleado, sin embargo el debe de cumplir con algunas obligaciones como: transporte que equivale a un 2% del salario, alimentación que es un 15% de los ingresos.</a:t>
            </a:r>
          </a:p>
          <a:p>
            <a:r>
              <a:rPr lang="es-ES" dirty="0"/>
              <a:t>Calcule y obtenga los ingresos, egresos y el valor disponible.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1111C-552C-4B38-9065-CA5740F4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Editor</a:t>
            </a:r>
            <a:endParaRPr lang="en-U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7D8C72-500A-4A26-983C-8A01F1157CA3}"/>
              </a:ext>
            </a:extLst>
          </p:cNvPr>
          <p:cNvSpPr txBox="1"/>
          <p:nvPr/>
        </p:nvSpPr>
        <p:spPr>
          <a:xfrm>
            <a:off x="1003300" y="1841500"/>
            <a:ext cx="974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https://www.programiz.com/python-programming/online-compiler/</a:t>
            </a:r>
          </a:p>
        </p:txBody>
      </p:sp>
    </p:spTree>
    <p:extLst>
      <p:ext uri="{BB962C8B-B14F-4D97-AF65-F5344CB8AC3E}">
        <p14:creationId xmlns:p14="http://schemas.microsoft.com/office/powerpoint/2010/main" val="39273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93335A-0452-4011-8E91-1F2101D8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Operadores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4FB7D-3859-49AD-9F6B-F7979C8E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Operador    Nombre                  Descripción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    a + b    Adición                 	 Suma de a y b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    a - b    Sustracción              	 Diferencia de a y b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    a * b    Multiplicación                Producto de a y b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    a / b    Verdadera división        Cociente de a y b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    a // b    División del piso          Cociente de a y b, 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200"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eliminando partes fraccionarias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    a % b    Módulo resto entero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    a ** b    Potencia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        -a    Negación              Lo negativo de a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3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FEE7E-5BF6-4B66-945B-423CB21F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Números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3B10EAAC-D2C8-4D9F-A2B4-E7E906DC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1500"/>
              <a:t>Los números enteros  actúa como una simple calculadora.</a:t>
            </a:r>
          </a:p>
          <a:p>
            <a:r>
              <a:rPr lang="es-ES" sz="1500"/>
              <a:t>Los números enteros (por ejemplo  2,4, 20) tiene tipo int, los que tienen una pate fraccionaria ( por ejemplo (5.0,1,6)se denominan float o reales.</a:t>
            </a:r>
          </a:p>
          <a:p>
            <a:endParaRPr lang="es-ES" sz="1500"/>
          </a:p>
          <a:p>
            <a:r>
              <a:rPr lang="es-ES" sz="1500"/>
              <a:t>Ejemplos:</a:t>
            </a:r>
          </a:p>
          <a:p>
            <a:r>
              <a:rPr lang="es-ES" sz="1500"/>
              <a:t>&gt;&gt;&gt;17/3</a:t>
            </a:r>
          </a:p>
          <a:p>
            <a:r>
              <a:rPr lang="es-ES" sz="1500"/>
              <a:t>5.6666666666</a:t>
            </a:r>
          </a:p>
          <a:p>
            <a:r>
              <a:rPr lang="es-ES" sz="1500"/>
              <a:t>&gt;&gt;&gt;17//3 </a:t>
            </a:r>
          </a:p>
          <a:p>
            <a:r>
              <a:rPr lang="es-ES" sz="1500"/>
              <a:t>5</a:t>
            </a:r>
          </a:p>
          <a:p>
            <a:r>
              <a:rPr lang="es-ES" sz="1500"/>
              <a:t>&gt;&gt;&gt; 17%3</a:t>
            </a:r>
          </a:p>
          <a:p>
            <a:r>
              <a:rPr lang="es-ES" sz="1500"/>
              <a:t>2</a:t>
            </a:r>
          </a:p>
          <a:p>
            <a:endParaRPr lang="es-ES" sz="1500"/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52087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6A1FC6-CCCB-4AF0-8FA3-F3C5E7BA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Ejemplo operadores **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91E79-33CF-4EA1-99CE-121238E8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2400"/>
              <a:t>&gt;&gt; 5**2 #squared</a:t>
            </a:r>
          </a:p>
          <a:p>
            <a:pPr marL="0" indent="0">
              <a:buNone/>
            </a:pPr>
            <a:r>
              <a:rPr lang="es-ES" sz="2400"/>
              <a:t>25</a:t>
            </a:r>
          </a:p>
          <a:p>
            <a:pPr marL="0" indent="0">
              <a:buNone/>
            </a:pPr>
            <a:r>
              <a:rPr lang="es-ES" sz="2400"/>
              <a:t>&gt;&gt;&gt;2**7 </a:t>
            </a:r>
          </a:p>
          <a:p>
            <a:pPr marL="0" indent="0">
              <a:buNone/>
            </a:pPr>
            <a:r>
              <a:rPr lang="es-ES" sz="2400"/>
              <a:t>128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8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2DB79E-6636-4D60-9833-70304AD6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El signo igual(=)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9F054-7990-4CC4-BEA1-16F6B801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/>
              <a:t>&gt;&gt;&gt;Width=20</a:t>
            </a:r>
          </a:p>
          <a:p>
            <a:pPr marL="0" indent="0">
              <a:buNone/>
            </a:pPr>
            <a:r>
              <a:rPr lang="es-ES" sz="2400"/>
              <a:t>&gt;&gt;&gt;height = 5*9</a:t>
            </a:r>
          </a:p>
          <a:p>
            <a:pPr marL="0" indent="0">
              <a:buNone/>
            </a:pPr>
            <a:r>
              <a:rPr lang="es-ES" sz="2400"/>
              <a:t>&gt;&gt;&gt; width * height</a:t>
            </a:r>
          </a:p>
          <a:p>
            <a:pPr marL="0" indent="0">
              <a:buNone/>
            </a:pPr>
            <a:r>
              <a:rPr lang="es-ES" sz="2400"/>
              <a:t>900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7498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3DA7C-56A3-4AF3-A661-422A79B4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 de variables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D6027-6B53-4B60-A0F4-072E6670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6775"/>
          </a:xfrm>
        </p:spPr>
        <p:txBody>
          <a:bodyPr/>
          <a:lstStyle/>
          <a:p>
            <a:r>
              <a:rPr lang="es-ES" dirty="0"/>
              <a:t>Si una variable no esta definida puede generar e siguiente error: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EFF8E8-FABE-43F7-A9CC-456088132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2799144"/>
            <a:ext cx="10337800" cy="3139321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try to access an undefined variable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702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line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&lt;module&gt;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'n' is not defined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6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1C3553-823B-4249-BAB0-0AC9A262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3400" b="1">
                <a:solidFill>
                  <a:srgbClr val="FFFFFF"/>
                </a:solidFill>
              </a:rPr>
              <a:t>Punto flotante : los operadores  con operandos  de tipo mixto convierten el operando entero en punto flotante</a:t>
            </a:r>
            <a:endParaRPr lang="en-US" sz="3400" b="1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D5EFF-38AD-4B96-A0AA-71FBC2105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1300"/>
              <a:t>&gt;&gt;&gt;4*3.75-1</a:t>
            </a:r>
          </a:p>
          <a:p>
            <a:r>
              <a:rPr lang="es-ES" sz="1300"/>
              <a:t>14</a:t>
            </a:r>
          </a:p>
          <a:p>
            <a:endParaRPr lang="es-ES" sz="1300"/>
          </a:p>
          <a:p>
            <a:r>
              <a:rPr lang="es-ES" sz="1300"/>
              <a:t>&gt;&gt;tax= 12.5 /100</a:t>
            </a:r>
          </a:p>
          <a:p>
            <a:r>
              <a:rPr lang="es-ES" sz="1300"/>
              <a:t>&gt;&gt;precio =100.50</a:t>
            </a:r>
          </a:p>
          <a:p>
            <a:r>
              <a:rPr lang="es-ES" sz="1300"/>
              <a:t>&gt;&gt;&gt;precio*tax</a:t>
            </a:r>
          </a:p>
          <a:p>
            <a:r>
              <a:rPr lang="es-ES" sz="1300"/>
              <a:t>12.5625</a:t>
            </a:r>
          </a:p>
          <a:p>
            <a:r>
              <a:rPr lang="es-ES" sz="1300"/>
              <a:t>&gt;&gt;&gt;Price+_</a:t>
            </a:r>
          </a:p>
          <a:p>
            <a:r>
              <a:rPr lang="es-ES" sz="1300"/>
              <a:t>1.13.0625</a:t>
            </a:r>
          </a:p>
          <a:p>
            <a:r>
              <a:rPr lang="es-ES" sz="1300"/>
              <a:t>&gt;&gt;&gt;round(_,2)</a:t>
            </a:r>
          </a:p>
          <a:p>
            <a:r>
              <a:rPr lang="es-ES" sz="1300"/>
              <a:t>113.06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29106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4C16F1-DE38-48FD-AEAB-4565F657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Cadenas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9E53E-33CE-40D7-8C5D-E3973464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2400"/>
              <a:t>Las cadenas pueden expresarse de varias formas somillas simples (‘……’) o comillas dobles (“….”)</a:t>
            </a:r>
          </a:p>
          <a:p>
            <a:r>
              <a:rPr lang="es-ES" sz="2400"/>
              <a:t>Ejemplo:</a:t>
            </a:r>
          </a:p>
          <a:p>
            <a:pPr marL="0" indent="0">
              <a:buNone/>
            </a:pPr>
            <a:r>
              <a:rPr lang="en-US" sz="2400"/>
              <a:t>&gt;&gt;&gt;’hola’</a:t>
            </a:r>
          </a:p>
          <a:p>
            <a:pPr marL="0" indent="0">
              <a:buNone/>
            </a:pPr>
            <a:r>
              <a:rPr lang="en-US" sz="2400"/>
              <a:t>&gt;&gt;&gt;”mundo”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77763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712</Words>
  <Application>Microsoft Office PowerPoint</Application>
  <PresentationFormat>Panorámica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Courier New</vt:lpstr>
      <vt:lpstr>Tema de Office</vt:lpstr>
      <vt:lpstr>python</vt:lpstr>
      <vt:lpstr>Editor</vt:lpstr>
      <vt:lpstr>Operadores</vt:lpstr>
      <vt:lpstr>Números</vt:lpstr>
      <vt:lpstr>Ejemplo operadores **</vt:lpstr>
      <vt:lpstr>El signo igual(=)</vt:lpstr>
      <vt:lpstr>Errores de variables</vt:lpstr>
      <vt:lpstr>Punto flotante : los operadores  con operandos  de tipo mixto convierten el operando entero en punto flotante</vt:lpstr>
      <vt:lpstr>Cadenas</vt:lpstr>
      <vt:lpstr>Print ()</vt:lpstr>
      <vt:lpstr>Definición de variables</vt:lpstr>
      <vt:lpstr>Ejercicio</vt:lpstr>
      <vt:lpstr>Unir  cadenas</vt:lpstr>
      <vt:lpstr>concatenar</vt:lpstr>
      <vt:lpstr>Las cadenas se pueden indexar por índices</vt:lpstr>
      <vt:lpstr>Ejercicios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licet vargas</dc:creator>
  <cp:lastModifiedBy>licet vargas</cp:lastModifiedBy>
  <cp:revision>8</cp:revision>
  <dcterms:created xsi:type="dcterms:W3CDTF">2021-02-27T02:08:28Z</dcterms:created>
  <dcterms:modified xsi:type="dcterms:W3CDTF">2021-02-27T03:41:28Z</dcterms:modified>
</cp:coreProperties>
</file>