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056" r:id="rId2"/>
  </p:sldMasterIdLst>
  <p:notesMasterIdLst>
    <p:notesMasterId r:id="rId77"/>
  </p:notesMasterIdLst>
  <p:sldIdLst>
    <p:sldId id="340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341" r:id="rId75"/>
    <p:sldId id="338" r:id="rId7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00"/>
    <a:srgbClr val="00CC66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54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Fare clic per modificare gli stili del testo dello schema</a:t>
            </a:r>
          </a:p>
          <a:p>
            <a:pPr lvl="1"/>
            <a:r>
              <a:rPr lang="en-GB" noProof="0" smtClean="0"/>
              <a:t>Secondo livello</a:t>
            </a:r>
          </a:p>
          <a:p>
            <a:pPr lvl="2"/>
            <a:r>
              <a:rPr lang="en-GB" noProof="0" smtClean="0"/>
              <a:t>Terzo livello</a:t>
            </a:r>
          </a:p>
          <a:p>
            <a:pPr lvl="3"/>
            <a:r>
              <a:rPr lang="en-GB" noProof="0" smtClean="0"/>
              <a:t>Quarto livello</a:t>
            </a:r>
          </a:p>
          <a:p>
            <a:pPr lvl="4"/>
            <a:r>
              <a:rPr lang="en-GB" noProof="0" smtClean="0"/>
              <a:t>Quinto livello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70B33F3-2515-4A1D-A72E-CDBF530A4417}" type="slidenum">
              <a:rPr lang="en-GB" altLang="it-IT"/>
              <a:pPr>
                <a:defRPr/>
              </a:pPr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56B6F9-8147-4ED3-8454-60DCB27EE78D}" type="slidenum">
              <a:rPr lang="en-GB" altLang="it-IT"/>
              <a:pPr>
                <a:spcBef>
                  <a:spcPct val="0"/>
                </a:spcBef>
              </a:pPr>
              <a:t>74</a:t>
            </a:fld>
            <a:endParaRPr lang="en-GB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50825" y="188913"/>
            <a:ext cx="0" cy="2519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0825" y="659606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893175" y="4149725"/>
            <a:ext cx="0" cy="24463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47813" y="188913"/>
            <a:ext cx="60483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t-IT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Corso Abilitazione </a:t>
            </a:r>
          </a:p>
          <a:p>
            <a:pPr algn="ctr" eaLnBrk="1" hangingPunct="1">
              <a:defRPr/>
            </a:pPr>
            <a:r>
              <a:rPr lang="it-IT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caccia al Cinghiale in forma collettiva</a:t>
            </a:r>
          </a:p>
          <a:p>
            <a:pPr algn="ctr" eaLnBrk="1" hangingPunct="1">
              <a:defRPr/>
            </a:pPr>
            <a:r>
              <a:rPr lang="it-IT" sz="18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URCA CREMONA</a:t>
            </a:r>
            <a:endParaRPr lang="it-IT" sz="1800" i="1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91104"/>
            <a:ext cx="6337076" cy="8410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omic Sans MS" pitchFamily="66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652119" y="5301208"/>
            <a:ext cx="3241055" cy="831304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b="1" baseline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it-IT" dirty="0" smtClean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81567891"/>
      </p:ext>
    </p:extLst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2747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7C8A03A-42F6-4D5C-8781-B477EEE8765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06087818"/>
      </p:ext>
    </p:extLst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2113" y="260350"/>
            <a:ext cx="2138362" cy="4087813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65863" cy="4087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F71D7F2-97E8-4FC2-86B8-DFB3BDCA49F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3559675"/>
      </p:ext>
    </p:extLst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049588"/>
            <a:ext cx="4038600" cy="129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27E5C1E8-8B21-4224-BBDB-F1B9ADA6497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9287308"/>
      </p:ext>
    </p:extLst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457200" y="3049588"/>
            <a:ext cx="8229600" cy="129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046990F-2D09-4919-86BC-B15CDCA6B06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9146916"/>
      </p:ext>
    </p:extLst>
  </p:cSld>
  <p:clrMapOvr>
    <a:masterClrMapping/>
  </p:clrMapOvr>
  <p:transition spd="slow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18E7F88-7F2E-4D26-9B6F-1E0FFB0A058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9780561"/>
      </p:ext>
    </p:extLst>
  </p:cSld>
  <p:clrMapOvr>
    <a:masterClrMapping/>
  </p:clrMapOvr>
  <p:transition spd="slow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50825" y="188913"/>
            <a:ext cx="0" cy="2519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50825" y="659606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8893175" y="4149725"/>
            <a:ext cx="0" cy="24463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547813" y="188913"/>
            <a:ext cx="604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t-IT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Assemblea Provinciale FIDC Brescia</a:t>
            </a:r>
            <a:endParaRPr lang="it-IT" i="1" dirty="0" smtClean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5740400"/>
            <a:ext cx="21637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 userDrawn="1"/>
        </p:nvSpPr>
        <p:spPr>
          <a:xfrm>
            <a:off x="6667500" y="6003925"/>
            <a:ext cx="2225675" cy="550863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Clr>
                <a:srgbClr val="009999"/>
              </a:buClr>
              <a:buFont typeface="Wingdings" panose="05000000000000000000" pitchFamily="2" charset="2"/>
              <a:buNone/>
              <a:defRPr/>
            </a:pPr>
            <a:r>
              <a:rPr lang="it-IT" altLang="it-IT" sz="28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rPr>
              <a:t>M. Chiari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5257800"/>
            <a:ext cx="13430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591104"/>
            <a:ext cx="3886200" cy="841013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Comic Sans MS" pitchFamily="66" charset="0"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04248" y="5488529"/>
            <a:ext cx="2339752" cy="532759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b="1" baseline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35893241"/>
      </p:ext>
    </p:extLst>
  </p:cSld>
  <p:clrMapOvr>
    <a:masterClrMapping/>
  </p:clrMapOvr>
  <p:transition spd="slow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</p:spPr>
        <p:txBody>
          <a:bodyPr/>
          <a:lstStyle>
            <a:lvl1pPr marL="446088" indent="-446088">
              <a:buClr>
                <a:schemeClr val="accent6"/>
              </a:buClr>
              <a:buFont typeface="Wingdings" pitchFamily="2" charset="2"/>
              <a:buChar char="ü"/>
              <a:defRPr sz="2800">
                <a:latin typeface="Comic Sans MS" pitchFamily="66" charset="0"/>
              </a:defRPr>
            </a:lvl1pPr>
            <a:lvl2pPr marL="911225" indent="-285750">
              <a:buClr>
                <a:schemeClr val="accent6"/>
              </a:buClr>
              <a:buFont typeface="Arial" pitchFamily="34" charset="0"/>
              <a:buChar char="•"/>
              <a:defRPr sz="2400" b="1">
                <a:latin typeface="Comic Sans MS" pitchFamily="66" charset="0"/>
              </a:defRPr>
            </a:lvl2pPr>
            <a:lvl3pPr marL="1319213" indent="-228600">
              <a:buClr>
                <a:schemeClr val="accent6"/>
              </a:buClr>
              <a:buFont typeface="Wingdings" pitchFamily="2" charset="2"/>
              <a:buChar char="§"/>
              <a:defRPr sz="2000" b="1">
                <a:latin typeface="Comic Sans MS" pitchFamily="66" charset="0"/>
              </a:defRPr>
            </a:lvl3pPr>
            <a:lvl4pPr marL="1727200" indent="-228600">
              <a:buClr>
                <a:schemeClr val="accent6"/>
              </a:buClr>
              <a:buFont typeface="Wingdings" pitchFamily="2" charset="2"/>
              <a:buChar char="ü"/>
              <a:defRPr sz="1800" b="1">
                <a:latin typeface="Comic Sans MS" pitchFamily="66" charset="0"/>
              </a:defRPr>
            </a:lvl4pPr>
            <a:lvl5pPr marL="2135188" indent="-228600">
              <a:buClr>
                <a:schemeClr val="accent6"/>
              </a:buClr>
              <a:buFont typeface="Wingdings" pitchFamily="2" charset="2"/>
              <a:buChar char="ü"/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40CD53B-DF4D-4127-83F1-BC893FED299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0058767"/>
      </p:ext>
    </p:extLst>
  </p:cSld>
  <p:clrMapOvr>
    <a:masterClrMapping/>
  </p:clrMapOvr>
  <p:transition spd="slow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6AF351F-2495-4CC3-946F-BEFC4EABD7B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95060928"/>
      </p:ext>
    </p:extLst>
  </p:cSld>
  <p:clrMapOvr>
    <a:masterClrMapping/>
  </p:clrMapOvr>
  <p:transition spd="slow"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47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7865E1-FEA2-4D7E-99DE-DC4B393FF13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7524571"/>
      </p:ext>
    </p:extLst>
  </p:cSld>
  <p:clrMapOvr>
    <a:masterClrMapping/>
  </p:clrMapOvr>
  <p:transition spd="slow"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588C18D-2B19-4F6C-A16D-D75F052CA2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7132795"/>
      </p:ext>
    </p:extLst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omic Sans MS" pitchFamily="66" charset="0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</p:spPr>
        <p:txBody>
          <a:bodyPr/>
          <a:lstStyle>
            <a:lvl1pPr marL="446088" indent="-446088">
              <a:buClr>
                <a:schemeClr val="accent6"/>
              </a:buClr>
              <a:buFont typeface="Wingdings" pitchFamily="2" charset="2"/>
              <a:buChar char="ü"/>
              <a:defRPr sz="2800">
                <a:latin typeface="Comic Sans MS" pitchFamily="66" charset="0"/>
              </a:defRPr>
            </a:lvl1pPr>
            <a:lvl2pPr marL="911225" indent="-285750">
              <a:buClr>
                <a:schemeClr val="accent6"/>
              </a:buClr>
              <a:buFont typeface="Arial" pitchFamily="34" charset="0"/>
              <a:buChar char="•"/>
              <a:defRPr sz="2400" b="1">
                <a:latin typeface="Comic Sans MS" pitchFamily="66" charset="0"/>
              </a:defRPr>
            </a:lvl2pPr>
            <a:lvl3pPr marL="1319213" indent="-228600">
              <a:buClr>
                <a:schemeClr val="accent6"/>
              </a:buClr>
              <a:buFont typeface="Wingdings" pitchFamily="2" charset="2"/>
              <a:buChar char="§"/>
              <a:defRPr sz="2000" b="1">
                <a:latin typeface="Comic Sans MS" pitchFamily="66" charset="0"/>
              </a:defRPr>
            </a:lvl3pPr>
            <a:lvl4pPr marL="1727200" indent="-228600">
              <a:buClr>
                <a:schemeClr val="accent6"/>
              </a:buClr>
              <a:buFont typeface="Wingdings" pitchFamily="2" charset="2"/>
              <a:buChar char="ü"/>
              <a:defRPr sz="1800" b="1">
                <a:latin typeface="Comic Sans MS" pitchFamily="66" charset="0"/>
              </a:defRPr>
            </a:lvl4pPr>
            <a:lvl5pPr marL="2135188" indent="-228600">
              <a:buClr>
                <a:schemeClr val="accent6"/>
              </a:buClr>
              <a:buFont typeface="Wingdings" pitchFamily="2" charset="2"/>
              <a:buChar char="ü"/>
              <a:defRPr sz="1800" b="1">
                <a:latin typeface="Comic Sans MS" pitchFamily="66" charset="0"/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449547"/>
      </p:ext>
    </p:extLst>
  </p:cSld>
  <p:clrMapOvr>
    <a:masterClrMapping/>
  </p:clrMapOvr>
  <p:transition spd="slow"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B10045E-CF57-46BC-B692-E6FCB0702A7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3914117"/>
      </p:ext>
    </p:extLst>
  </p:cSld>
  <p:clrMapOvr>
    <a:masterClrMapping/>
  </p:clrMapOvr>
  <p:transition spd="slow"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6E41238-E8F7-4F0D-9103-A8489EC0C5F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34807850"/>
      </p:ext>
    </p:extLst>
  </p:cSld>
  <p:clrMapOvr>
    <a:masterClrMapping/>
  </p:clrMapOvr>
  <p:transition spd="slow"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4C3B49C-1B66-4333-B37C-B091EB97FF2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6321221"/>
      </p:ext>
    </p:extLst>
  </p:cSld>
  <p:clrMapOvr>
    <a:masterClrMapping/>
  </p:clrMapOvr>
  <p:transition spd="slow"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C9A5FA7-1168-4FE3-A984-694BA4F0682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4087654"/>
      </p:ext>
    </p:extLst>
  </p:cSld>
  <p:clrMapOvr>
    <a:masterClrMapping/>
  </p:clrMapOvr>
  <p:transition spd="slow"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2747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D4D7192-2267-44E4-A06A-00891B1E148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8026547"/>
      </p:ext>
    </p:extLst>
  </p:cSld>
  <p:clrMapOvr>
    <a:masterClrMapping/>
  </p:clrMapOvr>
  <p:transition spd="slow"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2113" y="260350"/>
            <a:ext cx="2138362" cy="4087813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65863" cy="4087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33E12CC-10C5-4E9B-8F83-AAB8FCE9A88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2686081"/>
      </p:ext>
    </p:extLst>
  </p:cSld>
  <p:clrMapOvr>
    <a:masterClrMapping/>
  </p:clrMapOvr>
  <p:transition spd="slow"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049588"/>
            <a:ext cx="4038600" cy="129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7660871-6A20-4F66-BEBC-2951640DA85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85371375"/>
      </p:ext>
    </p:extLst>
  </p:cSld>
  <p:clrMapOvr>
    <a:masterClrMapping/>
  </p:clrMapOvr>
  <p:transition spd="slow"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1296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457200" y="3049588"/>
            <a:ext cx="8229600" cy="1298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92B8D7D-EB30-46A8-B76B-ECB93E904B1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9519283"/>
      </p:ext>
    </p:extLst>
  </p:cSld>
  <p:clrMapOvr>
    <a:masterClrMapping/>
  </p:clrMapOvr>
  <p:transition spd="slow"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47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AE53FEA-2D75-49B0-8623-DCC423973A9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84266784"/>
      </p:ext>
    </p:extLst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B00559B-BD6B-409C-8182-CCCEE0016C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68263091"/>
      </p:ext>
    </p:extLst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747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747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F367CC1E-CE61-4EE7-96BF-055C7ABD77B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40136590"/>
      </p:ext>
    </p:extLst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51A0ABE-019E-463F-AD1D-205F4DBDCF7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02871256"/>
      </p:ext>
    </p:extLst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556625" cy="490538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EE39EC1-21AE-464E-AF48-07B5A3B15E9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6135681"/>
      </p:ext>
    </p:extLst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378D485-5B39-47C3-A98D-8B44D343A8D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6658535"/>
      </p:ext>
    </p:extLst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FAA5984-E631-42DD-9BEF-09B8834FC2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87651435"/>
      </p:ext>
    </p:extLst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597650"/>
            <a:ext cx="755650" cy="2873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1D6A0E-96D8-4307-B2E3-B95B11B0D0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2496340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50825" y="188913"/>
            <a:ext cx="0" cy="2519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8" name="Line 9"/>
          <p:cNvSpPr>
            <a:spLocks noChangeShapeType="1"/>
          </p:cNvSpPr>
          <p:nvPr userDrawn="1"/>
        </p:nvSpPr>
        <p:spPr bwMode="auto">
          <a:xfrm flipV="1">
            <a:off x="250825" y="659606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 flipV="1">
            <a:off x="8893175" y="4149725"/>
            <a:ext cx="0" cy="24463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572250"/>
            <a:ext cx="8964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t-IT" altLang="it-IT" sz="1200" b="1" dirty="0" smtClean="0">
                <a:solidFill>
                  <a:srgbClr val="006600"/>
                </a:solidFill>
                <a:latin typeface="Comic Sans MS" pitchFamily="66" charset="0"/>
              </a:rPr>
              <a:t>FIDC Brescia - Corso abilitazione caccia al cinghiale in forma collettiva 2020</a:t>
            </a:r>
          </a:p>
        </p:txBody>
      </p:sp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980113"/>
            <a:ext cx="234156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743075"/>
            <a:ext cx="33718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59" r:id="rId1"/>
    <p:sldLayoutId id="2147485258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  <p:sldLayoutId id="2147485270" r:id="rId13"/>
    <p:sldLayoutId id="2147485271" r:id="rId14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1225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3192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1351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923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495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5067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639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>
            <a:spLocks noChangeShapeType="1"/>
          </p:cNvSpPr>
          <p:nvPr/>
        </p:nvSpPr>
        <p:spPr bwMode="auto">
          <a:xfrm>
            <a:off x="250825" y="188913"/>
            <a:ext cx="0" cy="25193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1" name="Line 8"/>
          <p:cNvSpPr>
            <a:spLocks noChangeShapeType="1"/>
          </p:cNvSpPr>
          <p:nvPr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2" name="Line 9"/>
          <p:cNvSpPr>
            <a:spLocks noChangeShapeType="1"/>
          </p:cNvSpPr>
          <p:nvPr userDrawn="1"/>
        </p:nvSpPr>
        <p:spPr bwMode="auto">
          <a:xfrm flipV="1">
            <a:off x="250825" y="6596063"/>
            <a:ext cx="864235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 flipV="1">
            <a:off x="8893175" y="4149725"/>
            <a:ext cx="0" cy="24463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6" name="Rectangle 11"/>
          <p:cNvSpPr>
            <a:spLocks noChangeArrowheads="1"/>
          </p:cNvSpPr>
          <p:nvPr/>
        </p:nvSpPr>
        <p:spPr bwMode="auto">
          <a:xfrm>
            <a:off x="0" y="6572250"/>
            <a:ext cx="89646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it-IT" altLang="it-IT" sz="1200" b="1" smtClean="0">
                <a:solidFill>
                  <a:srgbClr val="006600"/>
                </a:solidFill>
                <a:latin typeface="Comic Sans MS" panose="030F0702030302020204" pitchFamily="66" charset="0"/>
              </a:rPr>
              <a:t>M. Chiari - Il monitoraggio sanitario: opportunità per il cacciatore</a:t>
            </a:r>
          </a:p>
        </p:txBody>
      </p:sp>
      <p:pic>
        <p:nvPicPr>
          <p:cNvPr id="2055" name="Picture 1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980113"/>
            <a:ext cx="2341562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72" r:id="rId1"/>
    <p:sldLayoutId id="2147485273" r:id="rId2"/>
    <p:sldLayoutId id="2147485274" r:id="rId3"/>
    <p:sldLayoutId id="2147485275" r:id="rId4"/>
    <p:sldLayoutId id="2147485276" r:id="rId5"/>
    <p:sldLayoutId id="2147485277" r:id="rId6"/>
    <p:sldLayoutId id="2147485278" r:id="rId7"/>
    <p:sldLayoutId id="2147485279" r:id="rId8"/>
    <p:sldLayoutId id="2147485280" r:id="rId9"/>
    <p:sldLayoutId id="2147485281" r:id="rId10"/>
    <p:sldLayoutId id="2147485282" r:id="rId11"/>
    <p:sldLayoutId id="2147485283" r:id="rId12"/>
    <p:sldLayoutId id="2147485284" r:id="rId13"/>
    <p:sldLayoutId id="2147485285" r:id="rId14"/>
  </p:sldLayoutIdLst>
  <p:transition spd="slow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  <a:cs typeface="Arial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8"/>
        </a:buBlip>
        <a:defRPr sz="3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1225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319213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727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135188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923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495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5067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63988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       ARMI E BALISTICA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51500" y="5300663"/>
            <a:ext cx="3241675" cy="8318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Samuele Carenzi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Segnaposto contenuto 3" descr="MIRINO E TACCA DI MI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31" r="-30331"/>
          <a:stretch>
            <a:fillRect/>
          </a:stretch>
        </p:blipFill>
        <p:spPr bwMode="auto">
          <a:xfrm>
            <a:off x="395288" y="2349500"/>
            <a:ext cx="8229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00113" y="1700213"/>
            <a:ext cx="6911975" cy="26384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4000" smtClean="0"/>
              <a:t>ATTENZIONE: non tutte le cartucce a palla possono essere sparate in canne strozzate!</a:t>
            </a:r>
          </a:p>
        </p:txBody>
      </p: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755650" y="1989138"/>
            <a:ext cx="6697663" cy="1485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TIPOLOGIE DI MUNIZIONE PER LA CANNA LISCIA</a:t>
            </a:r>
          </a:p>
        </p:txBody>
      </p:sp>
    </p:spTree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Immagine 5" descr="munizioni-caccia-cinghiale-pal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523162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Immagine 5" descr="MAREMMANA SFERI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263650"/>
            <a:ext cx="2913063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CasellaDiTesto 8"/>
          <p:cNvSpPr txBox="1">
            <a:spLocks noChangeArrowheads="1"/>
          </p:cNvSpPr>
          <p:nvPr/>
        </p:nvSpPr>
        <p:spPr bwMode="auto">
          <a:xfrm>
            <a:off x="2484438" y="4149725"/>
            <a:ext cx="51831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400">
                <a:latin typeface="Comic Sans MS" panose="030F0702030302020204" pitchFamily="66" charset="0"/>
              </a:rPr>
              <a:t>SI PuO’</a:t>
            </a:r>
            <a:r>
              <a:rPr lang="it-IT" altLang="ja-JP" sz="2400">
                <a:latin typeface="Comic Sans MS" panose="030F0702030302020204" pitchFamily="66" charset="0"/>
              </a:rPr>
              <a:t> UTILIZZARE???</a:t>
            </a:r>
            <a:endParaRPr lang="it-IT" altLang="it-IT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985000" cy="15589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SOLO MUNIZIONI A PALLA UNICA</a:t>
            </a:r>
          </a:p>
        </p:txBody>
      </p:sp>
    </p:spTree>
  </p:cSld>
  <p:clrMapOvr>
    <a:masterClrMapping/>
  </p:clrMapOvr>
  <p:transition spd="slow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916113"/>
            <a:ext cx="6696075" cy="23510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-BORRA DI IMPENNAGGIO: brenneke, gualandi</a:t>
            </a:r>
            <a:br>
              <a:rPr lang="it-IT" altLang="it-IT" smtClean="0"/>
            </a:br>
            <a:r>
              <a:rPr lang="it-IT" altLang="it-IT" smtClean="0"/>
              <a:t>sono adatte anche a canne strozzate</a:t>
            </a:r>
          </a:p>
        </p:txBody>
      </p:sp>
    </p:spTree>
  </p:cSld>
  <p:clrMapOvr>
    <a:masterClrMapping/>
  </p:clrMapOvr>
  <p:transition spd="slow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87450" y="2060575"/>
            <a:ext cx="6697663" cy="25669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MAREMMANA SFERICA:</a:t>
            </a:r>
            <a:br>
              <a:rPr lang="it-IT" altLang="it-IT" smtClean="0"/>
            </a:br>
            <a:r>
              <a:rPr lang="it-IT" altLang="it-IT" smtClean="0"/>
              <a:t>buona precisone ma non può essere sparata in canne strozzate</a:t>
            </a:r>
          </a:p>
        </p:txBody>
      </p: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31913" y="1989138"/>
            <a:ext cx="6624637" cy="256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A CAMPANA: Foster, Remington</a:t>
            </a:r>
            <a:br>
              <a:rPr lang="it-IT" altLang="it-IT" smtClean="0"/>
            </a:br>
            <a:r>
              <a:rPr lang="it-IT" altLang="it-IT" smtClean="0"/>
              <a:t>Veloci e precise, ottime in canne rigate</a:t>
            </a:r>
          </a:p>
        </p:txBody>
      </p:sp>
    </p:spTree>
  </p:cSld>
  <p:clrMapOvr>
    <a:masterClrMapping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042988" y="1844675"/>
            <a:ext cx="6913562" cy="26384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SOTTOCALIBRATE:</a:t>
            </a:r>
            <a:br>
              <a:rPr lang="it-IT" altLang="it-IT" smtClean="0"/>
            </a:br>
            <a:r>
              <a:rPr lang="it-IT" altLang="it-IT" smtClean="0"/>
              <a:t>raggiungono ottime velocità, adatte a sparare in canne strozzate ( max XXX)</a:t>
            </a:r>
          </a:p>
        </p:txBody>
      </p:sp>
    </p:spTree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258888" y="1341438"/>
            <a:ext cx="6913562" cy="4248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000" smtClean="0"/>
              <a:t/>
            </a:r>
            <a:br>
              <a:rPr lang="it-IT" altLang="it-IT" sz="2000" smtClean="0"/>
            </a:br>
            <a:r>
              <a:rPr lang="it-IT" altLang="it-IT" sz="2400" smtClean="0"/>
              <a:t>Questa parte, dedicata agli strumenti del prelievo, tratta dell’arma e di tutto ciò che determina una corretta e sicura esecuzione del tiro.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 -L’arma è uno strumento di offesa e pertanto indubbiamente pericoloso, deve perciò essere conosciuto a fondo prima di poter essere utilizzato in un’azione di caccia. </a:t>
            </a:r>
            <a:br>
              <a:rPr lang="it-IT" altLang="it-IT" sz="2400" smtClean="0"/>
            </a:br>
            <a:endParaRPr lang="it-IT" altLang="it-IT" sz="2400" smtClean="0"/>
          </a:p>
        </p:txBody>
      </p:sp>
    </p:spTree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Immagine 5" descr="borra proiettile ROCCHETTO DI FIL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955800"/>
            <a:ext cx="563562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87450" y="1989138"/>
            <a:ext cx="6840538" cy="29257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CHI PUO’ USARE IL FUCILE AD ANIMA LISCIA??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it-IT" altLang="it-IT" smtClean="0"/>
              <a:t>IL CACCIATORE MOBILE</a:t>
            </a:r>
            <a:br>
              <a:rPr lang="it-IT" altLang="it-IT" smtClean="0"/>
            </a:br>
            <a:r>
              <a:rPr lang="it-IT" altLang="it-IT" smtClean="0"/>
              <a:t>(NON ALLE POSTE)</a:t>
            </a:r>
          </a:p>
        </p:txBody>
      </p:sp>
    </p:spTree>
  </p:cSld>
  <p:clrMapOvr>
    <a:masterClrMapping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403350" y="2636838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ARMI A CANNA RIGATA</a:t>
            </a:r>
          </a:p>
        </p:txBody>
      </p:sp>
    </p:spTree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088" y="1916113"/>
            <a:ext cx="7129462" cy="3286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/>
              <a:t>CARATTERISTICHE CANNA RIGATA: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Velocità di uscita: 850/900 m/s</a:t>
            </a:r>
            <a:br>
              <a:rPr lang="it-IT" altLang="it-IT" sz="2400" smtClean="0"/>
            </a:br>
            <a:r>
              <a:rPr lang="it-IT" altLang="it-IT" sz="2400" smtClean="0"/>
              <a:t>Portata utile: 300 metri</a:t>
            </a:r>
            <a:br>
              <a:rPr lang="it-IT" altLang="it-IT" sz="2400" smtClean="0"/>
            </a:br>
            <a:r>
              <a:rPr lang="it-IT" altLang="it-IT" sz="2400" smtClean="0"/>
              <a:t>Gittata utile: supera i 4500 metri</a:t>
            </a:r>
            <a:br>
              <a:rPr lang="it-IT" altLang="it-IT" sz="2400" smtClean="0"/>
            </a:br>
            <a:r>
              <a:rPr lang="it-IT" altLang="it-IT" sz="2400" smtClean="0"/>
              <a:t>Traiettoria: - 2 cm a 100 metri -25 cm a 200 metri (azzerando la tacca di mira A 50 METRI</a:t>
            </a:r>
            <a:r>
              <a:rPr lang="it-IT" altLang="it-IT" smtClean="0"/>
              <a:t>)</a:t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989138"/>
            <a:ext cx="6985000" cy="13684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TIPOLOGIA DI ARMI A CANNA RIGATA</a:t>
            </a:r>
          </a:p>
        </p:txBody>
      </p:sp>
    </p:spTree>
  </p:cSld>
  <p:clrMapOvr>
    <a:masterClrMapping/>
  </p:clrMapOvr>
  <p:transition spd="slow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1412875"/>
            <a:ext cx="7921625" cy="37449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/>
              <a:t>-CARABINE SEMIAUTOMATICHE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-EXPRESS (SOVRAPPOSTI/ DOPPIETTE)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-CARABINE STRAIGHT-PULL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-CARABINE A LEVA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-MONOCOLPO</a:t>
            </a:r>
          </a:p>
        </p:txBody>
      </p:sp>
    </p:spTree>
  </p:cSld>
  <p:clrMapOvr>
    <a:masterClrMapping/>
  </p:clrMapOvr>
  <p:transition spd="slow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Immagine 5" descr="carabina-blaser-r9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4103688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Immagine 6" descr="benelli argo e class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05263"/>
            <a:ext cx="5715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Immagine 5" descr="exp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341438"/>
            <a:ext cx="324008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Immagine 6" descr="arma basculan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709863"/>
            <a:ext cx="4248150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Immagine 5" descr="carabina  a lev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38300"/>
            <a:ext cx="6096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835150" y="1700213"/>
            <a:ext cx="4968875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CALIBRI </a:t>
            </a:r>
          </a:p>
        </p:txBody>
      </p:sp>
      <p:pic>
        <p:nvPicPr>
          <p:cNvPr id="60419" name="Immagine 5" descr="POLVERE E BOSSOL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636838"/>
            <a:ext cx="3392487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31913" y="1557338"/>
            <a:ext cx="6985000" cy="37433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/>
              <a:t>TIPOLOGIE DI ARMI PERMESSE:</a:t>
            </a:r>
            <a:br>
              <a:rPr lang="it-IT" altLang="it-IT" sz="2400" smtClean="0"/>
            </a:br>
            <a:r>
              <a:rPr lang="it-IT" altLang="it-IT" sz="2400" smtClean="0"/>
              <a:t>a) con fucile a canna liscia di calibro non inferiore al 20 e non superiore al 12 caricato con munizioni a palla unica, con canna di misura minima 50cm</a:t>
            </a:r>
            <a:br>
              <a:rPr lang="it-IT" altLang="it-IT" sz="2400" smtClean="0"/>
            </a:br>
            <a:r>
              <a:rPr lang="it-IT" altLang="it-IT" sz="2400" smtClean="0"/>
              <a:t> </a:t>
            </a:r>
            <a:br>
              <a:rPr lang="it-IT" altLang="it-IT" sz="2400" smtClean="0"/>
            </a:br>
            <a:r>
              <a:rPr lang="it-IT" altLang="it-IT" sz="2400" smtClean="0"/>
              <a:t>b) con armi a canna rigata, di calibro non inferiore a 6,5, caricate con munizioni con bossolo a vuoto di altezza non inferiore a 40 mm </a:t>
            </a:r>
            <a:br>
              <a:rPr lang="it-IT" altLang="it-IT" sz="2400" smtClean="0"/>
            </a:br>
            <a:endParaRPr lang="it-IT" altLang="it-IT" sz="2400" smtClean="0"/>
          </a:p>
        </p:txBody>
      </p:sp>
    </p:spTree>
  </p:cSld>
  <p:clrMapOvr>
    <a:masterClrMapping/>
  </p:clrMapOvr>
  <p:transition spd="slow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6983412" cy="3816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800" smtClean="0"/>
              <a:t>CALIBRI PIU’ COMUNI:</a:t>
            </a:r>
            <a:br>
              <a:rPr lang="it-IT" altLang="it-IT" sz="2800" smtClean="0"/>
            </a:br>
            <a:r>
              <a:rPr lang="it-IT" altLang="it-IT" sz="2800" smtClean="0"/>
              <a:t/>
            </a:r>
            <a:br>
              <a:rPr lang="it-IT" altLang="it-IT" sz="2800" smtClean="0"/>
            </a:br>
            <a:r>
              <a:rPr lang="it-IT" altLang="it-IT" sz="2800" smtClean="0"/>
              <a:t>-308 WINCH</a:t>
            </a:r>
            <a:br>
              <a:rPr lang="it-IT" altLang="it-IT" sz="2800" smtClean="0"/>
            </a:br>
            <a:r>
              <a:rPr lang="it-IT" altLang="it-IT" sz="2800" smtClean="0"/>
              <a:t>-30.06</a:t>
            </a:r>
            <a:br>
              <a:rPr lang="it-IT" altLang="it-IT" sz="2800" smtClean="0"/>
            </a:br>
            <a:r>
              <a:rPr lang="it-IT" altLang="it-IT" sz="2800" smtClean="0"/>
              <a:t>-9,3X62</a:t>
            </a:r>
            <a:br>
              <a:rPr lang="it-IT" altLang="it-IT" sz="2800" smtClean="0"/>
            </a:br>
            <a:r>
              <a:rPr lang="it-IT" altLang="it-IT" sz="2800" smtClean="0"/>
              <a:t>-300 WINCH MAGN</a:t>
            </a:r>
            <a:br>
              <a:rPr lang="it-IT" altLang="it-IT" sz="2800" smtClean="0"/>
            </a:br>
            <a:r>
              <a:rPr lang="it-IT" altLang="it-IT" sz="2800" smtClean="0"/>
              <a:t>-8X57JRS</a:t>
            </a:r>
          </a:p>
        </p:txBody>
      </p:sp>
    </p:spTree>
  </p:cSld>
  <p:clrMapOvr>
    <a:masterClrMapping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7127875" cy="33131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CLASSIFICAZIONE AMERICANA: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it-IT" altLang="it-IT" smtClean="0"/>
              <a:t>-CENTESIMI DI POLLICE DELLA PALLA + ALTRE INDICAZIONI LIBERE</a:t>
            </a:r>
            <a:br>
              <a:rPr lang="it-IT" altLang="it-IT" smtClean="0"/>
            </a:br>
            <a:r>
              <a:rPr lang="it-IT" altLang="it-IT" smtClean="0"/>
              <a:t>Es: 30/06</a:t>
            </a:r>
          </a:p>
        </p:txBody>
      </p:sp>
    </p:spTree>
  </p:cSld>
  <p:clrMapOvr>
    <a:masterClrMapping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1628775"/>
            <a:ext cx="7921625" cy="29987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CLASSIFICAZIONE EUROPEA: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it-IT" altLang="it-IT" smtClean="0"/>
              <a:t>MM palla X lunghezza BOSSOLO</a:t>
            </a:r>
            <a:br>
              <a:rPr lang="it-IT" altLang="it-IT" smtClean="0"/>
            </a:br>
            <a:r>
              <a:rPr lang="it-IT" altLang="it-IT" smtClean="0"/>
              <a:t>Es: 9,3 x 62</a:t>
            </a:r>
            <a:br>
              <a:rPr lang="it-IT" altLang="it-IT" smtClean="0"/>
            </a:br>
            <a:r>
              <a:rPr lang="it-IT" altLang="it-IT" smtClean="0"/>
              <a:t>altre sigle posso indicare caratteristiche del bossolo es R (rimmed)</a:t>
            </a:r>
          </a:p>
        </p:txBody>
      </p:sp>
    </p:spTree>
  </p:cSld>
  <p:clrMapOvr>
    <a:masterClrMapping/>
  </p:clrMapOvr>
  <p:transition spd="slow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71550" y="2133600"/>
            <a:ext cx="6913563" cy="1485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CARATTERISTICHE OGIVE CANNA RIGATA</a:t>
            </a:r>
          </a:p>
        </p:txBody>
      </p:sp>
    </p:spTree>
  </p:cSld>
  <p:clrMapOvr>
    <a:masterClrMapping/>
  </p:clrMapOvr>
  <p:transition spd="slow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468313" y="1412875"/>
            <a:ext cx="8064500" cy="42481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- </a:t>
            </a:r>
            <a:r>
              <a:rPr lang="it-IT" altLang="it-IT" sz="2800" smtClean="0"/>
              <a:t>BALLISTIC TIP</a:t>
            </a:r>
            <a:br>
              <a:rPr lang="it-IT" altLang="it-IT" sz="2800" smtClean="0"/>
            </a:br>
            <a:r>
              <a:rPr lang="it-IT" altLang="it-IT" sz="2800" smtClean="0"/>
              <a:t/>
            </a:r>
            <a:br>
              <a:rPr lang="it-IT" altLang="it-IT" sz="2800" smtClean="0"/>
            </a:br>
            <a:r>
              <a:rPr lang="it-IT" altLang="it-IT" sz="2800" smtClean="0"/>
              <a:t>-SOFT POINT</a:t>
            </a:r>
            <a:br>
              <a:rPr lang="it-IT" altLang="it-IT" sz="2800" smtClean="0"/>
            </a:br>
            <a:r>
              <a:rPr lang="it-IT" altLang="it-IT" sz="2800" smtClean="0"/>
              <a:t/>
            </a:r>
            <a:br>
              <a:rPr lang="it-IT" altLang="it-IT" sz="2800" smtClean="0"/>
            </a:br>
            <a:r>
              <a:rPr lang="it-IT" altLang="it-IT" sz="2800" smtClean="0"/>
              <a:t>-A DOPPIO NUCLEO</a:t>
            </a:r>
            <a:br>
              <a:rPr lang="it-IT" altLang="it-IT" sz="2800" smtClean="0"/>
            </a:br>
            <a:r>
              <a:rPr lang="it-IT" altLang="it-IT" sz="2800" smtClean="0"/>
              <a:t/>
            </a:r>
            <a:br>
              <a:rPr lang="it-IT" altLang="it-IT" sz="2800" smtClean="0"/>
            </a:br>
            <a:r>
              <a:rPr lang="it-IT" altLang="it-IT" sz="2800" smtClean="0"/>
              <a:t>-MONOLITICHE</a:t>
            </a:r>
            <a:br>
              <a:rPr lang="it-IT" altLang="it-IT" sz="2800" smtClean="0"/>
            </a:br>
            <a:r>
              <a:rPr lang="it-IT" altLang="it-IT" sz="2800" smtClean="0"/>
              <a:t/>
            </a:r>
            <a:br>
              <a:rPr lang="it-IT" altLang="it-IT" sz="2800" smtClean="0"/>
            </a:br>
            <a:r>
              <a:rPr lang="it-IT" altLang="it-IT" sz="2800" smtClean="0"/>
              <a:t>-FMJ</a:t>
            </a:r>
          </a:p>
        </p:txBody>
      </p:sp>
    </p:spTree>
  </p:cSld>
  <p:clrMapOvr>
    <a:masterClrMapping/>
  </p:clrMapOvr>
  <p:transition spd="slow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Immagine 6" descr="CARRELLO PAL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47813"/>
            <a:ext cx="5113338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Immagine 5" descr="DOPPIO NUCLE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403225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Immagine 6" descr="ATOSSICH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573463"/>
            <a:ext cx="381635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844675"/>
            <a:ext cx="7129462" cy="27828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IN BASE ALLA TIPOLOGIA DI PALLA E ALLA SUA VELOCITA’ OTTERREMO DIVERSI TIPOLOGIE DI DANNO.</a:t>
            </a:r>
          </a:p>
        </p:txBody>
      </p:sp>
    </p:spTree>
  </p:cSld>
  <p:clrMapOvr>
    <a:masterClrMapping/>
  </p:clrMapOvr>
  <p:transition spd="slow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088" y="1916113"/>
            <a:ext cx="7129462" cy="31686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MONOLITICHE A CACCIA:</a:t>
            </a:r>
            <a:br>
              <a:rPr lang="it-IT" altLang="it-IT" smtClean="0"/>
            </a:br>
            <a:r>
              <a:rPr lang="it-IT" altLang="it-IT" smtClean="0"/>
              <a:t/>
            </a:r>
            <a:br>
              <a:rPr lang="it-IT" altLang="it-IT" smtClean="0"/>
            </a:br>
            <a:r>
              <a:rPr lang="it-IT" altLang="it-IT" smtClean="0"/>
              <a:t>OCCHIO AI RIMBALZI! </a:t>
            </a:r>
          </a:p>
        </p:txBody>
      </p:sp>
    </p:spTree>
  </p:cSld>
  <p:clrMapOvr>
    <a:masterClrMapping/>
  </p:clrMapOvr>
  <p:transition spd="slow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1557338"/>
            <a:ext cx="7848600" cy="3600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CHI PUO’ USARE IL FUCILE AD ANIMA RIGATA:</a:t>
            </a:r>
            <a:br>
              <a:rPr lang="it-IT" altLang="it-IT" smtClean="0"/>
            </a:br>
            <a:r>
              <a:rPr lang="it-IT" altLang="it-IT" smtClean="0"/>
              <a:t>Il cacciatore alla posta preventivamente incaricato dal capocaccia di stazionare in postazioni fisse</a:t>
            </a: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Segnaposto contenuto 3" descr="calibro 12 a pall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725" r="-83725"/>
          <a:stretch>
            <a:fillRect/>
          </a:stretch>
        </p:blipFill>
        <p:spPr bwMode="auto">
          <a:xfrm>
            <a:off x="-1981200" y="1700213"/>
            <a:ext cx="80740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Immagine 4" descr="foto 30 0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205163"/>
            <a:ext cx="36004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2349500"/>
            <a:ext cx="6553200" cy="18446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CONGEGNI DI MIRA E OTTICHE</a:t>
            </a:r>
          </a:p>
        </p:txBody>
      </p:sp>
    </p:spTree>
  </p:cSld>
  <p:clrMapOvr>
    <a:masterClrMapping/>
  </p:clrMapOvr>
  <p:transition spd="slow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MIRINO E TACCA DI MIRA</a:t>
            </a:r>
          </a:p>
        </p:txBody>
      </p:sp>
    </p:spTree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Immagine 5" descr="MIRINO E TACCA DI MI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2425700"/>
            <a:ext cx="40767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OTTICHE</a:t>
            </a:r>
          </a:p>
        </p:txBody>
      </p:sp>
    </p:spTree>
  </p:cSld>
  <p:clrMapOvr>
    <a:masterClrMapping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Immagine 5" descr="OTTICHE BATTUTA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76500"/>
            <a:ext cx="4254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258888" y="2349500"/>
            <a:ext cx="6337300" cy="8397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PUNTI ROSSI</a:t>
            </a:r>
          </a:p>
        </p:txBody>
      </p:sp>
    </p:spTree>
  </p:cSld>
  <p:clrMapOvr>
    <a:masterClrMapping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Immagine 5" descr="PUNTO ROSS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557338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Immagine 6" descr="PUNTO ROSSO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2131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989138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RETICOLI DA BATTUTA</a:t>
            </a:r>
          </a:p>
        </p:txBody>
      </p:sp>
    </p:spTree>
  </p:cSld>
  <p:clrMapOvr>
    <a:masterClrMapping/>
  </p:clrMapOvr>
  <p:transition spd="slow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Immagine 5" descr="RETICOLI DA BATTU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060575"/>
            <a:ext cx="5472113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solidFill>
                  <a:srgbClr val="0000FF"/>
                </a:solidFill>
              </a:rPr>
              <a:t>SICUREZZA A CACCIA</a:t>
            </a:r>
          </a:p>
        </p:txBody>
      </p: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258888" y="1844675"/>
            <a:ext cx="6769100" cy="27828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/>
              <a:t>ARMI A CANNA LISCIA: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-   I calibri più comuni sono il 12 e il 20</a:t>
            </a:r>
            <a:br>
              <a:rPr lang="it-IT" altLang="it-IT" sz="2400" smtClean="0"/>
            </a:br>
            <a:r>
              <a:rPr lang="it-IT" altLang="it-IT" sz="2400" smtClean="0"/>
              <a:t>Canne con strozzatura cilindrica o raggiate</a:t>
            </a:r>
            <a:br>
              <a:rPr lang="it-IT" altLang="it-IT" sz="2400" smtClean="0"/>
            </a:br>
            <a:r>
              <a:rPr lang="it-IT" altLang="it-IT" sz="2400" smtClean="0"/>
              <a:t>Presenza degli organi di mira ( mirino e tacca di mira)</a:t>
            </a:r>
            <a:br>
              <a:rPr lang="it-IT" altLang="it-IT" sz="2400" smtClean="0"/>
            </a:br>
            <a:endParaRPr lang="it-IT" altLang="it-IT" sz="2400" smtClean="0"/>
          </a:p>
        </p:txBody>
      </p:sp>
    </p:spTree>
  </p:cSld>
  <p:clrMapOvr>
    <a:masterClrMapping/>
  </p:clrMapOvr>
  <p:transition spd="slow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584" y="2132856"/>
            <a:ext cx="7201172" cy="2638096"/>
          </a:xfrm>
        </p:spPr>
        <p:txBody>
          <a:bodyPr/>
          <a:lstStyle/>
          <a:p>
            <a:pPr marL="0" lvl="8" eaLnBrk="0" hangingPunct="0">
              <a:defRPr/>
            </a:pPr>
            <a:r>
              <a:rPr lang="it-IT" sz="3500" u="sng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La sicurezza dipende prima di tutto dal comportamento di chi la impiega (l’arma) e dall’abilità nel suo uso</a:t>
            </a:r>
            <a:r>
              <a:rPr lang="it-IT" sz="35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  <a:t>. </a:t>
            </a:r>
            <a:br>
              <a:rPr lang="it-IT" sz="3500" dirty="0">
                <a:solidFill>
                  <a:srgbClr val="0000FF"/>
                </a:solidFill>
                <a:effectLst/>
                <a:latin typeface="Comic Sans MS"/>
                <a:cs typeface="Comic Sans MS"/>
              </a:rPr>
            </a:br>
            <a:endParaRPr lang="it-IT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84213" y="1700213"/>
            <a:ext cx="7343775" cy="27828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>
                <a:effectLst/>
              </a:rPr>
              <a:t>Basta poco:</a:t>
            </a:r>
            <a:br>
              <a:rPr lang="it-IT" altLang="it-IT" u="sng" smtClean="0">
                <a:effectLst/>
              </a:rPr>
            </a:br>
            <a:r>
              <a:rPr lang="it-IT" altLang="it-IT" u="sng" smtClean="0">
                <a:effectLst/>
              </a:rPr>
              <a:t> conoscere gli “strumenti” che impieghiamo, saperli utilizzare e lasciarci guidare dal buon senso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84213" y="1412875"/>
            <a:ext cx="7343775" cy="50149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>
                <a:effectLst/>
              </a:rPr>
              <a:t>La “sicurezza” in ambito venatorio è un quadrinomio costituito da:</a:t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> </a:t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>-arma utilizzata </a:t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/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>-conoscenza della stessa e del suo impiego</a:t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/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>-comportamento del cacciatore</a:t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/>
            </a:r>
            <a:br>
              <a:rPr lang="it-IT" altLang="it-IT" sz="2400" smtClean="0">
                <a:effectLst/>
              </a:rPr>
            </a:br>
            <a:r>
              <a:rPr lang="it-IT" altLang="it-IT" sz="2400" smtClean="0">
                <a:effectLst/>
              </a:rPr>
              <a:t>-Conoscenza delle leggi e norme che regolano l’attività venatoria</a:t>
            </a:r>
            <a:br>
              <a:rPr lang="it-IT" altLang="it-IT" sz="2400" smtClean="0">
                <a:effectLst/>
              </a:rPr>
            </a:br>
            <a:endParaRPr lang="it-IT" altLang="it-IT" sz="2400" smtClean="0"/>
          </a:p>
        </p:txBody>
      </p:sp>
    </p:spTree>
  </p:cSld>
  <p:clrMapOvr>
    <a:masterClrMapping/>
  </p:clrMapOvr>
  <p:transition spd="slow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87450" y="1700213"/>
            <a:ext cx="6913563" cy="24939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>
                <a:effectLst/>
              </a:rPr>
              <a:t>Per questioni di sicurezza è nostro dovere ridurre al minimo il numero dei colpi “vaganti”</a:t>
            </a:r>
            <a:r>
              <a:rPr lang="it-IT" altLang="ja-JP" smtClean="0"/>
              <a:t/>
            </a:r>
            <a:br>
              <a:rPr lang="it-IT" altLang="ja-JP" smtClean="0"/>
            </a:br>
            <a:r>
              <a:rPr lang="it-IT" altLang="ja-JP" smtClean="0"/>
              <a:t/>
            </a:r>
            <a:br>
              <a:rPr lang="it-IT" altLang="ja-JP" smtClean="0"/>
            </a:br>
            <a:r>
              <a:rPr lang="it-IT" altLang="ja-JP" smtClean="0"/>
              <a:t>= MENO PADELLE!!!</a:t>
            </a: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Segnaposto contenuto 5" descr="colpire il cinghial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9" b="11639"/>
          <a:stretch>
            <a:fillRect/>
          </a:stretch>
        </p:blipFill>
        <p:spPr bwMode="auto">
          <a:xfrm>
            <a:off x="1476375" y="1773238"/>
            <a:ext cx="6051550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773238"/>
            <a:ext cx="6985000" cy="2565400"/>
          </a:xfrm>
        </p:spPr>
        <p:txBody>
          <a:bodyPr/>
          <a:lstStyle/>
          <a:p>
            <a:pPr>
              <a:defRPr/>
            </a:pPr>
            <a:r>
              <a:rPr lang="it-IT" dirty="0">
                <a:effectLst/>
              </a:rPr>
              <a:t>Gittata proiettile carabina: 4000 metri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Gittata proiettile canna liscia: 400 metri</a:t>
            </a:r>
            <a:br>
              <a:rPr lang="it-IT" dirty="0">
                <a:effectLst/>
              </a:rPr>
            </a:br>
            <a:endParaRPr lang="it-IT" dirty="0"/>
          </a:p>
        </p:txBody>
      </p:sp>
    </p:spTree>
  </p:cSld>
  <p:clrMapOvr>
    <a:masterClrMapping/>
  </p:clrMapOvr>
  <p:transition spd="slow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116013" y="1412875"/>
            <a:ext cx="6840537" cy="4248150"/>
          </a:xfrm>
        </p:spPr>
        <p:txBody>
          <a:bodyPr/>
          <a:lstStyle/>
          <a:p>
            <a:pPr>
              <a:defRPr/>
            </a:pPr>
            <a:r>
              <a:rPr lang="it-IT" u="sng" dirty="0">
                <a:effectLst/>
              </a:rPr>
              <a:t>Palle asciutte:  </a:t>
            </a:r>
            <a:br>
              <a:rPr lang="it-IT" u="sng" dirty="0">
                <a:effectLst/>
              </a:rPr>
            </a:br>
            <a:r>
              <a:rPr lang="it-IT" dirty="0">
                <a:effectLst/>
              </a:rPr>
              <a:t>-vengono facilmente destabilizzate e deviate da piccoli ramoscelli </a:t>
            </a:r>
            <a:br>
              <a:rPr lang="it-IT" dirty="0">
                <a:effectLst/>
              </a:rPr>
            </a:br>
            <a:r>
              <a:rPr lang="it-IT" dirty="0">
                <a:effectLst/>
              </a:rPr>
              <a:t>-rimbalzano facilmente sul terreno od alberi, rimanendo pericolose fin quasi ad un chilometro di distanza. </a:t>
            </a:r>
            <a:br>
              <a:rPr lang="it-IT" dirty="0">
                <a:effectLst/>
              </a:rPr>
            </a:br>
            <a:endParaRPr lang="it-IT" dirty="0"/>
          </a:p>
        </p:txBody>
      </p:sp>
    </p:spTree>
  </p:cSld>
  <p:clrMapOvr>
    <a:masterClrMapping/>
  </p:clrMapOvr>
  <p:transition spd="slow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71550" y="1700213"/>
            <a:ext cx="7129463" cy="2927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/>
              <a:t>PALLA SLUG: </a:t>
            </a:r>
            <a:br>
              <a:rPr lang="it-IT" altLang="it-IT" u="sng" smtClean="0"/>
            </a:br>
            <a:r>
              <a:rPr lang="it-IT" altLang="it-IT" smtClean="0"/>
              <a:t>ATTENZIONE ALL’ANGOLO DI INCIDENZA</a:t>
            </a:r>
            <a:br>
              <a:rPr lang="it-IT" altLang="it-IT" smtClean="0"/>
            </a:br>
            <a:r>
              <a:rPr lang="it-IT" altLang="it-IT" u="sng" smtClean="0"/>
              <a:t>PALLA CARABINA:</a:t>
            </a:r>
            <a:br>
              <a:rPr lang="it-IT" altLang="it-IT" u="sng" smtClean="0"/>
            </a:br>
            <a:r>
              <a:rPr lang="it-IT" altLang="it-IT" smtClean="0"/>
              <a:t>ATTENZIONE AGLI SPAZI</a:t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258888" y="1773238"/>
            <a:ext cx="6985000" cy="3095625"/>
          </a:xfrm>
        </p:spPr>
        <p:txBody>
          <a:bodyPr/>
          <a:lstStyle/>
          <a:p>
            <a:pPr>
              <a:defRPr/>
            </a:pPr>
            <a:r>
              <a:rPr lang="it-IT" dirty="0">
                <a:effectLst/>
              </a:rPr>
              <a:t>ASSEGNAZIONE POSTE DI BATTUTA:</a:t>
            </a:r>
            <a:br>
              <a:rPr lang="it-IT" dirty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>Prestare </a:t>
            </a:r>
            <a:r>
              <a:rPr lang="it-IT" dirty="0">
                <a:effectLst/>
              </a:rPr>
              <a:t>particolare attenzione ai rimbalzi</a:t>
            </a:r>
            <a:br>
              <a:rPr lang="it-IT" dirty="0">
                <a:effectLst/>
              </a:rPr>
            </a:br>
            <a:endParaRPr lang="it-IT" dirty="0"/>
          </a:p>
        </p:txBody>
      </p:sp>
    </p:spTree>
  </p:cSld>
  <p:clrMapOvr>
    <a:masterClrMapping/>
  </p:clrMapOvr>
  <p:transition spd="slow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Segnaposto contenuto 5" descr="rimbalz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4" b="8604"/>
          <a:stretch>
            <a:fillRect/>
          </a:stretch>
        </p:blipFill>
        <p:spPr bwMode="auto">
          <a:xfrm>
            <a:off x="395288" y="1412875"/>
            <a:ext cx="38957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Immagine 6" descr="faggeta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357563"/>
            <a:ext cx="4483100" cy="29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331913" y="2205038"/>
            <a:ext cx="6553200" cy="134143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Fucili a canna liscia: lunghezza minima canna 50 cm.</a:t>
            </a:r>
          </a:p>
        </p:txBody>
      </p:sp>
    </p:spTree>
  </p:cSld>
  <p:clrMapOvr>
    <a:masterClrMapping/>
  </p:clrMapOvr>
  <p:transition spd="slow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088" y="1557338"/>
            <a:ext cx="7273925" cy="36449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effectLst/>
              </a:rPr>
              <a:t>La sicurezza dipende anche  dalla “certezza” di colpire il bersaglio.</a:t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/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>- Canna lubrificata:  traiettorie diverse dalla taratura. </a:t>
            </a:r>
            <a:br>
              <a:rPr lang="it-IT" altLang="it-IT" smtClean="0">
                <a:effectLst/>
              </a:rPr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088" y="1700213"/>
            <a:ext cx="7273925" cy="28543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effectLst/>
              </a:rPr>
              <a:t>Taratura dell’arma prima della stagione di caccia.</a:t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/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>- Controllo stagionale della taratura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1341438"/>
            <a:ext cx="7634287" cy="53736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>
                <a:effectLst/>
              </a:rPr>
              <a:t>Regole generali di comportamento:</a:t>
            </a:r>
            <a:br>
              <a:rPr lang="it-IT" altLang="it-IT" u="sng" smtClean="0">
                <a:effectLst/>
              </a:rPr>
            </a:br>
            <a:r>
              <a:rPr lang="it-IT" altLang="it-IT" smtClean="0">
                <a:effectLst/>
              </a:rPr>
              <a:t/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>-Muovere l’arma facendo sempre in modo che la volata della canna non sia mai indirizzata verso persone o animali.</a:t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>ARMA SCARICA è QUELLA CHE SPARA!!!</a:t>
            </a:r>
            <a:br>
              <a:rPr lang="it-IT" altLang="it-IT" smtClean="0">
                <a:effectLst/>
              </a:rPr>
            </a:b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27088" y="2420938"/>
            <a:ext cx="6697662" cy="1701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MAI SPARARE SENZA VEDERE IL BERSAGLIO!!!</a:t>
            </a:r>
          </a:p>
        </p:txBody>
      </p:sp>
    </p:spTree>
  </p:cSld>
  <p:clrMapOvr>
    <a:masterClrMapping/>
  </p:clrMapOvr>
  <p:transition spd="slow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00113" y="1844675"/>
            <a:ext cx="6985000" cy="2493963"/>
          </a:xfrm>
        </p:spPr>
        <p:txBody>
          <a:bodyPr/>
          <a:lstStyle/>
          <a:p>
            <a:pPr>
              <a:defRPr/>
            </a:pPr>
            <a:r>
              <a:rPr lang="it-IT" dirty="0">
                <a:effectLst/>
              </a:rPr>
              <a:t>SICURE DEL VOSTRO FUCILE: </a:t>
            </a: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>
                <a:effectLst/>
              </a:rPr>
              <a:t/>
            </a:r>
            <a:br>
              <a:rPr lang="it-IT" dirty="0">
                <a:effectLst/>
              </a:rPr>
            </a:br>
            <a:r>
              <a:rPr lang="it-IT" dirty="0" smtClean="0">
                <a:effectLst/>
              </a:rPr>
              <a:t>-Sul </a:t>
            </a:r>
            <a:r>
              <a:rPr lang="it-IT" dirty="0">
                <a:effectLst/>
              </a:rPr>
              <a:t>grilletto</a:t>
            </a:r>
            <a:br>
              <a:rPr lang="it-IT" dirty="0">
                <a:effectLst/>
              </a:rPr>
            </a:br>
            <a:r>
              <a:rPr lang="it-IT" dirty="0" smtClean="0">
                <a:effectLst/>
              </a:rPr>
              <a:t/>
            </a:r>
            <a:br>
              <a:rPr lang="it-IT" dirty="0" smtClean="0">
                <a:effectLst/>
              </a:rPr>
            </a:br>
            <a:r>
              <a:rPr lang="it-IT" dirty="0" smtClean="0">
                <a:effectLst/>
              </a:rPr>
              <a:t>-Sul </a:t>
            </a:r>
            <a:r>
              <a:rPr lang="it-IT" dirty="0">
                <a:effectLst/>
              </a:rPr>
              <a:t>percussore</a:t>
            </a:r>
            <a:br>
              <a:rPr lang="it-IT" dirty="0">
                <a:effectLst/>
              </a:rPr>
            </a:br>
            <a:endParaRPr lang="it-IT" dirty="0"/>
          </a:p>
        </p:txBody>
      </p:sp>
    </p:spTree>
  </p:cSld>
  <p:clrMapOvr>
    <a:masterClrMapping/>
  </p:clrMapOvr>
  <p:transition spd="slow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Segnaposto contenuto 5" descr="Browning-A5-sicur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9" b="8719"/>
          <a:stretch>
            <a:fillRect/>
          </a:stretch>
        </p:blipFill>
        <p:spPr bwMode="auto">
          <a:xfrm>
            <a:off x="422275" y="2038350"/>
            <a:ext cx="3748088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Immagine 6" descr="sicura percusso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4332288"/>
            <a:ext cx="70326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042988" y="1484313"/>
            <a:ext cx="6913562" cy="27098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effectLst/>
              </a:rPr>
              <a:t>Quando il fucile è carico inserite sempre la sicura</a:t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/>
            </a:r>
            <a:br>
              <a:rPr lang="it-IT" altLang="it-IT" smtClean="0">
                <a:effectLst/>
              </a:rPr>
            </a:br>
            <a:r>
              <a:rPr lang="it-IT" altLang="it-IT" smtClean="0">
                <a:effectLst/>
              </a:rPr>
              <a:t>Attenzione alle persone che ci circondano</a:t>
            </a:r>
            <a:r>
              <a:rPr lang="it-IT" altLang="it-IT" smtClean="0"/>
              <a:t/>
            </a:r>
            <a:br>
              <a:rPr lang="it-IT" altLang="it-IT" smtClean="0"/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Segnaposto contenuto 5" descr="poste.caccia.cinghia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r="4507"/>
          <a:stretch>
            <a:fillRect/>
          </a:stretch>
        </p:blipFill>
        <p:spPr bwMode="auto">
          <a:xfrm>
            <a:off x="395288" y="1412875"/>
            <a:ext cx="335756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1" name="Immagine 6" descr="caccia.montaio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429000"/>
            <a:ext cx="520858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042988" y="1484313"/>
            <a:ext cx="6985000" cy="4032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>
                <a:effectLst/>
              </a:rPr>
              <a:t>PRIMA e DURANTE L’UTILIZZO DELL’ARMA  NON FATE USO DI BEVANDE ALCOLICHE O MEDICINALI CHE POSSANO RIDURRE O ALTERARE LA CAPACITÀ DI GIUDIZIO ED I RIFLESSI</a:t>
            </a:r>
            <a:br>
              <a:rPr lang="it-IT" altLang="it-IT" u="sng" smtClean="0">
                <a:effectLst/>
              </a:rPr>
            </a:br>
            <a:endParaRPr lang="it-IT" altLang="it-IT" smtClean="0"/>
          </a:p>
        </p:txBody>
      </p:sp>
    </p:spTree>
  </p:cSld>
  <p:clrMapOvr>
    <a:masterClrMapping/>
  </p:clrMapOvr>
  <p:transition spd="slow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Segnaposto contenuto 5" descr="divieto be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5" b="13365"/>
          <a:stretch>
            <a:fillRect/>
          </a:stretch>
        </p:blipFill>
        <p:spPr bwMode="auto">
          <a:xfrm>
            <a:off x="1692275" y="1916113"/>
            <a:ext cx="5503863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71550" y="1628775"/>
            <a:ext cx="7129463" cy="3600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z="2400" smtClean="0"/>
              <a:t>CARATTERISTICHE CANNA LISCIA:</a:t>
            </a:r>
            <a:br>
              <a:rPr lang="it-IT" altLang="it-IT" sz="2400" smtClean="0"/>
            </a:br>
            <a:r>
              <a:rPr lang="it-IT" altLang="it-IT" sz="2400" smtClean="0"/>
              <a:t/>
            </a:r>
            <a:br>
              <a:rPr lang="it-IT" altLang="it-IT" sz="2400" smtClean="0"/>
            </a:br>
            <a:r>
              <a:rPr lang="it-IT" altLang="it-IT" sz="2400" smtClean="0"/>
              <a:t>Velocità di uscita: 450/500 m/s</a:t>
            </a:r>
            <a:br>
              <a:rPr lang="it-IT" altLang="it-IT" sz="2400" smtClean="0"/>
            </a:br>
            <a:r>
              <a:rPr lang="it-IT" altLang="it-IT" sz="2400" smtClean="0"/>
              <a:t>Portata utile: 50 metri</a:t>
            </a:r>
            <a:br>
              <a:rPr lang="it-IT" altLang="it-IT" sz="2400" smtClean="0"/>
            </a:br>
            <a:r>
              <a:rPr lang="it-IT" altLang="it-IT" sz="2400" smtClean="0"/>
              <a:t>Gittata utile: supera i 1500 metri</a:t>
            </a:r>
            <a:br>
              <a:rPr lang="it-IT" altLang="it-IT" sz="2400" smtClean="0"/>
            </a:br>
            <a:r>
              <a:rPr lang="it-IT" altLang="it-IT" sz="2400" smtClean="0"/>
              <a:t>Traiettoria: + 1 cm a 25 metri – 8cm a 75 metri (azzerando la tacca di mira a 50 metri)</a:t>
            </a:r>
            <a:br>
              <a:rPr lang="it-IT" altLang="it-IT" sz="2400" smtClean="0"/>
            </a:br>
            <a:endParaRPr lang="it-IT" altLang="it-IT" sz="2400" smtClean="0"/>
          </a:p>
        </p:txBody>
      </p:sp>
    </p:spTree>
  </p:cSld>
  <p:clrMapOvr>
    <a:masterClrMapping/>
  </p:clrMapOvr>
  <p:transition spd="slow"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900113" y="1412875"/>
            <a:ext cx="6696075" cy="1414463"/>
          </a:xfrm>
        </p:spPr>
        <p:txBody>
          <a:bodyPr/>
          <a:lstStyle/>
          <a:p>
            <a:pPr>
              <a:defRPr/>
            </a:pPr>
            <a:r>
              <a:rPr lang="it-IT" u="sng" dirty="0"/>
              <a:t>CONTROLLATE SEMPRE A COSA STATE SPARANDO!!!!</a:t>
            </a:r>
            <a:br>
              <a:rPr lang="it-IT" u="sng" dirty="0"/>
            </a:br>
            <a:r>
              <a:rPr lang="it-IT" u="sng" dirty="0"/>
              <a:t/>
            </a:r>
            <a:br>
              <a:rPr lang="it-IT" u="sng" dirty="0"/>
            </a:br>
            <a:endParaRPr lang="it-IT" dirty="0"/>
          </a:p>
        </p:txBody>
      </p:sp>
      <p:pic>
        <p:nvPicPr>
          <p:cNvPr id="102403" name="Immagine 5" descr="raccolta-funghi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708275"/>
            <a:ext cx="254635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6911975" cy="12700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u="sng" smtClean="0"/>
              <a:t>UTILIZZO OBBLIGATORIO DEL CAPO ALTA VISIBILTA’</a:t>
            </a:r>
            <a:br>
              <a:rPr lang="it-IT" altLang="it-IT" u="sng" smtClean="0"/>
            </a:br>
            <a:r>
              <a:rPr lang="it-IT" altLang="it-IT" u="sng" smtClean="0"/>
              <a:t/>
            </a:r>
            <a:br>
              <a:rPr lang="it-IT" altLang="it-IT" u="sng" smtClean="0"/>
            </a:br>
            <a:endParaRPr lang="it-IT" altLang="it-IT" smtClean="0"/>
          </a:p>
        </p:txBody>
      </p:sp>
      <p:pic>
        <p:nvPicPr>
          <p:cNvPr id="103427" name="Immagine 5" descr="casacca_alta_visibilit_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997200"/>
            <a:ext cx="430212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11188" y="2590800"/>
            <a:ext cx="6337300" cy="8413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GRAZIE PER L’ATTENZIONE!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3851275" y="5300663"/>
            <a:ext cx="4897438" cy="1081087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 cura di Samuele Carenzi</a:t>
            </a:r>
          </a:p>
          <a:p>
            <a:pPr>
              <a:defRPr/>
            </a:pPr>
            <a:r>
              <a:rPr lang="it-IT" altLang="it-IT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www.servizicaccia.it</a:t>
            </a:r>
          </a:p>
        </p:txBody>
      </p:sp>
    </p:spTree>
  </p:cSld>
  <p:clrMapOvr>
    <a:masterClrMapping/>
  </p:clrMapOvr>
  <p:transition spd="slow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it-IT">
              <a:ea typeface="ＭＳ Ｐゴシック" charset="0"/>
            </a:endParaRPr>
          </a:p>
        </p:txBody>
      </p:sp>
      <p:sp>
        <p:nvSpPr>
          <p:cNvPr id="105475" name="Segnaposto contenuto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3484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2D2D8A"/>
              </a:buClr>
            </a:pPr>
            <a:r>
              <a:rPr lang="it-IT" altLang="it-IT" smtClean="0"/>
              <a:t>Per modificare il titolo e il piè di pagina basta andare in Visualizza – Schema diapositiva – modificare il piè di pagina nella prima slide visualizzata, scorrere alla seconda e modificare il titolo. Pulsante a dx in alto rosso chiude schema diapositiva per tornare alla presentazione  </a:t>
            </a:r>
          </a:p>
        </p:txBody>
      </p:sp>
    </p:spTree>
  </p:cSld>
  <p:clrMapOvr>
    <a:masterClrMapping/>
  </p:clrMapOvr>
  <p:transition spd="slow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2165350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2165350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2165350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2" name="Picture 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65350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4288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88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5" y="24288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4288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405923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463" y="405923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4059238"/>
            <a:ext cx="20780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4059238"/>
            <a:ext cx="20796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4"/>
          <p:cNvSpPr txBox="1">
            <a:spLocks noChangeArrowheads="1"/>
          </p:cNvSpPr>
          <p:nvPr/>
        </p:nvSpPr>
        <p:spPr bwMode="auto">
          <a:xfrm>
            <a:off x="2276475" y="6064250"/>
            <a:ext cx="4591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indent="-15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it-IT" altLang="it-IT" sz="2400" i="1">
                <a:solidFill>
                  <a:schemeClr val="accent2"/>
                </a:solidFill>
                <a:latin typeface="Forte" panose="03060902040502070203" pitchFamily="66" charset="0"/>
              </a:rPr>
              <a:t>Grazie per l’attenzione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Segnaposto contenuto 3" descr="12 sl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760" b="-34760"/>
          <a:stretch>
            <a:fillRect/>
          </a:stretch>
        </p:blipFill>
        <p:spPr bwMode="auto">
          <a:xfrm>
            <a:off x="1476375" y="1557338"/>
            <a:ext cx="624205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Immagine 4" descr="12 slug 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213100"/>
            <a:ext cx="3179762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1547813" y="2492375"/>
            <a:ext cx="6696075" cy="3240088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altLang="it-IT" smtClean="0"/>
              <a:t>CANNA SLUG:</a:t>
            </a:r>
            <a:br>
              <a:rPr lang="it-IT" altLang="it-IT" smtClean="0"/>
            </a:br>
            <a:r>
              <a:rPr lang="it-IT" altLang="it-IT" smtClean="0"/>
              <a:t>- Presenza organi di mira</a:t>
            </a:r>
            <a:br>
              <a:rPr lang="it-IT" altLang="it-IT" smtClean="0"/>
            </a:br>
            <a:r>
              <a:rPr lang="it-IT" altLang="it-IT" smtClean="0"/>
              <a:t>-Canna cilindrica</a:t>
            </a:r>
          </a:p>
        </p:txBody>
      </p:sp>
    </p:spTree>
  </p:cSld>
  <p:clrMapOvr>
    <a:masterClrMapping/>
  </p:clrMapOvr>
  <p:transition spd="slow">
    <p:zoom/>
  </p:transition>
</p:sld>
</file>

<file path=ppt/theme/theme1.xml><?xml version="1.0" encoding="utf-8"?>
<a:theme xmlns:a="http://schemas.openxmlformats.org/drawingml/2006/main" name="IZSLER_sfondochiaro">
  <a:themeElements>
    <a:clrScheme name="IZSLER_sfondochia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ZSLER_sfondochiar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IZSLER_sfondochia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ZSLER_sfondochiaro">
  <a:themeElements>
    <a:clrScheme name="IZSLER_sfondochiar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ZSLER_sfondochiaro">
      <a:majorFont>
        <a:latin typeface="Trebuchet MS"/>
        <a:ea typeface=""/>
        <a:cs typeface="Arial"/>
      </a:majorFont>
      <a:minorFont>
        <a:latin typeface="Trebuchet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IZSLER_sfondochiar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ZSLER_sfondochiar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ZSLER_sfondochiar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Vezza_onehealth_30aprile</Template>
  <TotalTime>5903</TotalTime>
  <Words>400</Words>
  <Application>Microsoft Office PowerPoint</Application>
  <PresentationFormat>Presentazione su schermo (4:3)</PresentationFormat>
  <Paragraphs>59</Paragraphs>
  <Slides>74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74</vt:i4>
      </vt:variant>
    </vt:vector>
  </HeadingPairs>
  <TitlesOfParts>
    <vt:vector size="82" baseType="lpstr">
      <vt:lpstr>Arial</vt:lpstr>
      <vt:lpstr>MS PGothic</vt:lpstr>
      <vt:lpstr>Trebuchet MS</vt:lpstr>
      <vt:lpstr>Wingdings</vt:lpstr>
      <vt:lpstr>Comic Sans MS</vt:lpstr>
      <vt:lpstr>Forte</vt:lpstr>
      <vt:lpstr>IZSLER_sfondochiaro</vt:lpstr>
      <vt:lpstr>1_IZSLER_sfondochiaro</vt:lpstr>
      <vt:lpstr>       ARMI E BALISTICA</vt:lpstr>
      <vt:lpstr> Questa parte, dedicata agli strumenti del prelievo, tratta dell’arma e di tutto ciò che determina una corretta e sicura esecuzione del tiro.   -L’arma è uno strumento di offesa e pertanto indubbiamente pericoloso, deve perciò essere conosciuto a fondo prima di poter essere utilizzato in un’azione di caccia.  </vt:lpstr>
      <vt:lpstr>TIPOLOGIE DI ARMI PERMESSE: a) con fucile a canna liscia di calibro non inferiore al 20 e non superiore al 12 caricato con munizioni a palla unica, con canna di misura minima 50cm   b) con armi a canna rigata, di calibro non inferiore a 6,5, caricate con munizioni con bossolo a vuoto di altezza non inferiore a 40 mm  </vt:lpstr>
      <vt:lpstr>Presentazione standard di PowerPoint</vt:lpstr>
      <vt:lpstr>ARMI A CANNA LISCIA:  -   I calibri più comuni sono il 12 e il 20 Canne con strozzatura cilindrica o raggiate Presenza degli organi di mira ( mirino e tacca di mira) </vt:lpstr>
      <vt:lpstr>Fucili a canna liscia: lunghezza minima canna 50 cm.</vt:lpstr>
      <vt:lpstr>CARATTERISTICHE CANNA LISCIA:  Velocità di uscita: 450/500 m/s Portata utile: 50 metri Gittata utile: supera i 1500 metri Traiettoria: + 1 cm a 25 metri – 8cm a 75 metri (azzerando la tacca di mira a 50 metri) </vt:lpstr>
      <vt:lpstr>Presentazione standard di PowerPoint</vt:lpstr>
      <vt:lpstr>CANNA SLUG: - Presenza organi di mira -Canna cilindrica</vt:lpstr>
      <vt:lpstr>Presentazione standard di PowerPoint</vt:lpstr>
      <vt:lpstr>ATTENZIONE: non tutte le cartucce a palla possono essere sparate in canne strozzate!</vt:lpstr>
      <vt:lpstr>TIPOLOGIE DI MUNIZIONE PER LA CANNA LISCIA</vt:lpstr>
      <vt:lpstr>Presentazione standard di PowerPoint</vt:lpstr>
      <vt:lpstr>Presentazione standard di PowerPoint</vt:lpstr>
      <vt:lpstr>SOLO MUNIZIONI A PALLA UNICA</vt:lpstr>
      <vt:lpstr>-BORRA DI IMPENNAGGIO: brenneke, gualandi sono adatte anche a canne strozzate</vt:lpstr>
      <vt:lpstr>MAREMMANA SFERICA: buona precisone ma non può essere sparata in canne strozzate</vt:lpstr>
      <vt:lpstr>A CAMPANA: Foster, Remington Veloci e precise, ottime in canne rigate</vt:lpstr>
      <vt:lpstr>SOTTOCALIBRATE: raggiungono ottime velocità, adatte a sparare in canne strozzate ( max XXX)</vt:lpstr>
      <vt:lpstr>Presentazione standard di PowerPoint</vt:lpstr>
      <vt:lpstr>CHI PUO’ USARE IL FUCILE AD ANIMA LISCIA??  IL CACCIATORE MOBILE (NON ALLE POSTE)</vt:lpstr>
      <vt:lpstr>ARMI A CANNA RIGATA</vt:lpstr>
      <vt:lpstr>CARATTERISTICHE CANNA RIGATA:  Velocità di uscita: 850/900 m/s Portata utile: 300 metri Gittata utile: supera i 4500 metri Traiettoria: - 2 cm a 100 metri -25 cm a 200 metri (azzerando la tacca di mira A 50 METRI) </vt:lpstr>
      <vt:lpstr>TIPOLOGIA DI ARMI A CANNA RIGATA</vt:lpstr>
      <vt:lpstr>-CARABINE SEMIAUTOMATICHE  -EXPRESS (SOVRAPPOSTI/ DOPPIETTE)  -CARABINE STRAIGHT-PULL  -CARABINE A LEVA  -MONOCOLPO</vt:lpstr>
      <vt:lpstr>Presentazione standard di PowerPoint</vt:lpstr>
      <vt:lpstr>Presentazione standard di PowerPoint</vt:lpstr>
      <vt:lpstr>Presentazione standard di PowerPoint</vt:lpstr>
      <vt:lpstr>CALIBRI </vt:lpstr>
      <vt:lpstr>CALIBRI PIU’ COMUNI:  -308 WINCH -30.06 -9,3X62 -300 WINCH MAGN -8X57JRS</vt:lpstr>
      <vt:lpstr>CLASSIFICAZIONE AMERICANA:  -CENTESIMI DI POLLICE DELLA PALLA + ALTRE INDICAZIONI LIBERE Es: 30/06</vt:lpstr>
      <vt:lpstr>CLASSIFICAZIONE EUROPEA:  MM palla X lunghezza BOSSOLO Es: 9,3 x 62 altre sigle posso indicare caratteristiche del bossolo es R (rimmed)</vt:lpstr>
      <vt:lpstr>CARATTERISTICHE OGIVE CANNA RIGATA</vt:lpstr>
      <vt:lpstr>- BALLISTIC TIP  -SOFT POINT  -A DOPPIO NUCLEO  -MONOLITICHE  -FMJ</vt:lpstr>
      <vt:lpstr>Presentazione standard di PowerPoint</vt:lpstr>
      <vt:lpstr>Presentazione standard di PowerPoint</vt:lpstr>
      <vt:lpstr>IN BASE ALLA TIPOLOGIA DI PALLA E ALLA SUA VELOCITA’ OTTERREMO DIVERSI TIPOLOGIE DI DANNO.</vt:lpstr>
      <vt:lpstr>MONOLITICHE A CACCIA:  OCCHIO AI RIMBALZI! </vt:lpstr>
      <vt:lpstr>CHI PUO’ USARE IL FUCILE AD ANIMA RIGATA: Il cacciatore alla posta preventivamente incaricato dal capocaccia di stazionare in postazioni fisse</vt:lpstr>
      <vt:lpstr>CONGEGNI DI MIRA E OTTICHE</vt:lpstr>
      <vt:lpstr>MIRINO E TACCA DI MIRA</vt:lpstr>
      <vt:lpstr>Presentazione standard di PowerPoint</vt:lpstr>
      <vt:lpstr>OTTICHE</vt:lpstr>
      <vt:lpstr>Presentazione standard di PowerPoint</vt:lpstr>
      <vt:lpstr>PUNTI ROSSI</vt:lpstr>
      <vt:lpstr>Presentazione standard di PowerPoint</vt:lpstr>
      <vt:lpstr>RETICOLI DA BATTUTA</vt:lpstr>
      <vt:lpstr>Presentazione standard di PowerPoint</vt:lpstr>
      <vt:lpstr>SICUREZZA A CACCIA</vt:lpstr>
      <vt:lpstr>La sicurezza dipende prima di tutto dal comportamento di chi la impiega (l’arma) e dall’abilità nel suo uso.  </vt:lpstr>
      <vt:lpstr>Basta poco:  conoscere gli “strumenti” che impieghiamo, saperli utilizzare e lasciarci guidare dal buon senso </vt:lpstr>
      <vt:lpstr>La “sicurezza” in ambito venatorio è un quadrinomio costituito da:   -arma utilizzata   -conoscenza della stessa e del suo impiego  -comportamento del cacciatore  -Conoscenza delle leggi e norme che regolano l’attività venatoria </vt:lpstr>
      <vt:lpstr>Per questioni di sicurezza è nostro dovere ridurre al minimo il numero dei colpi “vaganti”  = MENO PADELLE!!!</vt:lpstr>
      <vt:lpstr>Presentazione standard di PowerPoint</vt:lpstr>
      <vt:lpstr>Gittata proiettile carabina: 4000 metri Gittata proiettile canna liscia: 400 metri </vt:lpstr>
      <vt:lpstr>Palle asciutte:   -vengono facilmente destabilizzate e deviate da piccoli ramoscelli  -rimbalzano facilmente sul terreno od alberi, rimanendo pericolose fin quasi ad un chilometro di distanza.  </vt:lpstr>
      <vt:lpstr>PALLA SLUG:  ATTENZIONE ALL’ANGOLO DI INCIDENZA PALLA CARABINA: ATTENZIONE AGLI SPAZI </vt:lpstr>
      <vt:lpstr>ASSEGNAZIONE POSTE DI BATTUTA:  Prestare particolare attenzione ai rimbalzi </vt:lpstr>
      <vt:lpstr>Presentazione standard di PowerPoint</vt:lpstr>
      <vt:lpstr>La sicurezza dipende anche  dalla “certezza” di colpire il bersaglio.  - Canna lubrificata:  traiettorie diverse dalla taratura.  </vt:lpstr>
      <vt:lpstr>Taratura dell’arma prima della stagione di caccia.  - Controllo stagionale della taratura </vt:lpstr>
      <vt:lpstr>Regole generali di comportamento:  -Muovere l’arma facendo sempre in modo che la volata della canna non sia mai indirizzata verso persone o animali. ARMA SCARICA è QUELLA CHE SPARA!!!  </vt:lpstr>
      <vt:lpstr>MAI SPARARE SENZA VEDERE IL BERSAGLIO!!!</vt:lpstr>
      <vt:lpstr>SICURE DEL VOSTRO FUCILE:   -Sul grilletto  -Sul percussore </vt:lpstr>
      <vt:lpstr>Presentazione standard di PowerPoint</vt:lpstr>
      <vt:lpstr>Quando il fucile è carico inserite sempre la sicura  Attenzione alle persone che ci circondano </vt:lpstr>
      <vt:lpstr>Presentazione standard di PowerPoint</vt:lpstr>
      <vt:lpstr>PRIMA e DURANTE L’UTILIZZO DELL’ARMA  NON FATE USO DI BEVANDE ALCOLICHE O MEDICINALI CHE POSSANO RIDURRE O ALTERARE LA CAPACITÀ DI GIUDIZIO ED I RIFLESSI </vt:lpstr>
      <vt:lpstr>Presentazione standard di PowerPoint</vt:lpstr>
      <vt:lpstr>CONTROLLATE SEMPRE A COSA STATE SPARANDO!!!!  </vt:lpstr>
      <vt:lpstr>UTILIZZO OBBLIGATORIO DEL CAPO ALTA VISIBILTA’  </vt:lpstr>
      <vt:lpstr>GRAZIE PER L’ATTENZIONE!</vt:lpstr>
      <vt:lpstr>Presentazione standard di PowerPoint</vt:lpstr>
      <vt:lpstr>Presentazione standard di PowerPoint</vt:lpstr>
    </vt:vector>
  </TitlesOfParts>
  <Company>IZSLER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SANITARIA DELLA LEPRE E PIANI DI MONITORAGGIO</dc:title>
  <dc:creator>antonio lavazza</dc:creator>
  <cp:lastModifiedBy>Luciano De Vincenti</cp:lastModifiedBy>
  <cp:revision>245</cp:revision>
  <dcterms:created xsi:type="dcterms:W3CDTF">2011-05-13T16:12:36Z</dcterms:created>
  <dcterms:modified xsi:type="dcterms:W3CDTF">2020-03-11T16:23:00Z</dcterms:modified>
</cp:coreProperties>
</file>