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y="5143500" cx="9144000"/>
  <p:notesSz cx="6858000" cy="9144000"/>
  <p:embeddedFontLst>
    <p:embeddedFont>
      <p:font typeface="Raleway"/>
      <p:bold r:id="rId12"/>
      <p:boldItalic r:id="rId13"/>
    </p:embeddedFont>
    <p:embeddedFont>
      <p:font typeface="Raleway ExtraBold"/>
      <p:bold r:id="rId14"/>
      <p:boldItalic r:id="rId15"/>
    </p:embeddedFont>
    <p:embeddedFont>
      <p:font typeface="Raleway Light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44CCCE5-F0B3-4837-8B79-09662E7AC309}">
  <a:tblStyle styleId="{B44CCCE5-F0B3-4837-8B79-09662E7AC30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font" Target="fonts/Raleway-bold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font" Target="fonts/RalewayExtraBold-boldItalic.fntdata"/><Relationship Id="rId14" Type="http://schemas.openxmlformats.org/officeDocument/2006/relationships/font" Target="fonts/RalewayExtraBold-bold.fntdata"/><Relationship Id="rId17" Type="http://schemas.openxmlformats.org/officeDocument/2006/relationships/font" Target="fonts/RalewayLight-bold.fntdata"/><Relationship Id="rId16" Type="http://schemas.openxmlformats.org/officeDocument/2006/relationships/font" Target="fonts/RalewayLight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alewayLight-boldItalic.fntdata"/><Relationship Id="rId6" Type="http://schemas.openxmlformats.org/officeDocument/2006/relationships/slideMaster" Target="slideMasters/slideMaster2.xml"/><Relationship Id="rId18" Type="http://schemas.openxmlformats.org/officeDocument/2006/relationships/font" Target="fonts/RalewayLight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adf32944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2adf329447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adf329447a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2adf329447a_0_1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adf329447a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2adf329447a_0_2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342900" y="1065213"/>
            <a:ext cx="38862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228600" y="800100"/>
            <a:ext cx="4114800" cy="22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361156" y="2203450"/>
            <a:ext cx="38862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61156" y="1453357"/>
            <a:ext cx="38862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indent="-228600" lvl="1" marL="9144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228600" y="800100"/>
            <a:ext cx="2019300" cy="22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2324100" y="800100"/>
            <a:ext cx="2019300" cy="22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228600" y="767556"/>
            <a:ext cx="20202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228600" y="1087438"/>
            <a:ext cx="2020200" cy="19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2322513" y="767556"/>
            <a:ext cx="20211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2322513" y="1087438"/>
            <a:ext cx="2021100" cy="19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228600" y="136525"/>
            <a:ext cx="15042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1787525" y="136525"/>
            <a:ext cx="2556000" cy="29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17500" lvl="1" marL="914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048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210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indent="-29210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indent="-29210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228600" y="717550"/>
            <a:ext cx="1504200" cy="23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896144" y="2400300"/>
            <a:ext cx="27432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896144" y="2683669"/>
            <a:ext cx="27432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1154400" y="-125700"/>
            <a:ext cx="2263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2366100" y="1085919"/>
            <a:ext cx="29259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270600" y="95319"/>
            <a:ext cx="2925900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28600" y="800100"/>
            <a:ext cx="4114800" cy="22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ECMWF Data Processing Workshop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p26"/>
          <p:cNvCxnSpPr/>
          <p:nvPr/>
        </p:nvCxnSpPr>
        <p:spPr>
          <a:xfrm>
            <a:off x="5383530" y="4612481"/>
            <a:ext cx="3246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5" name="Google Shape;135;p26"/>
          <p:cNvCxnSpPr/>
          <p:nvPr/>
        </p:nvCxnSpPr>
        <p:spPr>
          <a:xfrm>
            <a:off x="514350" y="521494"/>
            <a:ext cx="3246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6" name="Google Shape;136;p26"/>
          <p:cNvSpPr txBox="1"/>
          <p:nvPr/>
        </p:nvSpPr>
        <p:spPr>
          <a:xfrm>
            <a:off x="3969172" y="324802"/>
            <a:ext cx="4660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ECMWF DATA ACCESS</a:t>
            </a:r>
            <a:endParaRPr sz="700"/>
          </a:p>
        </p:txBody>
      </p:sp>
      <p:sp>
        <p:nvSpPr>
          <p:cNvPr id="137" name="Google Shape;137;p26"/>
          <p:cNvSpPr txBox="1"/>
          <p:nvPr/>
        </p:nvSpPr>
        <p:spPr>
          <a:xfrm>
            <a:off x="514350" y="784188"/>
            <a:ext cx="3246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  <a:latin typeface="Raleway ExtraBold"/>
                <a:ea typeface="Raleway ExtraBold"/>
                <a:cs typeface="Raleway ExtraBold"/>
                <a:sym typeface="Raleway ExtraBold"/>
              </a:rPr>
              <a:t>Read-Only FTP accounts</a:t>
            </a:r>
            <a:endParaRPr sz="1900"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38" name="Google Shape;138;p26"/>
          <p:cNvSpPr txBox="1"/>
          <p:nvPr/>
        </p:nvSpPr>
        <p:spPr>
          <a:xfrm>
            <a:off x="3872400" y="784188"/>
            <a:ext cx="43308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9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HOST: </a:t>
            </a:r>
            <a:r>
              <a:rPr b="0" i="0" lang="en" sz="19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121.58.193.88 </a:t>
            </a:r>
            <a:r>
              <a:rPr b="1" i="0" lang="en" sz="19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POST:</a:t>
            </a:r>
            <a:r>
              <a:rPr b="0" i="0" lang="en" sz="19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21 </a:t>
            </a:r>
            <a:endParaRPr b="0" i="0" sz="19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graphicFrame>
        <p:nvGraphicFramePr>
          <p:cNvPr id="139" name="Google Shape;139;p26"/>
          <p:cNvGraphicFramePr/>
          <p:nvPr/>
        </p:nvGraphicFramePr>
        <p:xfrm>
          <a:off x="476250" y="1272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{B44CCCE5-F0B3-4837-8B79-09662E7AC309}</a:tableStyleId>
              </a:tblPr>
              <a:tblGrid>
                <a:gridCol w="2730500"/>
                <a:gridCol w="2730500"/>
                <a:gridCol w="2730500"/>
              </a:tblGrid>
              <a:tr h="53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Section</a:t>
                      </a:r>
                      <a:endParaRPr b="1" sz="1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Username</a:t>
                      </a:r>
                      <a:endParaRPr b="1" sz="1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Password</a:t>
                      </a:r>
                      <a:endParaRPr b="1" sz="1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25" marB="45725" marR="45725" marL="45725" anchor="ctr"/>
                </a:tc>
              </a:tr>
              <a:tr h="53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Weather Division</a:t>
                      </a:r>
                      <a:endParaRPr b="1"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ecmwf-wd</a:t>
                      </a:r>
                      <a:endParaRPr sz="2100"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Xqzb95x2</a:t>
                      </a:r>
                      <a:endParaRPr sz="2100"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45725" marB="45725" marR="45725" marL="45725" anchor="ctr"/>
                </a:tc>
              </a:tr>
              <a:tr h="53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Hydromet Division</a:t>
                      </a:r>
                      <a:endParaRPr b="1"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ecmwf-hmd</a:t>
                      </a:r>
                      <a:endParaRPr sz="2100"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UfiEG2HZ</a:t>
                      </a:r>
                      <a:endParaRPr sz="2100"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45725" marB="45725" marR="45725" marL="45725" anchor="ctr"/>
                </a:tc>
              </a:tr>
              <a:tr h="53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Numerical Modelling Section</a:t>
                      </a:r>
                      <a:endParaRPr b="1"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ecmwf-nms</a:t>
                      </a:r>
                      <a:endParaRPr sz="2100"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1FiSW6zs</a:t>
                      </a:r>
                      <a:endParaRPr sz="2100"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45725" marB="45725" marR="45725" marL="45725" anchor="ctr"/>
                </a:tc>
              </a:tr>
              <a:tr h="53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Climate and Agromet Division</a:t>
                      </a:r>
                      <a:endParaRPr b="1"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ecmwf-cad</a:t>
                      </a:r>
                      <a:endParaRPr sz="2100"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n7nmxRMZ</a:t>
                      </a:r>
                      <a:endParaRPr sz="2100"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45725" marB="45725" marR="45725" marL="45725" anchor="ctr"/>
                </a:tc>
              </a:tr>
              <a:tr h="535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4D5156"/>
                          </a:solidFill>
                          <a:highlight>
                            <a:srgbClr val="FFFFFF"/>
                          </a:highlight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Hydrometeorology, Tropical Meteorology &amp; Instruments Development &amp; Research Division</a:t>
                      </a:r>
                      <a:endParaRPr b="1" sz="10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ecmwf-htmirds</a:t>
                      </a:r>
                      <a:endParaRPr sz="21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Raleway Light"/>
                          <a:ea typeface="Raleway Light"/>
                          <a:cs typeface="Raleway Light"/>
                          <a:sym typeface="Raleway Light"/>
                        </a:rPr>
                        <a:t>UyoMTYk9</a:t>
                      </a:r>
                      <a:endParaRPr sz="21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Raleway Light"/>
                        <a:ea typeface="Raleway Light"/>
                        <a:cs typeface="Raleway Light"/>
                        <a:sym typeface="Raleway Light"/>
                      </a:endParaRPr>
                    </a:p>
                  </a:txBody>
                  <a:tcPr marT="45725" marB="45725" marR="45725" marL="457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4" name="Google Shape;144;p27"/>
          <p:cNvCxnSpPr/>
          <p:nvPr/>
        </p:nvCxnSpPr>
        <p:spPr>
          <a:xfrm>
            <a:off x="5383530" y="4612481"/>
            <a:ext cx="3246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5" name="Google Shape;145;p27"/>
          <p:cNvCxnSpPr/>
          <p:nvPr/>
        </p:nvCxnSpPr>
        <p:spPr>
          <a:xfrm>
            <a:off x="514350" y="521494"/>
            <a:ext cx="3246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6" name="Google Shape;146;p27"/>
          <p:cNvSpPr/>
          <p:nvPr/>
        </p:nvSpPr>
        <p:spPr>
          <a:xfrm>
            <a:off x="294612" y="1014650"/>
            <a:ext cx="4319854" cy="3973414"/>
          </a:xfrm>
          <a:custGeom>
            <a:rect b="b" l="l" r="r" t="t"/>
            <a:pathLst>
              <a:path extrusionOk="0" h="8454073" w="8906915">
                <a:moveTo>
                  <a:pt x="0" y="0"/>
                </a:moveTo>
                <a:lnTo>
                  <a:pt x="8906915" y="0"/>
                </a:lnTo>
                <a:lnTo>
                  <a:pt x="8906915" y="8454072"/>
                </a:lnTo>
                <a:lnTo>
                  <a:pt x="0" y="84540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33889" r="-34849" t="0"/>
            </a:stretch>
          </a:blipFill>
          <a:ln>
            <a:noFill/>
          </a:ln>
        </p:spPr>
      </p:sp>
      <p:sp>
        <p:nvSpPr>
          <p:cNvPr id="147" name="Google Shape;147;p27"/>
          <p:cNvSpPr txBox="1"/>
          <p:nvPr/>
        </p:nvSpPr>
        <p:spPr>
          <a:xfrm>
            <a:off x="3969172" y="324802"/>
            <a:ext cx="4660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ECMWF DATA ACCESS</a:t>
            </a:r>
            <a:endParaRPr sz="700"/>
          </a:p>
        </p:txBody>
      </p:sp>
      <p:sp>
        <p:nvSpPr>
          <p:cNvPr id="148" name="Google Shape;148;p27"/>
          <p:cNvSpPr txBox="1"/>
          <p:nvPr/>
        </p:nvSpPr>
        <p:spPr>
          <a:xfrm>
            <a:off x="459763" y="722144"/>
            <a:ext cx="2118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Raleway"/>
                <a:ea typeface="Raleway"/>
                <a:cs typeface="Raleway"/>
                <a:sym typeface="Raleway"/>
              </a:rPr>
              <a:t>THRU FILEZILLA</a:t>
            </a:r>
            <a:endParaRPr b="1" sz="19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49" name="Google Shape;14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4337" y="2293987"/>
            <a:ext cx="4017350" cy="55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7"/>
          <p:cNvSpPr txBox="1"/>
          <p:nvPr/>
        </p:nvSpPr>
        <p:spPr>
          <a:xfrm>
            <a:off x="4824338" y="1841769"/>
            <a:ext cx="2118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Raleway"/>
                <a:ea typeface="Raleway"/>
                <a:cs typeface="Raleway"/>
                <a:sym typeface="Raleway"/>
              </a:rPr>
              <a:t>THRU TERMINAL</a:t>
            </a:r>
            <a:endParaRPr b="1" sz="19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5" name="Google Shape;155;p28"/>
          <p:cNvCxnSpPr/>
          <p:nvPr/>
        </p:nvCxnSpPr>
        <p:spPr>
          <a:xfrm>
            <a:off x="5383530" y="4612481"/>
            <a:ext cx="3246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6" name="Google Shape;156;p28"/>
          <p:cNvCxnSpPr/>
          <p:nvPr/>
        </p:nvCxnSpPr>
        <p:spPr>
          <a:xfrm>
            <a:off x="514350" y="521494"/>
            <a:ext cx="3246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7" name="Google Shape;157;p28"/>
          <p:cNvSpPr/>
          <p:nvPr/>
        </p:nvSpPr>
        <p:spPr>
          <a:xfrm>
            <a:off x="422550" y="614100"/>
            <a:ext cx="7691383" cy="4424286"/>
          </a:xfrm>
          <a:custGeom>
            <a:rect b="b" l="l" r="r" t="t"/>
            <a:pathLst>
              <a:path extrusionOk="0" h="7830594" w="13921056">
                <a:moveTo>
                  <a:pt x="0" y="0"/>
                </a:moveTo>
                <a:lnTo>
                  <a:pt x="13921056" y="0"/>
                </a:lnTo>
                <a:lnTo>
                  <a:pt x="13921056" y="7830594"/>
                </a:lnTo>
                <a:lnTo>
                  <a:pt x="0" y="783059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8" name="Google Shape;158;p28"/>
          <p:cNvSpPr txBox="1"/>
          <p:nvPr/>
        </p:nvSpPr>
        <p:spPr>
          <a:xfrm>
            <a:off x="3969172" y="324802"/>
            <a:ext cx="4660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ECMWF DATA FILENAME</a:t>
            </a:r>
            <a:endParaRPr sz="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