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10287000" cx="18288000"/>
  <p:notesSz cx="6858000" cy="9144000"/>
  <p:embeddedFontLst>
    <p:embeddedFont>
      <p:font typeface="Raleway"/>
      <p:bold r:id="rId32"/>
      <p:boldItalic r:id="rId33"/>
    </p:embeddedFont>
    <p:embeddedFont>
      <p:font typeface="Raleway ExtraBold"/>
      <p:bold r:id="rId34"/>
      <p:boldItalic r:id="rId35"/>
    </p:embeddedFont>
    <p:embeddedFont>
      <p:font typeface="Raleway Ligh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40" roundtripDataSignature="AMtx7mi4ptXT0QrKa0SuZa+hVXUH/tOH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6B5FAF-1BE3-4060-B170-BF5D3D450FAC}">
  <a:tblStyle styleId="{AA6B5FAF-1BE3-4060-B170-BF5D3D450FA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08465D9-F89F-4D62-AC62-FDC8AA3C92B7}"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RalewayExtraBold-boldItalic.fntdata"/><Relationship Id="rId12" Type="http://schemas.openxmlformats.org/officeDocument/2006/relationships/slide" Target="slides/slide6.xml"/><Relationship Id="rId34" Type="http://schemas.openxmlformats.org/officeDocument/2006/relationships/font" Target="fonts/RalewayExtraBold-bold.fntdata"/><Relationship Id="rId15" Type="http://schemas.openxmlformats.org/officeDocument/2006/relationships/slide" Target="slides/slide9.xml"/><Relationship Id="rId37" Type="http://schemas.openxmlformats.org/officeDocument/2006/relationships/font" Target="fonts/RalewayLight-bold.fntdata"/><Relationship Id="rId14" Type="http://schemas.openxmlformats.org/officeDocument/2006/relationships/slide" Target="slides/slide8.xml"/><Relationship Id="rId36" Type="http://schemas.openxmlformats.org/officeDocument/2006/relationships/font" Target="fonts/RalewayLight-regular.fntdata"/><Relationship Id="rId17" Type="http://schemas.openxmlformats.org/officeDocument/2006/relationships/slide" Target="slides/slide11.xml"/><Relationship Id="rId39" Type="http://schemas.openxmlformats.org/officeDocument/2006/relationships/font" Target="fonts/RalewayLight-boldItalic.fntdata"/><Relationship Id="rId16" Type="http://schemas.openxmlformats.org/officeDocument/2006/relationships/slide" Target="slides/slide10.xml"/><Relationship Id="rId38" Type="http://schemas.openxmlformats.org/officeDocument/2006/relationships/font" Target="fonts/RalewayLight-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a56dee0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9a56dee04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3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4"/>
          <p:cNvSpPr/>
          <p:nvPr>
            <p:ph idx="2" type="pic"/>
          </p:nvPr>
        </p:nvSpPr>
        <p:spPr>
          <a:xfrm>
            <a:off x="1792288" y="612775"/>
            <a:ext cx="5486400" cy="4114800"/>
          </a:xfrm>
          <a:prstGeom prst="rect">
            <a:avLst/>
          </a:prstGeom>
          <a:noFill/>
          <a:ln>
            <a:noFill/>
          </a:ln>
        </p:spPr>
      </p:sp>
      <p:sp>
        <p:nvSpPr>
          <p:cNvPr id="64" name="Google Shape;64;p3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2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cxnSp>
        <p:nvCxnSpPr>
          <p:cNvPr id="84" name="Google Shape;84;p1"/>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cxnSp>
        <p:nvCxnSpPr>
          <p:cNvPr id="85" name="Google Shape;85;p1"/>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sp>
        <p:nvSpPr>
          <p:cNvPr id="86" name="Google Shape;86;p1"/>
          <p:cNvSpPr/>
          <p:nvPr/>
        </p:nvSpPr>
        <p:spPr>
          <a:xfrm>
            <a:off x="14009466" y="308609"/>
            <a:ext cx="3249834" cy="1440182"/>
          </a:xfrm>
          <a:custGeom>
            <a:rect b="b" l="l" r="r" t="t"/>
            <a:pathLst>
              <a:path extrusionOk="0" h="1440182" w="3249834">
                <a:moveTo>
                  <a:pt x="0" y="0"/>
                </a:moveTo>
                <a:lnTo>
                  <a:pt x="3249834" y="0"/>
                </a:lnTo>
                <a:lnTo>
                  <a:pt x="3249834" y="1440182"/>
                </a:lnTo>
                <a:lnTo>
                  <a:pt x="0" y="1440182"/>
                </a:lnTo>
                <a:lnTo>
                  <a:pt x="0" y="0"/>
                </a:lnTo>
                <a:close/>
              </a:path>
            </a:pathLst>
          </a:custGeom>
          <a:blipFill rotWithShape="1">
            <a:blip r:embed="rId3">
              <a:alphaModFix/>
            </a:blip>
            <a:stretch>
              <a:fillRect b="0" l="0" r="0" t="0"/>
            </a:stretch>
          </a:blipFill>
          <a:ln>
            <a:noFill/>
          </a:ln>
        </p:spPr>
      </p:sp>
      <p:sp>
        <p:nvSpPr>
          <p:cNvPr id="87" name="Google Shape;87;p1"/>
          <p:cNvSpPr/>
          <p:nvPr/>
        </p:nvSpPr>
        <p:spPr>
          <a:xfrm>
            <a:off x="0" y="5786755"/>
            <a:ext cx="10588812" cy="4500245"/>
          </a:xfrm>
          <a:custGeom>
            <a:rect b="b" l="l" r="r" t="t"/>
            <a:pathLst>
              <a:path extrusionOk="0" h="4500245" w="10588812">
                <a:moveTo>
                  <a:pt x="0" y="0"/>
                </a:moveTo>
                <a:lnTo>
                  <a:pt x="10588812" y="0"/>
                </a:lnTo>
                <a:lnTo>
                  <a:pt x="10588812" y="4500245"/>
                </a:lnTo>
                <a:lnTo>
                  <a:pt x="0" y="4500245"/>
                </a:lnTo>
                <a:lnTo>
                  <a:pt x="0" y="0"/>
                </a:lnTo>
                <a:close/>
              </a:path>
            </a:pathLst>
          </a:custGeom>
          <a:blipFill rotWithShape="1">
            <a:blip r:embed="rId4">
              <a:alphaModFix/>
            </a:blip>
            <a:stretch>
              <a:fillRect b="0" l="0" r="0" t="0"/>
            </a:stretch>
          </a:blipFill>
          <a:ln>
            <a:noFill/>
          </a:ln>
        </p:spPr>
      </p:sp>
      <p:sp>
        <p:nvSpPr>
          <p:cNvPr id="88" name="Google Shape;88;p1"/>
          <p:cNvSpPr txBox="1"/>
          <p:nvPr/>
        </p:nvSpPr>
        <p:spPr>
          <a:xfrm>
            <a:off x="1028700" y="4547870"/>
            <a:ext cx="16351699" cy="1238885"/>
          </a:xfrm>
          <a:prstGeom prst="rect">
            <a:avLst/>
          </a:prstGeom>
          <a:noFill/>
          <a:ln>
            <a:noFill/>
          </a:ln>
        </p:spPr>
        <p:txBody>
          <a:bodyPr anchorCtr="0" anchor="t" bIns="0" lIns="0" spcFirstLastPara="1" rIns="0" wrap="square" tIns="0">
            <a:spAutoFit/>
          </a:bodyPr>
          <a:lstStyle/>
          <a:p>
            <a:pPr indent="0" lvl="0" marL="0" marR="0" rtl="0" algn="ctr">
              <a:lnSpc>
                <a:spcPct val="112000"/>
              </a:lnSpc>
              <a:spcBef>
                <a:spcPts val="0"/>
              </a:spcBef>
              <a:spcAft>
                <a:spcPts val="0"/>
              </a:spcAft>
              <a:buNone/>
            </a:pPr>
            <a:r>
              <a:rPr b="1" i="0" lang="en-US" sz="8500" u="none" cap="none" strike="noStrike">
                <a:solidFill>
                  <a:srgbClr val="000000"/>
                </a:solidFill>
                <a:latin typeface="Raleway"/>
                <a:ea typeface="Raleway"/>
                <a:cs typeface="Raleway"/>
                <a:sym typeface="Raleway"/>
              </a:rPr>
              <a:t>ECMWF BRIEFING</a:t>
            </a:r>
            <a:endParaRPr/>
          </a:p>
        </p:txBody>
      </p:sp>
      <p:sp>
        <p:nvSpPr>
          <p:cNvPr id="89" name="Google Shape;89;p1"/>
          <p:cNvSpPr txBox="1"/>
          <p:nvPr/>
        </p:nvSpPr>
        <p:spPr>
          <a:xfrm>
            <a:off x="1028700" y="5729605"/>
            <a:ext cx="16351699" cy="124714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i="0" lang="en-US" sz="3800" u="none" cap="none" strike="noStrike">
                <a:solidFill>
                  <a:srgbClr val="000000"/>
                </a:solidFill>
                <a:latin typeface="Raleway"/>
                <a:ea typeface="Raleway"/>
                <a:cs typeface="Raleway"/>
                <a:sym typeface="Raleway"/>
              </a:rPr>
              <a:t>14 NOVEMBER 2023</a:t>
            </a:r>
            <a:endParaRPr/>
          </a:p>
          <a:p>
            <a:pPr indent="0" lvl="0" marL="0" marR="0" rtl="0" algn="ctr">
              <a:lnSpc>
                <a:spcPct val="130000"/>
              </a:lnSpc>
              <a:spcBef>
                <a:spcPts val="0"/>
              </a:spcBef>
              <a:spcAft>
                <a:spcPts val="0"/>
              </a:spcAft>
              <a:buNone/>
            </a:pPr>
            <a:r>
              <a:rPr b="1" i="0" lang="en-US" sz="3800" u="none" cap="none" strike="noStrike">
                <a:solidFill>
                  <a:srgbClr val="000000"/>
                </a:solidFill>
                <a:latin typeface="Raleway"/>
                <a:ea typeface="Raleway"/>
                <a:cs typeface="Raleway"/>
                <a:sym typeface="Raleway"/>
              </a:rPr>
              <a:t>RDTD TRAINING ROOM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cxnSp>
        <p:nvCxnSpPr>
          <p:cNvPr id="159" name="Google Shape;159;p10"/>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160" name="Google Shape;160;p10"/>
          <p:cNvSpPr/>
          <p:nvPr/>
        </p:nvSpPr>
        <p:spPr>
          <a:xfrm>
            <a:off x="7520940" y="-5020682"/>
            <a:ext cx="14376998" cy="14745639"/>
          </a:xfrm>
          <a:custGeom>
            <a:rect b="b" l="l" r="r" t="t"/>
            <a:pathLst>
              <a:path extrusionOk="0" h="14745639" w="14376998">
                <a:moveTo>
                  <a:pt x="0" y="0"/>
                </a:moveTo>
                <a:lnTo>
                  <a:pt x="14376998" y="0"/>
                </a:lnTo>
                <a:lnTo>
                  <a:pt x="14376998" y="14745639"/>
                </a:lnTo>
                <a:lnTo>
                  <a:pt x="0" y="14745639"/>
                </a:lnTo>
                <a:lnTo>
                  <a:pt x="0" y="0"/>
                </a:lnTo>
                <a:close/>
              </a:path>
            </a:pathLst>
          </a:custGeom>
          <a:blipFill rotWithShape="1">
            <a:blip r:embed="rId3">
              <a:alphaModFix/>
            </a:blip>
            <a:stretch>
              <a:fillRect b="0" l="0" r="0" t="0"/>
            </a:stretch>
          </a:blipFill>
          <a:ln>
            <a:noFill/>
          </a:ln>
        </p:spPr>
      </p:sp>
      <p:cxnSp>
        <p:nvCxnSpPr>
          <p:cNvPr id="161" name="Google Shape;161;p10"/>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sp>
        <p:nvSpPr>
          <p:cNvPr id="162" name="Google Shape;162;p10"/>
          <p:cNvSpPr txBox="1"/>
          <p:nvPr/>
        </p:nvSpPr>
        <p:spPr>
          <a:xfrm>
            <a:off x="1028700" y="4553141"/>
            <a:ext cx="16351699" cy="1228344"/>
          </a:xfrm>
          <a:prstGeom prst="rect">
            <a:avLst/>
          </a:prstGeom>
          <a:noFill/>
          <a:ln>
            <a:noFill/>
          </a:ln>
        </p:spPr>
        <p:txBody>
          <a:bodyPr anchorCtr="0" anchor="t" bIns="0" lIns="0" spcFirstLastPara="1" rIns="0" wrap="square" tIns="0">
            <a:spAutoFit/>
          </a:bodyPr>
          <a:lstStyle/>
          <a:p>
            <a:pPr indent="0" lvl="0" marL="0" marR="0" rtl="0" algn="ctr">
              <a:lnSpc>
                <a:spcPct val="112000"/>
              </a:lnSpc>
              <a:spcBef>
                <a:spcPts val="0"/>
              </a:spcBef>
              <a:spcAft>
                <a:spcPts val="0"/>
              </a:spcAft>
              <a:buNone/>
            </a:pPr>
            <a:r>
              <a:rPr b="1" i="0" lang="en-US" sz="8400" u="none" cap="none" strike="noStrike">
                <a:solidFill>
                  <a:srgbClr val="000000"/>
                </a:solidFill>
                <a:latin typeface="Raleway"/>
                <a:ea typeface="Raleway"/>
                <a:cs typeface="Raleway"/>
                <a:sym typeface="Raleway"/>
              </a:rPr>
              <a:t>ECMWF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cxnSp>
        <p:nvCxnSpPr>
          <p:cNvPr id="167" name="Google Shape;167;g29a56dee04a_0_0"/>
          <p:cNvCxnSpPr/>
          <p:nvPr/>
        </p:nvCxnSpPr>
        <p:spPr>
          <a:xfrm>
            <a:off x="10767060" y="9224962"/>
            <a:ext cx="6492300" cy="0"/>
          </a:xfrm>
          <a:prstGeom prst="straightConnector1">
            <a:avLst/>
          </a:prstGeom>
          <a:noFill/>
          <a:ln cap="flat" cmpd="sng" w="19050">
            <a:solidFill>
              <a:srgbClr val="000000"/>
            </a:solidFill>
            <a:prstDash val="solid"/>
            <a:round/>
            <a:headEnd len="sm" w="sm" type="none"/>
            <a:tailEnd len="sm" w="sm" type="none"/>
          </a:ln>
        </p:spPr>
      </p:cxnSp>
      <p:cxnSp>
        <p:nvCxnSpPr>
          <p:cNvPr id="168" name="Google Shape;168;g29a56dee04a_0_0"/>
          <p:cNvCxnSpPr/>
          <p:nvPr/>
        </p:nvCxnSpPr>
        <p:spPr>
          <a:xfrm>
            <a:off x="1028700" y="1042988"/>
            <a:ext cx="6492300" cy="0"/>
          </a:xfrm>
          <a:prstGeom prst="straightConnector1">
            <a:avLst/>
          </a:prstGeom>
          <a:noFill/>
          <a:ln cap="flat" cmpd="sng" w="19050">
            <a:solidFill>
              <a:srgbClr val="000000"/>
            </a:solidFill>
            <a:prstDash val="solid"/>
            <a:round/>
            <a:headEnd len="sm" w="sm" type="none"/>
            <a:tailEnd len="sm" w="sm" type="none"/>
          </a:ln>
        </p:spPr>
      </p:cxnSp>
      <p:sp>
        <p:nvSpPr>
          <p:cNvPr id="169" name="Google Shape;169;g29a56dee04a_0_0"/>
          <p:cNvSpPr txBox="1"/>
          <p:nvPr/>
        </p:nvSpPr>
        <p:spPr>
          <a:xfrm>
            <a:off x="7938345" y="649605"/>
            <a:ext cx="9321000" cy="61560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ECMWF DATA ACCESS</a:t>
            </a:r>
            <a:endParaRPr/>
          </a:p>
        </p:txBody>
      </p:sp>
      <p:sp>
        <p:nvSpPr>
          <p:cNvPr id="170" name="Google Shape;170;g29a56dee04a_0_0"/>
          <p:cNvSpPr txBox="1"/>
          <p:nvPr/>
        </p:nvSpPr>
        <p:spPr>
          <a:xfrm>
            <a:off x="1028700" y="1568375"/>
            <a:ext cx="6492300" cy="585000"/>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lang="en-US" sz="3800">
                <a:solidFill>
                  <a:schemeClr val="dk1"/>
                </a:solidFill>
                <a:highlight>
                  <a:srgbClr val="FFFFFF"/>
                </a:highlight>
                <a:latin typeface="Raleway ExtraBold"/>
                <a:ea typeface="Raleway ExtraBold"/>
                <a:cs typeface="Raleway ExtraBold"/>
                <a:sym typeface="Raleway ExtraBold"/>
              </a:rPr>
              <a:t>Read-Only FTP accounts</a:t>
            </a:r>
            <a:endParaRPr sz="3800">
              <a:latin typeface="Raleway ExtraBold"/>
              <a:ea typeface="Raleway ExtraBold"/>
              <a:cs typeface="Raleway ExtraBold"/>
              <a:sym typeface="Raleway ExtraBold"/>
            </a:endParaRPr>
          </a:p>
        </p:txBody>
      </p:sp>
      <p:sp>
        <p:nvSpPr>
          <p:cNvPr id="171" name="Google Shape;171;g29a56dee04a_0_0"/>
          <p:cNvSpPr txBox="1"/>
          <p:nvPr/>
        </p:nvSpPr>
        <p:spPr>
          <a:xfrm>
            <a:off x="7744800" y="1568375"/>
            <a:ext cx="8661300" cy="9759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1" i="0" lang="en-US" sz="3800" u="none" cap="none" strike="noStrike">
                <a:solidFill>
                  <a:srgbClr val="000000"/>
                </a:solidFill>
                <a:latin typeface="Raleway"/>
                <a:ea typeface="Raleway"/>
                <a:cs typeface="Raleway"/>
                <a:sym typeface="Raleway"/>
              </a:rPr>
              <a:t>HOST: </a:t>
            </a:r>
            <a:r>
              <a:rPr b="0" i="0" lang="en-US" sz="3800" u="none" cap="none" strike="noStrike">
                <a:solidFill>
                  <a:srgbClr val="000000"/>
                </a:solidFill>
                <a:latin typeface="Raleway"/>
                <a:ea typeface="Raleway"/>
                <a:cs typeface="Raleway"/>
                <a:sym typeface="Raleway"/>
              </a:rPr>
              <a:t>121.58.193.88 </a:t>
            </a:r>
            <a:r>
              <a:rPr b="1" i="0" lang="en-US" sz="3800" u="none" cap="none" strike="noStrike">
                <a:solidFill>
                  <a:srgbClr val="000000"/>
                </a:solidFill>
                <a:latin typeface="Raleway"/>
                <a:ea typeface="Raleway"/>
                <a:cs typeface="Raleway"/>
                <a:sym typeface="Raleway"/>
              </a:rPr>
              <a:t>POST:</a:t>
            </a:r>
            <a:r>
              <a:rPr b="0" i="0" lang="en-US" sz="3800" u="none" cap="none" strike="noStrike">
                <a:solidFill>
                  <a:srgbClr val="000000"/>
                </a:solidFill>
                <a:latin typeface="Raleway"/>
                <a:ea typeface="Raleway"/>
                <a:cs typeface="Raleway"/>
                <a:sym typeface="Raleway"/>
              </a:rPr>
              <a:t> 21 </a:t>
            </a:r>
            <a:endParaRPr b="0" i="0" sz="3800" u="none" cap="none" strike="noStrike">
              <a:solidFill>
                <a:srgbClr val="000000"/>
              </a:solidFill>
              <a:latin typeface="Raleway"/>
              <a:ea typeface="Raleway"/>
              <a:cs typeface="Raleway"/>
              <a:sym typeface="Raleway"/>
            </a:endParaRPr>
          </a:p>
          <a:p>
            <a:pPr indent="0" lvl="0" marL="0" marR="0" rtl="0" algn="just">
              <a:lnSpc>
                <a:spcPct val="130000"/>
              </a:lnSpc>
              <a:spcBef>
                <a:spcPts val="0"/>
              </a:spcBef>
              <a:spcAft>
                <a:spcPts val="0"/>
              </a:spcAft>
              <a:buNone/>
            </a:pPr>
            <a:r>
              <a:t/>
            </a:r>
            <a:endParaRPr/>
          </a:p>
        </p:txBody>
      </p:sp>
      <p:graphicFrame>
        <p:nvGraphicFramePr>
          <p:cNvPr id="172" name="Google Shape;172;g29a56dee04a_0_0"/>
          <p:cNvGraphicFramePr/>
          <p:nvPr/>
        </p:nvGraphicFramePr>
        <p:xfrm>
          <a:off x="952500" y="2544275"/>
          <a:ext cx="3000000" cy="3000000"/>
        </p:xfrm>
        <a:graphic>
          <a:graphicData uri="http://schemas.openxmlformats.org/drawingml/2006/table">
            <a:tbl>
              <a:tblPr>
                <a:noFill/>
                <a:tableStyleId>{B08465D9-F89F-4D62-AC62-FDC8AA3C92B7}</a:tableStyleId>
              </a:tblPr>
              <a:tblGrid>
                <a:gridCol w="5461000"/>
                <a:gridCol w="5461000"/>
                <a:gridCol w="5461000"/>
              </a:tblGrid>
              <a:tr h="1070375">
                <a:tc>
                  <a:txBody>
                    <a:bodyPr/>
                    <a:lstStyle/>
                    <a:p>
                      <a:pPr indent="0" lvl="0" marL="0" rtl="0" algn="ctr">
                        <a:spcBef>
                          <a:spcPts val="0"/>
                        </a:spcBef>
                        <a:spcAft>
                          <a:spcPts val="0"/>
                        </a:spcAft>
                        <a:buNone/>
                      </a:pPr>
                      <a:r>
                        <a:rPr b="1" lang="en-US" sz="3600">
                          <a:latin typeface="Raleway"/>
                          <a:ea typeface="Raleway"/>
                          <a:cs typeface="Raleway"/>
                          <a:sym typeface="Raleway"/>
                        </a:rPr>
                        <a:t>Section</a:t>
                      </a:r>
                      <a:endParaRPr b="1" sz="3600">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600">
                          <a:latin typeface="Raleway"/>
                          <a:ea typeface="Raleway"/>
                          <a:cs typeface="Raleway"/>
                          <a:sym typeface="Raleway"/>
                        </a:rPr>
                        <a:t>Username</a:t>
                      </a:r>
                      <a:endParaRPr b="1" sz="3600">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b="1" lang="en-US" sz="3600">
                          <a:latin typeface="Raleway"/>
                          <a:ea typeface="Raleway"/>
                          <a:cs typeface="Raleway"/>
                          <a:sym typeface="Raleway"/>
                        </a:rPr>
                        <a:t>Password</a:t>
                      </a:r>
                      <a:endParaRPr b="1" sz="3600">
                        <a:latin typeface="Raleway"/>
                        <a:ea typeface="Raleway"/>
                        <a:cs typeface="Raleway"/>
                        <a:sym typeface="Raleway"/>
                      </a:endParaRPr>
                    </a:p>
                  </a:txBody>
                  <a:tcPr marT="91425" marB="91425" marR="91425" marL="91425" anchor="ctr"/>
                </a:tc>
              </a:tr>
              <a:tr h="1070375">
                <a:tc>
                  <a:txBody>
                    <a:bodyPr/>
                    <a:lstStyle/>
                    <a:p>
                      <a:pPr indent="0" lvl="0" marL="0" rtl="0" algn="ctr">
                        <a:spcBef>
                          <a:spcPts val="0"/>
                        </a:spcBef>
                        <a:spcAft>
                          <a:spcPts val="0"/>
                        </a:spcAft>
                        <a:buNone/>
                      </a:pPr>
                      <a:r>
                        <a:rPr b="1" lang="en-US" sz="2000">
                          <a:latin typeface="Raleway"/>
                          <a:ea typeface="Raleway"/>
                          <a:cs typeface="Raleway"/>
                          <a:sym typeface="Raleway"/>
                        </a:rPr>
                        <a:t>Weather Division</a:t>
                      </a:r>
                      <a:endParaRPr b="1" sz="2000">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ecmwf-wd</a:t>
                      </a:r>
                      <a:endParaRPr sz="4200">
                        <a:latin typeface="Raleway Light"/>
                        <a:ea typeface="Raleway Light"/>
                        <a:cs typeface="Raleway Light"/>
                        <a:sym typeface="Raleway Light"/>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Xqzb95x2</a:t>
                      </a:r>
                      <a:endParaRPr sz="4200">
                        <a:latin typeface="Raleway Light"/>
                        <a:ea typeface="Raleway Light"/>
                        <a:cs typeface="Raleway Light"/>
                        <a:sym typeface="Raleway Light"/>
                      </a:endParaRPr>
                    </a:p>
                  </a:txBody>
                  <a:tcPr marT="91425" marB="91425" marR="91425" marL="91425" anchor="ctr"/>
                </a:tc>
              </a:tr>
              <a:tr h="1070375">
                <a:tc>
                  <a:txBody>
                    <a:bodyPr/>
                    <a:lstStyle/>
                    <a:p>
                      <a:pPr indent="0" lvl="0" marL="0" rtl="0" algn="ctr">
                        <a:spcBef>
                          <a:spcPts val="0"/>
                        </a:spcBef>
                        <a:spcAft>
                          <a:spcPts val="0"/>
                        </a:spcAft>
                        <a:buNone/>
                      </a:pPr>
                      <a:r>
                        <a:rPr b="1" lang="en-US" sz="2000">
                          <a:latin typeface="Raleway"/>
                          <a:ea typeface="Raleway"/>
                          <a:cs typeface="Raleway"/>
                          <a:sym typeface="Raleway"/>
                        </a:rPr>
                        <a:t>Hydromet Division</a:t>
                      </a:r>
                      <a:endParaRPr b="1" sz="2000">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ecmwf-hmd</a:t>
                      </a:r>
                      <a:endParaRPr sz="4200">
                        <a:latin typeface="Raleway Light"/>
                        <a:ea typeface="Raleway Light"/>
                        <a:cs typeface="Raleway Light"/>
                        <a:sym typeface="Raleway Light"/>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UfiEG2HZ</a:t>
                      </a:r>
                      <a:endParaRPr sz="4200">
                        <a:latin typeface="Raleway Light"/>
                        <a:ea typeface="Raleway Light"/>
                        <a:cs typeface="Raleway Light"/>
                        <a:sym typeface="Raleway Light"/>
                      </a:endParaRPr>
                    </a:p>
                  </a:txBody>
                  <a:tcPr marT="91425" marB="91425" marR="91425" marL="91425" anchor="ctr"/>
                </a:tc>
              </a:tr>
              <a:tr h="1070375">
                <a:tc>
                  <a:txBody>
                    <a:bodyPr/>
                    <a:lstStyle/>
                    <a:p>
                      <a:pPr indent="0" lvl="0" marL="0" rtl="0" algn="ctr">
                        <a:spcBef>
                          <a:spcPts val="0"/>
                        </a:spcBef>
                        <a:spcAft>
                          <a:spcPts val="0"/>
                        </a:spcAft>
                        <a:buNone/>
                      </a:pPr>
                      <a:r>
                        <a:rPr b="1" lang="en-US" sz="2000">
                          <a:latin typeface="Raleway"/>
                          <a:ea typeface="Raleway"/>
                          <a:cs typeface="Raleway"/>
                          <a:sym typeface="Raleway"/>
                        </a:rPr>
                        <a:t>Numerical Modelling Section</a:t>
                      </a:r>
                      <a:endParaRPr b="1" sz="2000">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ecmwf-nms</a:t>
                      </a:r>
                      <a:endParaRPr sz="4200">
                        <a:latin typeface="Raleway Light"/>
                        <a:ea typeface="Raleway Light"/>
                        <a:cs typeface="Raleway Light"/>
                        <a:sym typeface="Raleway Light"/>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1FiSW6zs</a:t>
                      </a:r>
                      <a:endParaRPr sz="4200">
                        <a:latin typeface="Raleway Light"/>
                        <a:ea typeface="Raleway Light"/>
                        <a:cs typeface="Raleway Light"/>
                        <a:sym typeface="Raleway Light"/>
                      </a:endParaRPr>
                    </a:p>
                  </a:txBody>
                  <a:tcPr marT="91425" marB="91425" marR="91425" marL="91425" anchor="ctr"/>
                </a:tc>
              </a:tr>
              <a:tr h="1070375">
                <a:tc>
                  <a:txBody>
                    <a:bodyPr/>
                    <a:lstStyle/>
                    <a:p>
                      <a:pPr indent="0" lvl="0" marL="0" rtl="0" algn="ctr">
                        <a:spcBef>
                          <a:spcPts val="0"/>
                        </a:spcBef>
                        <a:spcAft>
                          <a:spcPts val="0"/>
                        </a:spcAft>
                        <a:buNone/>
                      </a:pPr>
                      <a:r>
                        <a:rPr b="1" lang="en-US" sz="2000">
                          <a:latin typeface="Raleway"/>
                          <a:ea typeface="Raleway"/>
                          <a:cs typeface="Raleway"/>
                          <a:sym typeface="Raleway"/>
                        </a:rPr>
                        <a:t>Climate and Agromet Division</a:t>
                      </a:r>
                      <a:endParaRPr b="1" sz="2000">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ecmwf-cad</a:t>
                      </a:r>
                      <a:endParaRPr sz="4200">
                        <a:latin typeface="Raleway Light"/>
                        <a:ea typeface="Raleway Light"/>
                        <a:cs typeface="Raleway Light"/>
                        <a:sym typeface="Raleway Light"/>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n7nmxRMZ</a:t>
                      </a:r>
                      <a:endParaRPr sz="4200">
                        <a:latin typeface="Raleway Light"/>
                        <a:ea typeface="Raleway Light"/>
                        <a:cs typeface="Raleway Light"/>
                        <a:sym typeface="Raleway Light"/>
                      </a:endParaRPr>
                    </a:p>
                  </a:txBody>
                  <a:tcPr marT="91425" marB="91425" marR="91425" marL="91425" anchor="ctr"/>
                </a:tc>
              </a:tr>
              <a:tr h="1070375">
                <a:tc>
                  <a:txBody>
                    <a:bodyPr/>
                    <a:lstStyle/>
                    <a:p>
                      <a:pPr indent="0" lvl="0" marL="0" rtl="0" algn="ctr">
                        <a:spcBef>
                          <a:spcPts val="0"/>
                        </a:spcBef>
                        <a:spcAft>
                          <a:spcPts val="0"/>
                        </a:spcAft>
                        <a:buNone/>
                      </a:pPr>
                      <a:r>
                        <a:rPr b="1" lang="en-US" sz="2000">
                          <a:solidFill>
                            <a:srgbClr val="4D5156"/>
                          </a:solidFill>
                          <a:highlight>
                            <a:srgbClr val="FFFFFF"/>
                          </a:highlight>
                          <a:latin typeface="Raleway"/>
                          <a:ea typeface="Raleway"/>
                          <a:cs typeface="Raleway"/>
                          <a:sym typeface="Raleway"/>
                        </a:rPr>
                        <a:t>Hydrometeorology, Tropical Meteorology &amp; Instruments Development &amp; Research Division</a:t>
                      </a:r>
                      <a:endParaRPr b="1" sz="2000">
                        <a:latin typeface="Raleway"/>
                        <a:ea typeface="Raleway"/>
                        <a:cs typeface="Raleway"/>
                        <a:sym typeface="Raleway"/>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ecmwf-htmirds</a:t>
                      </a:r>
                      <a:endParaRPr sz="4200">
                        <a:solidFill>
                          <a:schemeClr val="dk1"/>
                        </a:solidFill>
                        <a:highlight>
                          <a:srgbClr val="FFFFFF"/>
                        </a:highlight>
                        <a:latin typeface="Raleway Light"/>
                        <a:ea typeface="Raleway Light"/>
                        <a:cs typeface="Raleway Light"/>
                        <a:sym typeface="Raleway Light"/>
                      </a:endParaRPr>
                    </a:p>
                  </a:txBody>
                  <a:tcPr marT="91425" marB="91425" marR="91425" marL="91425" anchor="ctr"/>
                </a:tc>
                <a:tc>
                  <a:txBody>
                    <a:bodyPr/>
                    <a:lstStyle/>
                    <a:p>
                      <a:pPr indent="0" lvl="0" marL="0" rtl="0" algn="ctr">
                        <a:spcBef>
                          <a:spcPts val="0"/>
                        </a:spcBef>
                        <a:spcAft>
                          <a:spcPts val="0"/>
                        </a:spcAft>
                        <a:buNone/>
                      </a:pPr>
                      <a:r>
                        <a:rPr lang="en-US" sz="4200">
                          <a:solidFill>
                            <a:schemeClr val="dk1"/>
                          </a:solidFill>
                          <a:highlight>
                            <a:srgbClr val="FFFFFF"/>
                          </a:highlight>
                          <a:latin typeface="Raleway Light"/>
                          <a:ea typeface="Raleway Light"/>
                          <a:cs typeface="Raleway Light"/>
                          <a:sym typeface="Raleway Light"/>
                        </a:rPr>
                        <a:t>UyoMTYk9</a:t>
                      </a:r>
                      <a:endParaRPr sz="4200">
                        <a:solidFill>
                          <a:schemeClr val="dk1"/>
                        </a:solidFill>
                        <a:highlight>
                          <a:srgbClr val="FFFFFF"/>
                        </a:highlight>
                        <a:latin typeface="Raleway Light"/>
                        <a:ea typeface="Raleway Light"/>
                        <a:cs typeface="Raleway Light"/>
                        <a:sym typeface="Raleway Light"/>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cxnSp>
        <p:nvCxnSpPr>
          <p:cNvPr id="177" name="Google Shape;177;p11"/>
          <p:cNvCxnSpPr/>
          <p:nvPr/>
        </p:nvCxnSpPr>
        <p:spPr>
          <a:xfrm>
            <a:off x="10767060" y="9224962"/>
            <a:ext cx="6492300" cy="0"/>
          </a:xfrm>
          <a:prstGeom prst="straightConnector1">
            <a:avLst/>
          </a:prstGeom>
          <a:noFill/>
          <a:ln cap="flat" cmpd="sng" w="19050">
            <a:solidFill>
              <a:srgbClr val="000000"/>
            </a:solidFill>
            <a:prstDash val="solid"/>
            <a:round/>
            <a:headEnd len="sm" w="sm" type="none"/>
            <a:tailEnd len="sm" w="sm" type="none"/>
          </a:ln>
        </p:spPr>
      </p:cxnSp>
      <p:cxnSp>
        <p:nvCxnSpPr>
          <p:cNvPr id="178" name="Google Shape;178;p11"/>
          <p:cNvCxnSpPr/>
          <p:nvPr/>
        </p:nvCxnSpPr>
        <p:spPr>
          <a:xfrm>
            <a:off x="1028700" y="1042988"/>
            <a:ext cx="6492300" cy="0"/>
          </a:xfrm>
          <a:prstGeom prst="straightConnector1">
            <a:avLst/>
          </a:prstGeom>
          <a:noFill/>
          <a:ln cap="flat" cmpd="sng" w="19050">
            <a:solidFill>
              <a:srgbClr val="000000"/>
            </a:solidFill>
            <a:prstDash val="solid"/>
            <a:round/>
            <a:headEnd len="sm" w="sm" type="none"/>
            <a:tailEnd len="sm" w="sm" type="none"/>
          </a:ln>
        </p:spPr>
      </p:cxnSp>
      <p:sp>
        <p:nvSpPr>
          <p:cNvPr id="179" name="Google Shape;179;p11"/>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180" name="Google Shape;180;p11"/>
          <p:cNvSpPr/>
          <p:nvPr/>
        </p:nvSpPr>
        <p:spPr>
          <a:xfrm>
            <a:off x="589225" y="2029300"/>
            <a:ext cx="8661975" cy="7925693"/>
          </a:xfrm>
          <a:custGeom>
            <a:rect b="b" l="l" r="r" t="t"/>
            <a:pathLst>
              <a:path extrusionOk="0" h="8454073" w="8906915">
                <a:moveTo>
                  <a:pt x="0" y="0"/>
                </a:moveTo>
                <a:lnTo>
                  <a:pt x="8906915" y="0"/>
                </a:lnTo>
                <a:lnTo>
                  <a:pt x="8906915" y="8454072"/>
                </a:lnTo>
                <a:lnTo>
                  <a:pt x="0" y="8454072"/>
                </a:lnTo>
                <a:lnTo>
                  <a:pt x="0" y="0"/>
                </a:lnTo>
                <a:close/>
              </a:path>
            </a:pathLst>
          </a:custGeom>
          <a:blipFill rotWithShape="1">
            <a:blip r:embed="rId4">
              <a:alphaModFix/>
            </a:blip>
            <a:stretch>
              <a:fillRect b="0" l="-33889" r="-34849" t="0"/>
            </a:stretch>
          </a:blipFill>
          <a:ln>
            <a:noFill/>
          </a:ln>
        </p:spPr>
      </p:sp>
      <p:sp>
        <p:nvSpPr>
          <p:cNvPr id="181" name="Google Shape;181;p11"/>
          <p:cNvSpPr txBox="1"/>
          <p:nvPr/>
        </p:nvSpPr>
        <p:spPr>
          <a:xfrm>
            <a:off x="7938345" y="649605"/>
            <a:ext cx="9321000" cy="65400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ECMWF DATA ACCESS</a:t>
            </a:r>
            <a:endParaRPr/>
          </a:p>
        </p:txBody>
      </p:sp>
      <p:sp>
        <p:nvSpPr>
          <p:cNvPr id="182" name="Google Shape;182;p11"/>
          <p:cNvSpPr txBox="1"/>
          <p:nvPr/>
        </p:nvSpPr>
        <p:spPr>
          <a:xfrm>
            <a:off x="919525" y="1444288"/>
            <a:ext cx="4236300" cy="5850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1" lang="en-US" sz="3800">
                <a:latin typeface="Raleway"/>
                <a:ea typeface="Raleway"/>
                <a:cs typeface="Raleway"/>
                <a:sym typeface="Raleway"/>
              </a:rPr>
              <a:t>THRU FILEZILLA</a:t>
            </a:r>
            <a:endParaRPr b="1" sz="3800">
              <a:latin typeface="Raleway"/>
              <a:ea typeface="Raleway"/>
              <a:cs typeface="Raleway"/>
              <a:sym typeface="Raleway"/>
            </a:endParaRPr>
          </a:p>
        </p:txBody>
      </p:sp>
      <p:pic>
        <p:nvPicPr>
          <p:cNvPr id="183" name="Google Shape;183;p11"/>
          <p:cNvPicPr preferRelativeResize="0"/>
          <p:nvPr/>
        </p:nvPicPr>
        <p:blipFill>
          <a:blip r:embed="rId5">
            <a:alphaModFix/>
          </a:blip>
          <a:stretch>
            <a:fillRect/>
          </a:stretch>
        </p:blipFill>
        <p:spPr>
          <a:xfrm>
            <a:off x="9648675" y="4587975"/>
            <a:ext cx="8034699" cy="1111050"/>
          </a:xfrm>
          <a:prstGeom prst="rect">
            <a:avLst/>
          </a:prstGeom>
          <a:noFill/>
          <a:ln>
            <a:noFill/>
          </a:ln>
        </p:spPr>
      </p:pic>
      <p:sp>
        <p:nvSpPr>
          <p:cNvPr id="184" name="Google Shape;184;p11"/>
          <p:cNvSpPr txBox="1"/>
          <p:nvPr/>
        </p:nvSpPr>
        <p:spPr>
          <a:xfrm>
            <a:off x="9648675" y="3683538"/>
            <a:ext cx="4236300" cy="5850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1" lang="en-US" sz="3800">
                <a:latin typeface="Raleway"/>
                <a:ea typeface="Raleway"/>
                <a:cs typeface="Raleway"/>
                <a:sym typeface="Raleway"/>
              </a:rPr>
              <a:t>THRU TERMINAL</a:t>
            </a:r>
            <a:endParaRPr b="1" sz="38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cxnSp>
        <p:nvCxnSpPr>
          <p:cNvPr id="189" name="Google Shape;189;p12"/>
          <p:cNvCxnSpPr/>
          <p:nvPr/>
        </p:nvCxnSpPr>
        <p:spPr>
          <a:xfrm>
            <a:off x="10767060" y="9224962"/>
            <a:ext cx="6492300" cy="0"/>
          </a:xfrm>
          <a:prstGeom prst="straightConnector1">
            <a:avLst/>
          </a:prstGeom>
          <a:noFill/>
          <a:ln cap="flat" cmpd="sng" w="19050">
            <a:solidFill>
              <a:srgbClr val="000000"/>
            </a:solidFill>
            <a:prstDash val="solid"/>
            <a:round/>
            <a:headEnd len="sm" w="sm" type="none"/>
            <a:tailEnd len="sm" w="sm" type="none"/>
          </a:ln>
        </p:spPr>
      </p:cxnSp>
      <p:cxnSp>
        <p:nvCxnSpPr>
          <p:cNvPr id="190" name="Google Shape;190;p12"/>
          <p:cNvCxnSpPr/>
          <p:nvPr/>
        </p:nvCxnSpPr>
        <p:spPr>
          <a:xfrm>
            <a:off x="1028700" y="1042988"/>
            <a:ext cx="6492300" cy="0"/>
          </a:xfrm>
          <a:prstGeom prst="straightConnector1">
            <a:avLst/>
          </a:prstGeom>
          <a:noFill/>
          <a:ln cap="flat" cmpd="sng" w="19050">
            <a:solidFill>
              <a:srgbClr val="000000"/>
            </a:solidFill>
            <a:prstDash val="solid"/>
            <a:round/>
            <a:headEnd len="sm" w="sm" type="none"/>
            <a:tailEnd len="sm" w="sm" type="none"/>
          </a:ln>
        </p:spPr>
      </p:cxnSp>
      <p:sp>
        <p:nvSpPr>
          <p:cNvPr id="191" name="Google Shape;191;p12"/>
          <p:cNvSpPr/>
          <p:nvPr/>
        </p:nvSpPr>
        <p:spPr>
          <a:xfrm>
            <a:off x="-5626308" y="3730958"/>
            <a:ext cx="12712902" cy="12712902"/>
          </a:xfrm>
          <a:custGeom>
            <a:rect b="b" l="l" r="r" t="t"/>
            <a:pathLst>
              <a:path extrusionOk="0" h="12712902" w="12712902">
                <a:moveTo>
                  <a:pt x="0" y="0"/>
                </a:moveTo>
                <a:lnTo>
                  <a:pt x="12712902" y="0"/>
                </a:lnTo>
                <a:lnTo>
                  <a:pt x="12712902" y="12712902"/>
                </a:lnTo>
                <a:lnTo>
                  <a:pt x="0" y="12712902"/>
                </a:lnTo>
                <a:lnTo>
                  <a:pt x="0" y="0"/>
                </a:lnTo>
                <a:close/>
              </a:path>
            </a:pathLst>
          </a:custGeom>
          <a:blipFill rotWithShape="1">
            <a:blip r:embed="rId3">
              <a:alphaModFix/>
            </a:blip>
            <a:stretch>
              <a:fillRect b="0" l="0" r="0" t="0"/>
            </a:stretch>
          </a:blipFill>
          <a:ln>
            <a:noFill/>
          </a:ln>
        </p:spPr>
      </p:sp>
      <p:sp>
        <p:nvSpPr>
          <p:cNvPr id="192" name="Google Shape;192;p12"/>
          <p:cNvSpPr/>
          <p:nvPr/>
        </p:nvSpPr>
        <p:spPr>
          <a:xfrm>
            <a:off x="845100" y="1228200"/>
            <a:ext cx="15382767" cy="8848571"/>
          </a:xfrm>
          <a:custGeom>
            <a:rect b="b" l="l" r="r" t="t"/>
            <a:pathLst>
              <a:path extrusionOk="0" h="7830594" w="13921056">
                <a:moveTo>
                  <a:pt x="0" y="0"/>
                </a:moveTo>
                <a:lnTo>
                  <a:pt x="13921056" y="0"/>
                </a:lnTo>
                <a:lnTo>
                  <a:pt x="13921056" y="7830594"/>
                </a:lnTo>
                <a:lnTo>
                  <a:pt x="0" y="7830594"/>
                </a:lnTo>
                <a:lnTo>
                  <a:pt x="0" y="0"/>
                </a:lnTo>
                <a:close/>
              </a:path>
            </a:pathLst>
          </a:custGeom>
          <a:blipFill rotWithShape="1">
            <a:blip r:embed="rId4">
              <a:alphaModFix/>
            </a:blip>
            <a:stretch>
              <a:fillRect b="0" l="0" r="0" t="0"/>
            </a:stretch>
          </a:blipFill>
          <a:ln>
            <a:noFill/>
          </a:ln>
        </p:spPr>
      </p:sp>
      <p:sp>
        <p:nvSpPr>
          <p:cNvPr id="193" name="Google Shape;193;p12"/>
          <p:cNvSpPr txBox="1"/>
          <p:nvPr/>
        </p:nvSpPr>
        <p:spPr>
          <a:xfrm>
            <a:off x="7938345" y="649605"/>
            <a:ext cx="9321000" cy="65400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ECMWF DATA FILENAME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cxnSp>
        <p:nvCxnSpPr>
          <p:cNvPr id="198" name="Google Shape;198;p13"/>
          <p:cNvCxnSpPr/>
          <p:nvPr/>
        </p:nvCxnSpPr>
        <p:spPr>
          <a:xfrm>
            <a:off x="10767060" y="9224962"/>
            <a:ext cx="6492300" cy="0"/>
          </a:xfrm>
          <a:prstGeom prst="straightConnector1">
            <a:avLst/>
          </a:prstGeom>
          <a:noFill/>
          <a:ln cap="flat" cmpd="sng" w="19050">
            <a:solidFill>
              <a:srgbClr val="000000"/>
            </a:solidFill>
            <a:prstDash val="solid"/>
            <a:round/>
            <a:headEnd len="sm" w="sm" type="none"/>
            <a:tailEnd len="sm" w="sm" type="none"/>
          </a:ln>
        </p:spPr>
      </p:cxnSp>
      <p:cxnSp>
        <p:nvCxnSpPr>
          <p:cNvPr id="199" name="Google Shape;199;p13"/>
          <p:cNvCxnSpPr/>
          <p:nvPr/>
        </p:nvCxnSpPr>
        <p:spPr>
          <a:xfrm>
            <a:off x="1028700" y="1042988"/>
            <a:ext cx="6492300" cy="0"/>
          </a:xfrm>
          <a:prstGeom prst="straightConnector1">
            <a:avLst/>
          </a:prstGeom>
          <a:noFill/>
          <a:ln cap="flat" cmpd="sng" w="19050">
            <a:solidFill>
              <a:srgbClr val="000000"/>
            </a:solidFill>
            <a:prstDash val="solid"/>
            <a:round/>
            <a:headEnd len="sm" w="sm" type="none"/>
            <a:tailEnd len="sm" w="sm" type="none"/>
          </a:ln>
        </p:spPr>
      </p:cxnSp>
      <p:sp>
        <p:nvSpPr>
          <p:cNvPr id="200" name="Google Shape;200;p13"/>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01" name="Google Shape;201;p13"/>
          <p:cNvSpPr/>
          <p:nvPr/>
        </p:nvSpPr>
        <p:spPr>
          <a:xfrm>
            <a:off x="3562874" y="1062038"/>
            <a:ext cx="11162252" cy="8936456"/>
          </a:xfrm>
          <a:custGeom>
            <a:rect b="b" l="l" r="r" t="t"/>
            <a:pathLst>
              <a:path extrusionOk="0" h="8936456" w="11162252">
                <a:moveTo>
                  <a:pt x="0" y="0"/>
                </a:moveTo>
                <a:lnTo>
                  <a:pt x="11162252" y="0"/>
                </a:lnTo>
                <a:lnTo>
                  <a:pt x="11162252" y="8936456"/>
                </a:lnTo>
                <a:lnTo>
                  <a:pt x="0" y="8936456"/>
                </a:lnTo>
                <a:lnTo>
                  <a:pt x="0" y="0"/>
                </a:lnTo>
                <a:close/>
              </a:path>
            </a:pathLst>
          </a:custGeom>
          <a:blipFill rotWithShape="1">
            <a:blip r:embed="rId4">
              <a:alphaModFix/>
            </a:blip>
            <a:stretch>
              <a:fillRect b="0" l="-20788" r="-21528" t="0"/>
            </a:stretch>
          </a:blipFill>
          <a:ln>
            <a:noFill/>
          </a:ln>
        </p:spPr>
      </p:sp>
      <p:sp>
        <p:nvSpPr>
          <p:cNvPr id="202" name="Google Shape;202;p13"/>
          <p:cNvSpPr txBox="1"/>
          <p:nvPr/>
        </p:nvSpPr>
        <p:spPr>
          <a:xfrm>
            <a:off x="7938345" y="649605"/>
            <a:ext cx="9321000" cy="65400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POST PROCESSING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cxnSp>
        <p:nvCxnSpPr>
          <p:cNvPr id="207" name="Google Shape;207;p14"/>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08" name="Google Shape;208;p14"/>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09" name="Google Shape;209;p14"/>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10" name="Google Shape;210;p14"/>
          <p:cNvSpPr/>
          <p:nvPr/>
        </p:nvSpPr>
        <p:spPr>
          <a:xfrm>
            <a:off x="1168768" y="1536823"/>
            <a:ext cx="15950464" cy="7213354"/>
          </a:xfrm>
          <a:custGeom>
            <a:rect b="b" l="l" r="r" t="t"/>
            <a:pathLst>
              <a:path extrusionOk="0" h="7213354" w="15950464">
                <a:moveTo>
                  <a:pt x="0" y="0"/>
                </a:moveTo>
                <a:lnTo>
                  <a:pt x="15950464" y="0"/>
                </a:lnTo>
                <a:lnTo>
                  <a:pt x="15950464" y="7213354"/>
                </a:lnTo>
                <a:lnTo>
                  <a:pt x="0" y="7213354"/>
                </a:lnTo>
                <a:lnTo>
                  <a:pt x="0" y="0"/>
                </a:lnTo>
                <a:close/>
              </a:path>
            </a:pathLst>
          </a:custGeom>
          <a:blipFill rotWithShape="1">
            <a:blip r:embed="rId4">
              <a:alphaModFix/>
            </a:blip>
            <a:stretch>
              <a:fillRect b="-27453" l="-2886" r="-7795" t="-10212"/>
            </a:stretch>
          </a:blipFill>
          <a:ln>
            <a:noFill/>
          </a:ln>
        </p:spPr>
      </p:sp>
      <p:sp>
        <p:nvSpPr>
          <p:cNvPr id="211" name="Google Shape;211;p14"/>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POST PROCESSING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cxnSp>
        <p:nvCxnSpPr>
          <p:cNvPr id="216" name="Google Shape;216;p15"/>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17" name="Google Shape;217;p15"/>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18" name="Google Shape;218;p15"/>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19" name="Google Shape;219;p15"/>
          <p:cNvSpPr/>
          <p:nvPr/>
        </p:nvSpPr>
        <p:spPr>
          <a:xfrm>
            <a:off x="1028700" y="4231669"/>
            <a:ext cx="16230600" cy="1823663"/>
          </a:xfrm>
          <a:custGeom>
            <a:rect b="b" l="l" r="r" t="t"/>
            <a:pathLst>
              <a:path extrusionOk="0" h="1823663" w="16230600">
                <a:moveTo>
                  <a:pt x="0" y="0"/>
                </a:moveTo>
                <a:lnTo>
                  <a:pt x="16230600" y="0"/>
                </a:lnTo>
                <a:lnTo>
                  <a:pt x="16230600" y="1823662"/>
                </a:lnTo>
                <a:lnTo>
                  <a:pt x="0" y="1823662"/>
                </a:lnTo>
                <a:lnTo>
                  <a:pt x="0" y="0"/>
                </a:lnTo>
                <a:close/>
              </a:path>
            </a:pathLst>
          </a:custGeom>
          <a:blipFill rotWithShape="1">
            <a:blip r:embed="rId4">
              <a:alphaModFix/>
            </a:blip>
            <a:stretch>
              <a:fillRect b="0" l="0" r="0" t="0"/>
            </a:stretch>
          </a:blipFill>
          <a:ln>
            <a:noFill/>
          </a:ln>
        </p:spPr>
      </p:sp>
      <p:sp>
        <p:nvSpPr>
          <p:cNvPr id="220" name="Google Shape;220;p15"/>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SAMPLE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cxnSp>
        <p:nvCxnSpPr>
          <p:cNvPr id="225" name="Google Shape;225;p16"/>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26" name="Google Shape;226;p16"/>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27" name="Google Shape;227;p16"/>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28" name="Google Shape;228;p16"/>
          <p:cNvSpPr/>
          <p:nvPr/>
        </p:nvSpPr>
        <p:spPr>
          <a:xfrm>
            <a:off x="1028700" y="1531333"/>
            <a:ext cx="16230600" cy="7224335"/>
          </a:xfrm>
          <a:custGeom>
            <a:rect b="b" l="l" r="r" t="t"/>
            <a:pathLst>
              <a:path extrusionOk="0" h="7224335" w="16230600">
                <a:moveTo>
                  <a:pt x="0" y="0"/>
                </a:moveTo>
                <a:lnTo>
                  <a:pt x="16230600" y="0"/>
                </a:lnTo>
                <a:lnTo>
                  <a:pt x="16230600" y="7224334"/>
                </a:lnTo>
                <a:lnTo>
                  <a:pt x="0" y="7224334"/>
                </a:lnTo>
                <a:lnTo>
                  <a:pt x="0" y="0"/>
                </a:lnTo>
                <a:close/>
              </a:path>
            </a:pathLst>
          </a:custGeom>
          <a:blipFill rotWithShape="1">
            <a:blip r:embed="rId4">
              <a:alphaModFix/>
            </a:blip>
            <a:stretch>
              <a:fillRect b="-12892" l="0" r="0" t="-13478"/>
            </a:stretch>
          </a:blipFill>
          <a:ln>
            <a:noFill/>
          </a:ln>
        </p:spPr>
      </p:sp>
      <p:sp>
        <p:nvSpPr>
          <p:cNvPr id="229" name="Google Shape;229;p16"/>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ECCODE TOOLS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cxnSp>
        <p:nvCxnSpPr>
          <p:cNvPr id="234" name="Google Shape;234;p17"/>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35" name="Google Shape;235;p17"/>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36" name="Google Shape;236;p17"/>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37" name="Google Shape;237;p17"/>
          <p:cNvSpPr/>
          <p:nvPr/>
        </p:nvSpPr>
        <p:spPr>
          <a:xfrm>
            <a:off x="766844" y="2563195"/>
            <a:ext cx="16754311" cy="5160611"/>
          </a:xfrm>
          <a:custGeom>
            <a:rect b="b" l="l" r="r" t="t"/>
            <a:pathLst>
              <a:path extrusionOk="0" h="5160611" w="16754311">
                <a:moveTo>
                  <a:pt x="0" y="0"/>
                </a:moveTo>
                <a:lnTo>
                  <a:pt x="16754312" y="0"/>
                </a:lnTo>
                <a:lnTo>
                  <a:pt x="16754312" y="5160610"/>
                </a:lnTo>
                <a:lnTo>
                  <a:pt x="0" y="5160610"/>
                </a:lnTo>
                <a:lnTo>
                  <a:pt x="0" y="0"/>
                </a:lnTo>
                <a:close/>
              </a:path>
            </a:pathLst>
          </a:custGeom>
          <a:blipFill rotWithShape="1">
            <a:blip r:embed="rId4">
              <a:alphaModFix/>
            </a:blip>
            <a:stretch>
              <a:fillRect b="0" l="0" r="0" t="0"/>
            </a:stretch>
          </a:blipFill>
          <a:ln>
            <a:noFill/>
          </a:ln>
        </p:spPr>
      </p:sp>
      <p:sp>
        <p:nvSpPr>
          <p:cNvPr id="238" name="Google Shape;238;p17"/>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SAMPLE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cxnSp>
        <p:nvCxnSpPr>
          <p:cNvPr id="243" name="Google Shape;243;p18"/>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44" name="Google Shape;244;p18"/>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45" name="Google Shape;245;p18"/>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46" name="Google Shape;246;p18"/>
          <p:cNvSpPr/>
          <p:nvPr/>
        </p:nvSpPr>
        <p:spPr>
          <a:xfrm>
            <a:off x="2198551" y="1237014"/>
            <a:ext cx="13890898" cy="7812973"/>
          </a:xfrm>
          <a:custGeom>
            <a:rect b="b" l="l" r="r" t="t"/>
            <a:pathLst>
              <a:path extrusionOk="0" h="7812973" w="13890898">
                <a:moveTo>
                  <a:pt x="0" y="0"/>
                </a:moveTo>
                <a:lnTo>
                  <a:pt x="13890898" y="0"/>
                </a:lnTo>
                <a:lnTo>
                  <a:pt x="13890898" y="7812972"/>
                </a:lnTo>
                <a:lnTo>
                  <a:pt x="0" y="7812972"/>
                </a:lnTo>
                <a:lnTo>
                  <a:pt x="0" y="0"/>
                </a:lnTo>
                <a:close/>
              </a:path>
            </a:pathLst>
          </a:custGeom>
          <a:blipFill rotWithShape="1">
            <a:blip r:embed="rId4">
              <a:alphaModFix/>
            </a:blip>
            <a:stretch>
              <a:fillRect b="0" l="0" r="0" t="0"/>
            </a:stretch>
          </a:blipFill>
          <a:ln>
            <a:noFill/>
          </a:ln>
        </p:spPr>
      </p:sp>
      <p:sp>
        <p:nvSpPr>
          <p:cNvPr id="247" name="Google Shape;247;p18"/>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SAMPLE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nvSpPr>
        <p:spPr>
          <a:xfrm>
            <a:off x="6020088" y="2684145"/>
            <a:ext cx="11227627" cy="5534027"/>
          </a:xfrm>
          <a:prstGeom prst="rect">
            <a:avLst/>
          </a:prstGeom>
          <a:noFill/>
          <a:ln>
            <a:noFill/>
          </a:ln>
        </p:spPr>
        <p:txBody>
          <a:bodyPr anchorCtr="0" anchor="t" bIns="0" lIns="0" spcFirstLastPara="1" rIns="0" wrap="square" tIns="0">
            <a:spAutoFit/>
          </a:bodyPr>
          <a:lstStyle/>
          <a:p>
            <a:pPr indent="-323847" lvl="1" marL="647697" marR="0" rtl="0" algn="just">
              <a:lnSpc>
                <a:spcPct val="250050"/>
              </a:lnSpc>
              <a:spcBef>
                <a:spcPts val="0"/>
              </a:spcBef>
              <a:spcAft>
                <a:spcPts val="0"/>
              </a:spcAft>
              <a:buClr>
                <a:srgbClr val="000000"/>
              </a:buClr>
              <a:buSzPts val="2999"/>
              <a:buFont typeface="Arial"/>
              <a:buChar char="•"/>
            </a:pPr>
            <a:r>
              <a:rPr b="0" i="0" lang="en-US" sz="2999" u="none" cap="none" strike="noStrike">
                <a:solidFill>
                  <a:srgbClr val="000000"/>
                </a:solidFill>
                <a:latin typeface="Raleway Light"/>
                <a:ea typeface="Raleway Light"/>
                <a:cs typeface="Raleway Light"/>
                <a:sym typeface="Raleway Light"/>
              </a:rPr>
              <a:t>ECMWF Subscription </a:t>
            </a:r>
            <a:endParaRPr/>
          </a:p>
          <a:p>
            <a:pPr indent="-323847" lvl="1" marL="647697" marR="0" rtl="0" algn="just">
              <a:lnSpc>
                <a:spcPct val="250050"/>
              </a:lnSpc>
              <a:spcBef>
                <a:spcPts val="0"/>
              </a:spcBef>
              <a:spcAft>
                <a:spcPts val="0"/>
              </a:spcAft>
              <a:buClr>
                <a:srgbClr val="000000"/>
              </a:buClr>
              <a:buSzPts val="2999"/>
              <a:buFont typeface="Arial"/>
              <a:buChar char="•"/>
            </a:pPr>
            <a:r>
              <a:rPr b="0" i="0" lang="en-US" sz="2999" u="none" cap="none" strike="noStrike">
                <a:solidFill>
                  <a:srgbClr val="000000"/>
                </a:solidFill>
                <a:latin typeface="Raleway Light"/>
                <a:ea typeface="Raleway Light"/>
                <a:cs typeface="Raleway Light"/>
                <a:sym typeface="Raleway Light"/>
              </a:rPr>
              <a:t>ECMWF data repository and retrieval</a:t>
            </a:r>
            <a:endParaRPr/>
          </a:p>
          <a:p>
            <a:pPr indent="-323847" lvl="1" marL="647697" marR="0" rtl="0" algn="just">
              <a:lnSpc>
                <a:spcPct val="250050"/>
              </a:lnSpc>
              <a:spcBef>
                <a:spcPts val="0"/>
              </a:spcBef>
              <a:spcAft>
                <a:spcPts val="0"/>
              </a:spcAft>
              <a:buClr>
                <a:srgbClr val="000000"/>
              </a:buClr>
              <a:buSzPts val="2999"/>
              <a:buFont typeface="Arial"/>
              <a:buChar char="•"/>
            </a:pPr>
            <a:r>
              <a:rPr b="0" i="0" lang="en-US" sz="2999" u="none" cap="none" strike="noStrike">
                <a:solidFill>
                  <a:srgbClr val="000000"/>
                </a:solidFill>
                <a:latin typeface="Raleway Light"/>
                <a:ea typeface="Raleway Light"/>
                <a:cs typeface="Raleway Light"/>
                <a:sym typeface="Raleway Light"/>
              </a:rPr>
              <a:t>Post Processing, visualization and data archive</a:t>
            </a:r>
            <a:endParaRPr/>
          </a:p>
          <a:p>
            <a:pPr indent="-431797" lvl="2" marL="1295394" marR="0" rtl="0" algn="just">
              <a:lnSpc>
                <a:spcPct val="250050"/>
              </a:lnSpc>
              <a:spcBef>
                <a:spcPts val="0"/>
              </a:spcBef>
              <a:spcAft>
                <a:spcPts val="0"/>
              </a:spcAft>
              <a:buClr>
                <a:srgbClr val="000000"/>
              </a:buClr>
              <a:buSzPts val="2999"/>
              <a:buFont typeface="Arial"/>
              <a:buChar char="⚬"/>
            </a:pPr>
            <a:r>
              <a:rPr b="0" i="0" lang="en-US" sz="2999" u="none" cap="none" strike="noStrike">
                <a:solidFill>
                  <a:srgbClr val="000000"/>
                </a:solidFill>
                <a:latin typeface="Raleway Light"/>
                <a:ea typeface="Raleway Light"/>
                <a:cs typeface="Raleway Light"/>
                <a:sym typeface="Raleway Light"/>
              </a:rPr>
              <a:t>Repository of ECMWF Products </a:t>
            </a:r>
            <a:endParaRPr/>
          </a:p>
          <a:p>
            <a:pPr indent="-431797" lvl="2" marL="1295394" marR="0" rtl="0" algn="just">
              <a:lnSpc>
                <a:spcPct val="250050"/>
              </a:lnSpc>
              <a:spcBef>
                <a:spcPts val="0"/>
              </a:spcBef>
              <a:spcAft>
                <a:spcPts val="0"/>
              </a:spcAft>
              <a:buClr>
                <a:srgbClr val="000000"/>
              </a:buClr>
              <a:buSzPts val="2999"/>
              <a:buFont typeface="Arial"/>
              <a:buChar char="⚬"/>
            </a:pPr>
            <a:r>
              <a:rPr b="0" i="0" lang="en-US" sz="2999" u="none" cap="none" strike="noStrike">
                <a:solidFill>
                  <a:srgbClr val="000000"/>
                </a:solidFill>
                <a:latin typeface="Raleway Light"/>
                <a:ea typeface="Raleway Light"/>
                <a:cs typeface="Raleway Light"/>
                <a:sym typeface="Raleway Light"/>
              </a:rPr>
              <a:t>Post processing and visualization </a:t>
            </a:r>
            <a:endParaRPr/>
          </a:p>
          <a:p>
            <a:pPr indent="-323847" lvl="1" marL="647697" marR="0" rtl="0" algn="just">
              <a:lnSpc>
                <a:spcPct val="250050"/>
              </a:lnSpc>
              <a:spcBef>
                <a:spcPts val="0"/>
              </a:spcBef>
              <a:spcAft>
                <a:spcPts val="0"/>
              </a:spcAft>
              <a:buClr>
                <a:srgbClr val="000000"/>
              </a:buClr>
              <a:buSzPts val="2999"/>
              <a:buFont typeface="Arial"/>
              <a:buChar char="•"/>
            </a:pPr>
            <a:r>
              <a:rPr b="0" i="0" lang="en-US" sz="2999" u="none" cap="none" strike="noStrike">
                <a:solidFill>
                  <a:srgbClr val="000000"/>
                </a:solidFill>
                <a:latin typeface="Raleway Light"/>
                <a:ea typeface="Raleway Light"/>
                <a:cs typeface="Raleway Light"/>
                <a:sym typeface="Raleway Light"/>
              </a:rPr>
              <a:t>Action Items/ Next Steps</a:t>
            </a:r>
            <a:endParaRPr/>
          </a:p>
        </p:txBody>
      </p:sp>
      <p:cxnSp>
        <p:nvCxnSpPr>
          <p:cNvPr id="95" name="Google Shape;95;p2"/>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sp>
        <p:nvSpPr>
          <p:cNvPr id="96" name="Google Shape;96;p2"/>
          <p:cNvSpPr/>
          <p:nvPr/>
        </p:nvSpPr>
        <p:spPr>
          <a:xfrm rot="-6746407">
            <a:off x="-5279000" y="2006791"/>
            <a:ext cx="11948329" cy="9155407"/>
          </a:xfrm>
          <a:custGeom>
            <a:rect b="b" l="l" r="r" t="t"/>
            <a:pathLst>
              <a:path extrusionOk="0" h="9155407" w="11948329">
                <a:moveTo>
                  <a:pt x="0" y="0"/>
                </a:moveTo>
                <a:lnTo>
                  <a:pt x="11948329" y="0"/>
                </a:lnTo>
                <a:lnTo>
                  <a:pt x="11948329" y="9155407"/>
                </a:lnTo>
                <a:lnTo>
                  <a:pt x="0" y="9155407"/>
                </a:lnTo>
                <a:lnTo>
                  <a:pt x="0" y="0"/>
                </a:lnTo>
                <a:close/>
              </a:path>
            </a:pathLst>
          </a:custGeom>
          <a:blipFill rotWithShape="1">
            <a:blip r:embed="rId3">
              <a:alphaModFix/>
            </a:blip>
            <a:stretch>
              <a:fillRect b="0" l="0" r="0" t="0"/>
            </a:stretch>
          </a:blipFill>
          <a:ln>
            <a:noFill/>
          </a:ln>
        </p:spPr>
      </p:sp>
      <p:sp>
        <p:nvSpPr>
          <p:cNvPr id="97" name="Google Shape;97;p2"/>
          <p:cNvSpPr/>
          <p:nvPr/>
        </p:nvSpPr>
        <p:spPr>
          <a:xfrm rot="-9073912">
            <a:off x="15121546" y="-2352055"/>
            <a:ext cx="9237297" cy="9474151"/>
          </a:xfrm>
          <a:custGeom>
            <a:rect b="b" l="l" r="r" t="t"/>
            <a:pathLst>
              <a:path extrusionOk="0" h="9474151" w="9237297">
                <a:moveTo>
                  <a:pt x="0" y="0"/>
                </a:moveTo>
                <a:lnTo>
                  <a:pt x="9237298" y="0"/>
                </a:lnTo>
                <a:lnTo>
                  <a:pt x="9237298" y="9474151"/>
                </a:lnTo>
                <a:lnTo>
                  <a:pt x="0" y="9474151"/>
                </a:lnTo>
                <a:lnTo>
                  <a:pt x="0" y="0"/>
                </a:lnTo>
                <a:close/>
              </a:path>
            </a:pathLst>
          </a:custGeom>
          <a:blipFill rotWithShape="1">
            <a:blip r:embed="rId4">
              <a:alphaModFix/>
            </a:blip>
            <a:stretch>
              <a:fillRect b="0" l="0" r="0" t="0"/>
            </a:stretch>
          </a:blipFill>
          <a:ln>
            <a:noFill/>
          </a:ln>
        </p:spPr>
      </p:sp>
      <p:sp>
        <p:nvSpPr>
          <p:cNvPr id="98" name="Google Shape;98;p2"/>
          <p:cNvSpPr txBox="1"/>
          <p:nvPr/>
        </p:nvSpPr>
        <p:spPr>
          <a:xfrm>
            <a:off x="1028700" y="981075"/>
            <a:ext cx="16207431" cy="777240"/>
          </a:xfrm>
          <a:prstGeom prst="rect">
            <a:avLst/>
          </a:prstGeom>
          <a:noFill/>
          <a:ln>
            <a:noFill/>
          </a:ln>
        </p:spPr>
        <p:txBody>
          <a:bodyPr anchorCtr="0" anchor="t" bIns="0" lIns="0" spcFirstLastPara="1" rIns="0" wrap="square" tIns="0">
            <a:spAutoFit/>
          </a:bodyPr>
          <a:lstStyle/>
          <a:p>
            <a:pPr indent="0" lvl="0" marL="0" marR="0" rtl="0" algn="l">
              <a:lnSpc>
                <a:spcPct val="130000"/>
              </a:lnSpc>
              <a:spcBef>
                <a:spcPts val="0"/>
              </a:spcBef>
              <a:spcAft>
                <a:spcPts val="0"/>
              </a:spcAft>
              <a:buNone/>
            </a:pPr>
            <a:r>
              <a:rPr b="1" i="0" lang="en-US" sz="4800" u="none" cap="none" strike="noStrike">
                <a:solidFill>
                  <a:srgbClr val="000000"/>
                </a:solidFill>
                <a:latin typeface="Raleway"/>
                <a:ea typeface="Raleway"/>
                <a:cs typeface="Raleway"/>
                <a:sym typeface="Raleway"/>
              </a:rPr>
              <a:t>ITEMS FOR DISCUSSION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cxnSp>
        <p:nvCxnSpPr>
          <p:cNvPr id="252" name="Google Shape;252;p19"/>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53" name="Google Shape;253;p19"/>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54" name="Google Shape;254;p19"/>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55" name="Google Shape;255;p19"/>
          <p:cNvSpPr/>
          <p:nvPr/>
        </p:nvSpPr>
        <p:spPr>
          <a:xfrm>
            <a:off x="4207887" y="1393357"/>
            <a:ext cx="9872226" cy="7741904"/>
          </a:xfrm>
          <a:custGeom>
            <a:rect b="b" l="l" r="r" t="t"/>
            <a:pathLst>
              <a:path extrusionOk="0" h="7741904" w="9872226">
                <a:moveTo>
                  <a:pt x="0" y="0"/>
                </a:moveTo>
                <a:lnTo>
                  <a:pt x="9872226" y="0"/>
                </a:lnTo>
                <a:lnTo>
                  <a:pt x="9872226" y="7741904"/>
                </a:lnTo>
                <a:lnTo>
                  <a:pt x="0" y="7741904"/>
                </a:lnTo>
                <a:lnTo>
                  <a:pt x="0" y="0"/>
                </a:lnTo>
                <a:close/>
              </a:path>
            </a:pathLst>
          </a:custGeom>
          <a:blipFill rotWithShape="1">
            <a:blip r:embed="rId4">
              <a:alphaModFix/>
            </a:blip>
            <a:stretch>
              <a:fillRect b="0" l="0" r="0" t="0"/>
            </a:stretch>
          </a:blipFill>
          <a:ln>
            <a:noFill/>
          </a:ln>
        </p:spPr>
      </p:sp>
      <p:sp>
        <p:nvSpPr>
          <p:cNvPr id="256" name="Google Shape;256;p19"/>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SAMPLE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cxnSp>
        <p:nvCxnSpPr>
          <p:cNvPr id="261" name="Google Shape;261;p20"/>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62" name="Google Shape;262;p20"/>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63" name="Google Shape;263;p20"/>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64" name="Google Shape;264;p20"/>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POST PROCESSING</a:t>
            </a:r>
            <a:endParaRPr/>
          </a:p>
        </p:txBody>
      </p:sp>
      <p:grpSp>
        <p:nvGrpSpPr>
          <p:cNvPr id="265" name="Google Shape;265;p20"/>
          <p:cNvGrpSpPr/>
          <p:nvPr/>
        </p:nvGrpSpPr>
        <p:grpSpPr>
          <a:xfrm>
            <a:off x="876842" y="2204600"/>
            <a:ext cx="16230600" cy="6426529"/>
            <a:chOff x="0" y="-144661"/>
            <a:chExt cx="21640800" cy="8568705"/>
          </a:xfrm>
        </p:grpSpPr>
        <p:grpSp>
          <p:nvGrpSpPr>
            <p:cNvPr id="266" name="Google Shape;266;p20"/>
            <p:cNvGrpSpPr/>
            <p:nvPr/>
          </p:nvGrpSpPr>
          <p:grpSpPr>
            <a:xfrm>
              <a:off x="0" y="-144661"/>
              <a:ext cx="21640800" cy="8568705"/>
              <a:chOff x="0" y="-28575"/>
              <a:chExt cx="4274726" cy="1692584"/>
            </a:xfrm>
          </p:grpSpPr>
          <p:sp>
            <p:nvSpPr>
              <p:cNvPr id="267" name="Google Shape;267;p20"/>
              <p:cNvSpPr/>
              <p:nvPr/>
            </p:nvSpPr>
            <p:spPr>
              <a:xfrm>
                <a:off x="0" y="0"/>
                <a:ext cx="4274726" cy="1664009"/>
              </a:xfrm>
              <a:custGeom>
                <a:rect b="b" l="l" r="r" t="t"/>
                <a:pathLst>
                  <a:path extrusionOk="0" h="1664009" w="4274726">
                    <a:moveTo>
                      <a:pt x="0" y="0"/>
                    </a:moveTo>
                    <a:lnTo>
                      <a:pt x="4274726" y="0"/>
                    </a:lnTo>
                    <a:lnTo>
                      <a:pt x="4274726" y="1664009"/>
                    </a:lnTo>
                    <a:lnTo>
                      <a:pt x="0" y="1664009"/>
                    </a:lnTo>
                    <a:close/>
                  </a:path>
                </a:pathLst>
              </a:custGeom>
              <a:solidFill>
                <a:srgbClr val="FFFFFF"/>
              </a:solidFill>
              <a:ln>
                <a:noFill/>
              </a:ln>
            </p:spPr>
          </p:sp>
          <p:sp>
            <p:nvSpPr>
              <p:cNvPr id="268" name="Google Shape;268;p20"/>
              <p:cNvSpPr txBox="1"/>
              <p:nvPr/>
            </p:nvSpPr>
            <p:spPr>
              <a:xfrm>
                <a:off x="0" y="-28575"/>
                <a:ext cx="4274726" cy="1692584"/>
              </a:xfrm>
              <a:prstGeom prst="rect">
                <a:avLst/>
              </a:prstGeom>
              <a:noFill/>
              <a:ln>
                <a:noFill/>
              </a:ln>
            </p:spPr>
            <p:txBody>
              <a:bodyPr anchorCtr="0" anchor="ctr" bIns="50800" lIns="50800" spcFirstLastPara="1" rIns="50800" wrap="square" tIns="50800">
                <a:noAutofit/>
              </a:bodyPr>
              <a:lstStyle/>
              <a:p>
                <a:pPr indent="0" lvl="0" marL="0" marR="0" rtl="0" algn="ctr">
                  <a:lnSpc>
                    <a:spcPct val="158888"/>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9" name="Google Shape;269;p20"/>
            <p:cNvSpPr/>
            <p:nvPr/>
          </p:nvSpPr>
          <p:spPr>
            <a:xfrm>
              <a:off x="1056406" y="3169421"/>
              <a:ext cx="17308191" cy="2231172"/>
            </a:xfrm>
            <a:custGeom>
              <a:rect b="b" l="l" r="r" t="t"/>
              <a:pathLst>
                <a:path extrusionOk="0" h="2231172" w="17308191">
                  <a:moveTo>
                    <a:pt x="0" y="0"/>
                  </a:moveTo>
                  <a:lnTo>
                    <a:pt x="17308191" y="0"/>
                  </a:lnTo>
                  <a:lnTo>
                    <a:pt x="17308191" y="2231172"/>
                  </a:lnTo>
                  <a:lnTo>
                    <a:pt x="0" y="2231172"/>
                  </a:lnTo>
                  <a:lnTo>
                    <a:pt x="0" y="0"/>
                  </a:lnTo>
                  <a:close/>
                </a:path>
              </a:pathLst>
            </a:custGeom>
            <a:blipFill rotWithShape="1">
              <a:blip r:embed="rId4">
                <a:alphaModFix/>
              </a:blip>
              <a:stretch>
                <a:fillRect b="-5183" l="0" r="0" t="0"/>
              </a:stretch>
            </a:blipFill>
            <a:ln>
              <a:noFill/>
            </a:ln>
          </p:spPr>
        </p:sp>
        <p:sp>
          <p:nvSpPr>
            <p:cNvPr id="270" name="Google Shape;270;p20"/>
            <p:cNvSpPr/>
            <p:nvPr/>
          </p:nvSpPr>
          <p:spPr>
            <a:xfrm>
              <a:off x="1056406" y="6124493"/>
              <a:ext cx="17308191" cy="1322184"/>
            </a:xfrm>
            <a:custGeom>
              <a:rect b="b" l="l" r="r" t="t"/>
              <a:pathLst>
                <a:path extrusionOk="0" h="1322184" w="17308191">
                  <a:moveTo>
                    <a:pt x="0" y="0"/>
                  </a:moveTo>
                  <a:lnTo>
                    <a:pt x="17308191" y="0"/>
                  </a:lnTo>
                  <a:lnTo>
                    <a:pt x="17308191" y="1322185"/>
                  </a:lnTo>
                  <a:lnTo>
                    <a:pt x="0" y="1322185"/>
                  </a:lnTo>
                  <a:lnTo>
                    <a:pt x="0" y="0"/>
                  </a:lnTo>
                  <a:close/>
                </a:path>
              </a:pathLst>
            </a:custGeom>
            <a:blipFill rotWithShape="1">
              <a:blip r:embed="rId5">
                <a:alphaModFix/>
              </a:blip>
              <a:stretch>
                <a:fillRect b="0" l="0" r="0" t="-9086"/>
              </a:stretch>
            </a:blipFill>
            <a:ln>
              <a:noFill/>
            </a:ln>
          </p:spPr>
        </p:sp>
        <p:sp>
          <p:nvSpPr>
            <p:cNvPr id="271" name="Google Shape;271;p20"/>
            <p:cNvSpPr txBox="1"/>
            <p:nvPr/>
          </p:nvSpPr>
          <p:spPr>
            <a:xfrm>
              <a:off x="1056406" y="321821"/>
              <a:ext cx="17308191" cy="856191"/>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INSTALL WGRIB/WGRIB2 (CONDA)</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cxnSp>
        <p:nvCxnSpPr>
          <p:cNvPr id="276" name="Google Shape;276;p21"/>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77" name="Google Shape;277;p21"/>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78" name="Google Shape;278;p21"/>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79" name="Google Shape;279;p21"/>
          <p:cNvSpPr/>
          <p:nvPr/>
        </p:nvSpPr>
        <p:spPr>
          <a:xfrm>
            <a:off x="2820786" y="1277000"/>
            <a:ext cx="12646428" cy="7732999"/>
          </a:xfrm>
          <a:custGeom>
            <a:rect b="b" l="l" r="r" t="t"/>
            <a:pathLst>
              <a:path extrusionOk="0" h="7732999" w="12646428">
                <a:moveTo>
                  <a:pt x="0" y="0"/>
                </a:moveTo>
                <a:lnTo>
                  <a:pt x="12646428" y="0"/>
                </a:lnTo>
                <a:lnTo>
                  <a:pt x="12646428" y="7733000"/>
                </a:lnTo>
                <a:lnTo>
                  <a:pt x="0" y="7733000"/>
                </a:lnTo>
                <a:lnTo>
                  <a:pt x="0" y="0"/>
                </a:lnTo>
                <a:close/>
              </a:path>
            </a:pathLst>
          </a:custGeom>
          <a:blipFill rotWithShape="1">
            <a:blip r:embed="rId4">
              <a:alphaModFix/>
            </a:blip>
            <a:stretch>
              <a:fillRect b="0" l="0" r="0" t="0"/>
            </a:stretch>
          </a:blipFill>
          <a:ln>
            <a:noFill/>
          </a:ln>
        </p:spPr>
      </p:sp>
      <p:sp>
        <p:nvSpPr>
          <p:cNvPr id="280" name="Google Shape;280;p21"/>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SAMPLE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cxnSp>
        <p:nvCxnSpPr>
          <p:cNvPr id="285" name="Google Shape;285;p22"/>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86" name="Google Shape;286;p22"/>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87" name="Google Shape;287;p22"/>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88" name="Google Shape;288;p22"/>
          <p:cNvSpPr/>
          <p:nvPr/>
        </p:nvSpPr>
        <p:spPr>
          <a:xfrm>
            <a:off x="2541269" y="1550272"/>
            <a:ext cx="13205463" cy="7428073"/>
          </a:xfrm>
          <a:custGeom>
            <a:rect b="b" l="l" r="r" t="t"/>
            <a:pathLst>
              <a:path extrusionOk="0" h="7428073" w="13205463">
                <a:moveTo>
                  <a:pt x="0" y="0"/>
                </a:moveTo>
                <a:lnTo>
                  <a:pt x="13205462" y="0"/>
                </a:lnTo>
                <a:lnTo>
                  <a:pt x="13205462" y="7428073"/>
                </a:lnTo>
                <a:lnTo>
                  <a:pt x="0" y="7428073"/>
                </a:lnTo>
                <a:lnTo>
                  <a:pt x="0" y="0"/>
                </a:lnTo>
                <a:close/>
              </a:path>
            </a:pathLst>
          </a:custGeom>
          <a:blipFill rotWithShape="1">
            <a:blip r:embed="rId4">
              <a:alphaModFix/>
            </a:blip>
            <a:stretch>
              <a:fillRect b="0" l="0" r="0" t="0"/>
            </a:stretch>
          </a:blipFill>
          <a:ln>
            <a:noFill/>
          </a:ln>
        </p:spPr>
      </p:sp>
      <p:sp>
        <p:nvSpPr>
          <p:cNvPr id="289" name="Google Shape;289;p22"/>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POST PROCESSING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cxnSp>
        <p:nvCxnSpPr>
          <p:cNvPr id="294" name="Google Shape;294;p23"/>
          <p:cNvCxnSpPr/>
          <p:nvPr/>
        </p:nvCxnSpPr>
        <p:spPr>
          <a:xfrm>
            <a:off x="10767060" y="9224962"/>
            <a:ext cx="6492240" cy="0"/>
          </a:xfrm>
          <a:prstGeom prst="straightConnector1">
            <a:avLst/>
          </a:prstGeom>
          <a:noFill/>
          <a:ln cap="flat" cmpd="sng" w="19050">
            <a:solidFill>
              <a:srgbClr val="000000"/>
            </a:solidFill>
            <a:prstDash val="solid"/>
            <a:round/>
            <a:headEnd len="sm" w="sm" type="none"/>
            <a:tailEnd len="sm" w="sm" type="none"/>
          </a:ln>
        </p:spPr>
      </p:cxnSp>
      <p:cxnSp>
        <p:nvCxnSpPr>
          <p:cNvPr id="295" name="Google Shape;295;p23"/>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296" name="Google Shape;296;p23"/>
          <p:cNvSpPr/>
          <p:nvPr/>
        </p:nvSpPr>
        <p:spPr>
          <a:xfrm>
            <a:off x="-6168826" y="-1009904"/>
            <a:ext cx="12337652" cy="12306808"/>
          </a:xfrm>
          <a:custGeom>
            <a:rect b="b" l="l" r="r" t="t"/>
            <a:pathLst>
              <a:path extrusionOk="0" h="12306808" w="12337652">
                <a:moveTo>
                  <a:pt x="0" y="0"/>
                </a:moveTo>
                <a:lnTo>
                  <a:pt x="12337652" y="0"/>
                </a:lnTo>
                <a:lnTo>
                  <a:pt x="12337652" y="12306808"/>
                </a:lnTo>
                <a:lnTo>
                  <a:pt x="0" y="12306808"/>
                </a:lnTo>
                <a:lnTo>
                  <a:pt x="0" y="0"/>
                </a:lnTo>
                <a:close/>
              </a:path>
            </a:pathLst>
          </a:custGeom>
          <a:blipFill rotWithShape="1">
            <a:blip r:embed="rId3">
              <a:alphaModFix/>
            </a:blip>
            <a:stretch>
              <a:fillRect b="0" l="0" r="0" t="0"/>
            </a:stretch>
          </a:blipFill>
          <a:ln>
            <a:noFill/>
          </a:ln>
        </p:spPr>
      </p:sp>
      <p:sp>
        <p:nvSpPr>
          <p:cNvPr id="297" name="Google Shape;297;p23"/>
          <p:cNvSpPr/>
          <p:nvPr/>
        </p:nvSpPr>
        <p:spPr>
          <a:xfrm>
            <a:off x="2116609" y="1415646"/>
            <a:ext cx="9958633" cy="7455708"/>
          </a:xfrm>
          <a:custGeom>
            <a:rect b="b" l="l" r="r" t="t"/>
            <a:pathLst>
              <a:path extrusionOk="0" h="7455708" w="9958633">
                <a:moveTo>
                  <a:pt x="0" y="0"/>
                </a:moveTo>
                <a:lnTo>
                  <a:pt x="9958633" y="0"/>
                </a:lnTo>
                <a:lnTo>
                  <a:pt x="9958633" y="7455708"/>
                </a:lnTo>
                <a:lnTo>
                  <a:pt x="0" y="7455708"/>
                </a:lnTo>
                <a:lnTo>
                  <a:pt x="0" y="0"/>
                </a:lnTo>
                <a:close/>
              </a:path>
            </a:pathLst>
          </a:custGeom>
          <a:blipFill rotWithShape="1">
            <a:blip r:embed="rId4">
              <a:alphaModFix/>
            </a:blip>
            <a:stretch>
              <a:fillRect b="0" l="0" r="0" t="0"/>
            </a:stretch>
          </a:blipFill>
          <a:ln>
            <a:noFill/>
          </a:ln>
        </p:spPr>
      </p:sp>
      <p:sp>
        <p:nvSpPr>
          <p:cNvPr id="298" name="Google Shape;298;p23"/>
          <p:cNvSpPr txBox="1"/>
          <p:nvPr/>
        </p:nvSpPr>
        <p:spPr>
          <a:xfrm>
            <a:off x="7938345" y="649605"/>
            <a:ext cx="9320955" cy="65405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000" u="none" cap="none" strike="noStrike">
                <a:solidFill>
                  <a:srgbClr val="000000"/>
                </a:solidFill>
                <a:latin typeface="Raleway"/>
                <a:ea typeface="Raleway"/>
                <a:cs typeface="Raleway"/>
                <a:sym typeface="Raleway"/>
              </a:rPr>
              <a:t>SAMPLE</a:t>
            </a:r>
            <a:endParaRPr/>
          </a:p>
        </p:txBody>
      </p:sp>
      <p:sp>
        <p:nvSpPr>
          <p:cNvPr id="299" name="Google Shape;299;p23"/>
          <p:cNvSpPr txBox="1"/>
          <p:nvPr/>
        </p:nvSpPr>
        <p:spPr>
          <a:xfrm>
            <a:off x="12598822" y="4240212"/>
            <a:ext cx="4660478" cy="1758950"/>
          </a:xfrm>
          <a:prstGeom prst="rect">
            <a:avLst/>
          </a:prstGeom>
          <a:noFill/>
          <a:ln>
            <a:noFill/>
          </a:ln>
        </p:spPr>
        <p:txBody>
          <a:bodyPr anchorCtr="0" anchor="t" bIns="0" lIns="0" spcFirstLastPara="1" rIns="0" wrap="square" tIns="0">
            <a:spAutoFit/>
          </a:bodyPr>
          <a:lstStyle/>
          <a:p>
            <a:pPr indent="0" lvl="0" marL="0" marR="0" rtl="0" algn="just">
              <a:lnSpc>
                <a:spcPct val="140020"/>
              </a:lnSpc>
              <a:spcBef>
                <a:spcPts val="0"/>
              </a:spcBef>
              <a:spcAft>
                <a:spcPts val="0"/>
              </a:spcAft>
              <a:buNone/>
            </a:pPr>
            <a:r>
              <a:rPr b="0" i="0" lang="en-US" sz="1999" u="none" cap="none" strike="noStrike">
                <a:solidFill>
                  <a:srgbClr val="000000"/>
                </a:solidFill>
                <a:latin typeface="Raleway"/>
                <a:ea typeface="Raleway"/>
                <a:cs typeface="Raleway"/>
                <a:sym typeface="Raleway"/>
              </a:rPr>
              <a:t>SAMPLE PLOT USING PYGRIB PACKAGE SHOWING THE GEOPOTENTIAL HEIGHT, WIND AND POTENTIAL TEMPERATURE AT 700 MB</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p:nvPr/>
        </p:nvSpPr>
        <p:spPr>
          <a:xfrm rot="-10580377">
            <a:off x="9407140" y="-9309963"/>
            <a:ext cx="24036383" cy="24664199"/>
          </a:xfrm>
          <a:custGeom>
            <a:rect b="b" l="l" r="r" t="t"/>
            <a:pathLst>
              <a:path extrusionOk="0" h="24664199" w="24036383">
                <a:moveTo>
                  <a:pt x="0" y="0"/>
                </a:moveTo>
                <a:lnTo>
                  <a:pt x="24036383" y="0"/>
                </a:lnTo>
                <a:lnTo>
                  <a:pt x="24036383" y="24664198"/>
                </a:lnTo>
                <a:lnTo>
                  <a:pt x="0" y="24664198"/>
                </a:lnTo>
                <a:lnTo>
                  <a:pt x="0" y="0"/>
                </a:lnTo>
                <a:close/>
              </a:path>
            </a:pathLst>
          </a:custGeom>
          <a:blipFill rotWithShape="1">
            <a:blip r:embed="rId3">
              <a:alphaModFix/>
            </a:blip>
            <a:stretch>
              <a:fillRect b="0" l="0" r="0" t="0"/>
            </a:stretch>
          </a:blipFill>
          <a:ln>
            <a:noFill/>
          </a:ln>
        </p:spPr>
      </p:sp>
      <p:sp>
        <p:nvSpPr>
          <p:cNvPr id="305" name="Google Shape;305;p24"/>
          <p:cNvSpPr txBox="1"/>
          <p:nvPr/>
        </p:nvSpPr>
        <p:spPr>
          <a:xfrm>
            <a:off x="1561733" y="5500861"/>
            <a:ext cx="6065708" cy="2425842"/>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44" u="none" cap="none" strike="noStrike">
                <a:solidFill>
                  <a:srgbClr val="000000"/>
                </a:solidFill>
                <a:latin typeface="Raleway"/>
                <a:ea typeface="Raleway"/>
                <a:cs typeface="Raleway"/>
                <a:sym typeface="Raleway"/>
              </a:rPr>
              <a:t>Got any queries?</a:t>
            </a:r>
            <a:endParaRPr/>
          </a:p>
          <a:p>
            <a:pPr indent="0" lvl="0" marL="0" marR="0" rtl="0" algn="l">
              <a:lnSpc>
                <a:spcPct val="140014"/>
              </a:lnSpc>
              <a:spcBef>
                <a:spcPts val="0"/>
              </a:spcBef>
              <a:spcAft>
                <a:spcPts val="0"/>
              </a:spcAft>
              <a:buNone/>
            </a:pPr>
            <a:r>
              <a:t/>
            </a:r>
            <a:endParaRPr b="0" i="0" sz="2744" u="none" cap="none" strike="noStrike">
              <a:solidFill>
                <a:srgbClr val="000000"/>
              </a:solidFill>
              <a:latin typeface="Raleway"/>
              <a:ea typeface="Raleway"/>
              <a:cs typeface="Raleway"/>
              <a:sym typeface="Raleway"/>
            </a:endParaRPr>
          </a:p>
          <a:p>
            <a:pPr indent="0" lvl="0" marL="0" marR="0" rtl="0" algn="l">
              <a:lnSpc>
                <a:spcPct val="140014"/>
              </a:lnSpc>
              <a:spcBef>
                <a:spcPts val="0"/>
              </a:spcBef>
              <a:spcAft>
                <a:spcPts val="0"/>
              </a:spcAft>
              <a:buNone/>
            </a:pPr>
            <a:r>
              <a:rPr b="0" i="0" lang="en-US" sz="2744" u="none" cap="none" strike="noStrike">
                <a:solidFill>
                  <a:srgbClr val="000000"/>
                </a:solidFill>
                <a:latin typeface="Raleway"/>
                <a:ea typeface="Raleway"/>
                <a:cs typeface="Raleway"/>
                <a:sym typeface="Raleway"/>
              </a:rPr>
              <a:t>kesguerra22@gmail.com or kaesguerra.gcf.pagasa@gmail.com</a:t>
            </a:r>
            <a:endParaRPr/>
          </a:p>
          <a:p>
            <a:pPr indent="0" lvl="0" marL="0" marR="0" rtl="0" algn="l">
              <a:lnSpc>
                <a:spcPct val="140014"/>
              </a:lnSpc>
              <a:spcBef>
                <a:spcPts val="0"/>
              </a:spcBef>
              <a:spcAft>
                <a:spcPts val="0"/>
              </a:spcAft>
              <a:buNone/>
            </a:pPr>
            <a:r>
              <a:t/>
            </a:r>
            <a:endParaRPr b="0" i="0" sz="2744" u="none" cap="none" strike="noStrike">
              <a:solidFill>
                <a:srgbClr val="000000"/>
              </a:solidFill>
              <a:latin typeface="Raleway"/>
              <a:ea typeface="Raleway"/>
              <a:cs typeface="Raleway"/>
              <a:sym typeface="Raleway"/>
            </a:endParaRPr>
          </a:p>
        </p:txBody>
      </p:sp>
      <p:sp>
        <p:nvSpPr>
          <p:cNvPr id="306" name="Google Shape;306;p24"/>
          <p:cNvSpPr txBox="1"/>
          <p:nvPr/>
        </p:nvSpPr>
        <p:spPr>
          <a:xfrm>
            <a:off x="1561733" y="1776511"/>
            <a:ext cx="8097687" cy="3210958"/>
          </a:xfrm>
          <a:prstGeom prst="rect">
            <a:avLst/>
          </a:prstGeom>
          <a:noFill/>
          <a:ln>
            <a:noFill/>
          </a:ln>
        </p:spPr>
        <p:txBody>
          <a:bodyPr anchorCtr="0" anchor="t" bIns="0" lIns="0" spcFirstLastPara="1" rIns="0" wrap="square" tIns="0">
            <a:spAutoFit/>
          </a:bodyPr>
          <a:lstStyle/>
          <a:p>
            <a:pPr indent="0" lvl="0" marL="0" marR="0" rtl="0" algn="l">
              <a:lnSpc>
                <a:spcPct val="109999"/>
              </a:lnSpc>
              <a:spcBef>
                <a:spcPts val="0"/>
              </a:spcBef>
              <a:spcAft>
                <a:spcPts val="0"/>
              </a:spcAft>
              <a:buNone/>
            </a:pPr>
            <a:r>
              <a:rPr b="1" i="0" lang="en-US" sz="11331" u="none" cap="none" strike="noStrike">
                <a:solidFill>
                  <a:srgbClr val="231F20"/>
                </a:solidFill>
                <a:latin typeface="Raleway"/>
                <a:ea typeface="Raleway"/>
                <a:cs typeface="Raleway"/>
                <a:sym typeface="Raleway"/>
              </a:rPr>
              <a:t>THANK YOU!</a:t>
            </a:r>
            <a:endParaRPr/>
          </a:p>
        </p:txBody>
      </p:sp>
      <p:sp>
        <p:nvSpPr>
          <p:cNvPr id="307" name="Google Shape;307;p24"/>
          <p:cNvSpPr/>
          <p:nvPr/>
        </p:nvSpPr>
        <p:spPr>
          <a:xfrm flipH="1">
            <a:off x="-4254153" y="7476061"/>
            <a:ext cx="11881594" cy="3564478"/>
          </a:xfrm>
          <a:custGeom>
            <a:rect b="b" l="l" r="r" t="t"/>
            <a:pathLst>
              <a:path extrusionOk="0" h="3564478" w="11881594">
                <a:moveTo>
                  <a:pt x="11881594" y="0"/>
                </a:moveTo>
                <a:lnTo>
                  <a:pt x="0" y="0"/>
                </a:lnTo>
                <a:lnTo>
                  <a:pt x="0" y="3564478"/>
                </a:lnTo>
                <a:lnTo>
                  <a:pt x="11881594" y="3564478"/>
                </a:lnTo>
                <a:lnTo>
                  <a:pt x="11881594" y="0"/>
                </a:lnTo>
                <a:close/>
              </a:path>
            </a:pathLst>
          </a:custGeom>
          <a:blipFill rotWithShape="1">
            <a:blip r:embed="rId4">
              <a:alphaModFix/>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2" name="Shape 102"/>
        <p:cNvGrpSpPr/>
        <p:nvPr/>
      </p:nvGrpSpPr>
      <p:grpSpPr>
        <a:xfrm>
          <a:off x="0" y="0"/>
          <a:ext cx="0" cy="0"/>
          <a:chOff x="0" y="0"/>
          <a:chExt cx="0" cy="0"/>
        </a:xfrm>
      </p:grpSpPr>
      <p:cxnSp>
        <p:nvCxnSpPr>
          <p:cNvPr id="103" name="Google Shape;103;p3"/>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104" name="Google Shape;104;p3"/>
          <p:cNvSpPr/>
          <p:nvPr/>
        </p:nvSpPr>
        <p:spPr>
          <a:xfrm>
            <a:off x="1550206" y="2418886"/>
            <a:ext cx="5449229" cy="5449229"/>
          </a:xfrm>
          <a:custGeom>
            <a:rect b="b" l="l" r="r" t="t"/>
            <a:pathLst>
              <a:path extrusionOk="0" h="5449229" w="5449229">
                <a:moveTo>
                  <a:pt x="0" y="0"/>
                </a:moveTo>
                <a:lnTo>
                  <a:pt x="5449228" y="0"/>
                </a:lnTo>
                <a:lnTo>
                  <a:pt x="5449228" y="5449228"/>
                </a:lnTo>
                <a:lnTo>
                  <a:pt x="0" y="5449228"/>
                </a:lnTo>
                <a:lnTo>
                  <a:pt x="0" y="0"/>
                </a:lnTo>
                <a:close/>
              </a:path>
            </a:pathLst>
          </a:custGeom>
          <a:blipFill rotWithShape="1">
            <a:blip r:embed="rId3">
              <a:alphaModFix/>
            </a:blip>
            <a:stretch>
              <a:fillRect b="0" l="0" r="0" t="0"/>
            </a:stretch>
          </a:blipFill>
          <a:ln>
            <a:noFill/>
          </a:ln>
        </p:spPr>
      </p:sp>
      <p:sp>
        <p:nvSpPr>
          <p:cNvPr id="105" name="Google Shape;105;p3"/>
          <p:cNvSpPr txBox="1"/>
          <p:nvPr/>
        </p:nvSpPr>
        <p:spPr>
          <a:xfrm>
            <a:off x="8041474" y="649605"/>
            <a:ext cx="9217826" cy="77724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800" u="none" cap="none" strike="noStrike">
                <a:solidFill>
                  <a:srgbClr val="000000"/>
                </a:solidFill>
                <a:latin typeface="Raleway"/>
                <a:ea typeface="Raleway"/>
                <a:cs typeface="Raleway"/>
                <a:sym typeface="Raleway"/>
              </a:rPr>
              <a:t>ECMWF OVERVIEW</a:t>
            </a:r>
            <a:endParaRPr/>
          </a:p>
        </p:txBody>
      </p:sp>
      <p:sp>
        <p:nvSpPr>
          <p:cNvPr id="106" name="Google Shape;106;p3"/>
          <p:cNvSpPr txBox="1"/>
          <p:nvPr/>
        </p:nvSpPr>
        <p:spPr>
          <a:xfrm>
            <a:off x="8041474" y="3028474"/>
            <a:ext cx="9217826" cy="5023485"/>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2400" u="none" cap="none" strike="noStrike">
                <a:solidFill>
                  <a:srgbClr val="000000"/>
                </a:solidFill>
                <a:latin typeface="Raleway Light"/>
                <a:ea typeface="Raleway Light"/>
                <a:cs typeface="Raleway Light"/>
                <a:sym typeface="Raleway Light"/>
              </a:rPr>
              <a:t>The European Centre for Medium-Range Weather Forecasts (ECMWF) core mission is to produce numerical weather forecasts and monitor the Earth system, carry out scientific and technical research to improve forecast skill, and maintain an archive of meteorological data.</a:t>
            </a:r>
            <a:endParaRPr/>
          </a:p>
          <a:p>
            <a:pPr indent="0" lvl="0" marL="0" marR="0" rtl="0" algn="just">
              <a:lnSpc>
                <a:spcPct val="150000"/>
              </a:lnSpc>
              <a:spcBef>
                <a:spcPts val="0"/>
              </a:spcBef>
              <a:spcAft>
                <a:spcPts val="0"/>
              </a:spcAft>
              <a:buNone/>
            </a:pPr>
            <a:r>
              <a:t/>
            </a:r>
            <a:endParaRPr b="0" i="0" sz="2400" u="none" cap="none" strike="noStrike">
              <a:solidFill>
                <a:srgbClr val="000000"/>
              </a:solidFill>
              <a:latin typeface="Raleway Light"/>
              <a:ea typeface="Raleway Light"/>
              <a:cs typeface="Raleway Light"/>
              <a:sym typeface="Raleway Light"/>
            </a:endParaRPr>
          </a:p>
          <a:p>
            <a:pPr indent="0" lvl="0" marL="0" marR="0" rtl="0" algn="just">
              <a:lnSpc>
                <a:spcPct val="150000"/>
              </a:lnSpc>
              <a:spcBef>
                <a:spcPts val="0"/>
              </a:spcBef>
              <a:spcAft>
                <a:spcPts val="0"/>
              </a:spcAft>
              <a:buNone/>
            </a:pPr>
            <a:r>
              <a:rPr b="0" i="0" lang="en-US" sz="2400" u="none" cap="none" strike="noStrike">
                <a:solidFill>
                  <a:srgbClr val="000000"/>
                </a:solidFill>
                <a:latin typeface="Raleway Light"/>
                <a:ea typeface="Raleway Light"/>
                <a:cs typeface="Raleway Light"/>
                <a:sym typeface="Raleway Light"/>
              </a:rPr>
              <a:t>ECMWF produces operational ensemble-based analyses and predictions that describe the range of possible scenarios and their likelihood of occurrence. It also provides world-leading weather forecasts, specialist software and one of the largest meteorological data archives in the world.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0" name="Shape 110"/>
        <p:cNvGrpSpPr/>
        <p:nvPr/>
      </p:nvGrpSpPr>
      <p:grpSpPr>
        <a:xfrm>
          <a:off x="0" y="0"/>
          <a:ext cx="0" cy="0"/>
          <a:chOff x="0" y="0"/>
          <a:chExt cx="0" cy="0"/>
        </a:xfrm>
      </p:grpSpPr>
      <p:sp>
        <p:nvSpPr>
          <p:cNvPr id="111" name="Google Shape;111;p4"/>
          <p:cNvSpPr txBox="1"/>
          <p:nvPr/>
        </p:nvSpPr>
        <p:spPr>
          <a:xfrm>
            <a:off x="7401613" y="3028474"/>
            <a:ext cx="9857687" cy="4109085"/>
          </a:xfrm>
          <a:prstGeom prst="rect">
            <a:avLst/>
          </a:prstGeom>
          <a:noFill/>
          <a:ln>
            <a:noFill/>
          </a:ln>
        </p:spPr>
        <p:txBody>
          <a:bodyPr anchorCtr="0" anchor="t" bIns="0" lIns="0" spcFirstLastPara="1" rIns="0" wrap="square" tIns="0">
            <a:spAutoFit/>
          </a:bodyPr>
          <a:lstStyle/>
          <a:p>
            <a:pPr indent="-259079" lvl="1" marL="51816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Raleway Light"/>
                <a:ea typeface="Raleway Light"/>
                <a:cs typeface="Raleway Light"/>
                <a:sym typeface="Raleway Light"/>
              </a:rPr>
              <a:t>To have an access (direct) to high resolution Ensemble Prediction System (EPS) gridded and charts.</a:t>
            </a:r>
            <a:endParaRPr/>
          </a:p>
          <a:p>
            <a:pPr indent="-259079" lvl="1" marL="51816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Raleway Light"/>
                <a:ea typeface="Raleway Light"/>
                <a:cs typeface="Raleway Light"/>
                <a:sym typeface="Raleway Light"/>
              </a:rPr>
              <a:t>To derive probabilistic products based on specified threshold.</a:t>
            </a:r>
            <a:endParaRPr/>
          </a:p>
          <a:p>
            <a:pPr indent="-259079" lvl="1" marL="51816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Raleway Light"/>
                <a:ea typeface="Raleway Light"/>
                <a:cs typeface="Raleway Light"/>
                <a:sym typeface="Raleway Light"/>
              </a:rPr>
              <a:t>To initialize storm surge and flood models.</a:t>
            </a:r>
            <a:endParaRPr/>
          </a:p>
          <a:p>
            <a:pPr indent="-259079" lvl="1" marL="51816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Raleway Light"/>
                <a:ea typeface="Raleway Light"/>
                <a:cs typeface="Raleway Light"/>
                <a:sym typeface="Raleway Light"/>
              </a:rPr>
              <a:t>To support day-to-day weather forecasting operations including Sub-to-Seasonal (S2S).</a:t>
            </a:r>
            <a:endParaRPr/>
          </a:p>
          <a:p>
            <a:pPr indent="-259079" lvl="1" marL="51816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Raleway Light"/>
                <a:ea typeface="Raleway Light"/>
                <a:cs typeface="Raleway Light"/>
                <a:sym typeface="Raleway Light"/>
              </a:rPr>
              <a:t>To reduced reliance to third-party applications in accessing NWP (ECMWF) products.</a:t>
            </a:r>
            <a:endParaRPr/>
          </a:p>
          <a:p>
            <a:pPr indent="-259079" lvl="1" marL="518160" marR="0" rtl="0" algn="just">
              <a:lnSpc>
                <a:spcPct val="150000"/>
              </a:lnSpc>
              <a:spcBef>
                <a:spcPts val="0"/>
              </a:spcBef>
              <a:spcAft>
                <a:spcPts val="0"/>
              </a:spcAft>
              <a:buClr>
                <a:srgbClr val="000000"/>
              </a:buClr>
              <a:buSzPts val="2400"/>
              <a:buFont typeface="Arial"/>
              <a:buChar char="•"/>
            </a:pPr>
            <a:r>
              <a:rPr b="0" i="0" lang="en-US" sz="2400" u="none" cap="none" strike="noStrike">
                <a:solidFill>
                  <a:srgbClr val="000000"/>
                </a:solidFill>
                <a:latin typeface="Raleway Light"/>
                <a:ea typeface="Raleway Light"/>
                <a:cs typeface="Raleway Light"/>
                <a:sym typeface="Raleway Light"/>
              </a:rPr>
              <a:t>Access to high-resolution products</a:t>
            </a:r>
            <a:endParaRPr/>
          </a:p>
        </p:txBody>
      </p:sp>
      <p:cxnSp>
        <p:nvCxnSpPr>
          <p:cNvPr id="112" name="Google Shape;112;p4"/>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sp>
        <p:nvSpPr>
          <p:cNvPr id="113" name="Google Shape;113;p4"/>
          <p:cNvSpPr/>
          <p:nvPr/>
        </p:nvSpPr>
        <p:spPr>
          <a:xfrm>
            <a:off x="1997795" y="2548599"/>
            <a:ext cx="4554051" cy="5189801"/>
          </a:xfrm>
          <a:custGeom>
            <a:rect b="b" l="l" r="r" t="t"/>
            <a:pathLst>
              <a:path extrusionOk="0" h="5189801" w="4554051">
                <a:moveTo>
                  <a:pt x="0" y="0"/>
                </a:moveTo>
                <a:lnTo>
                  <a:pt x="4554050" y="0"/>
                </a:lnTo>
                <a:lnTo>
                  <a:pt x="4554050" y="5189802"/>
                </a:lnTo>
                <a:lnTo>
                  <a:pt x="0" y="5189802"/>
                </a:lnTo>
                <a:lnTo>
                  <a:pt x="0" y="0"/>
                </a:lnTo>
                <a:close/>
              </a:path>
            </a:pathLst>
          </a:custGeom>
          <a:blipFill rotWithShape="1">
            <a:blip r:embed="rId3">
              <a:alphaModFix/>
            </a:blip>
            <a:stretch>
              <a:fillRect b="0" l="0" r="0" t="0"/>
            </a:stretch>
          </a:blipFill>
          <a:ln>
            <a:noFill/>
          </a:ln>
        </p:spPr>
      </p:sp>
      <p:sp>
        <p:nvSpPr>
          <p:cNvPr id="114" name="Google Shape;114;p4"/>
          <p:cNvSpPr txBox="1"/>
          <p:nvPr/>
        </p:nvSpPr>
        <p:spPr>
          <a:xfrm>
            <a:off x="8041474" y="773430"/>
            <a:ext cx="9217826" cy="539115"/>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3300" u="none" cap="none" strike="noStrike">
                <a:solidFill>
                  <a:srgbClr val="000000"/>
                </a:solidFill>
                <a:latin typeface="Raleway"/>
                <a:ea typeface="Raleway"/>
                <a:cs typeface="Raleway"/>
                <a:sym typeface="Raleway"/>
              </a:rPr>
              <a:t>REASON TO APPLY FOR A LICENSE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8" name="Shape 118"/>
        <p:cNvGrpSpPr/>
        <p:nvPr/>
      </p:nvGrpSpPr>
      <p:grpSpPr>
        <a:xfrm>
          <a:off x="0" y="0"/>
          <a:ext cx="0" cy="0"/>
          <a:chOff x="0" y="0"/>
          <a:chExt cx="0" cy="0"/>
        </a:xfrm>
      </p:grpSpPr>
      <p:cxnSp>
        <p:nvCxnSpPr>
          <p:cNvPr id="119" name="Google Shape;119;p5"/>
          <p:cNvCxnSpPr/>
          <p:nvPr/>
        </p:nvCxnSpPr>
        <p:spPr>
          <a:xfrm>
            <a:off x="10767060" y="1019175"/>
            <a:ext cx="6492240" cy="0"/>
          </a:xfrm>
          <a:prstGeom prst="straightConnector1">
            <a:avLst/>
          </a:prstGeom>
          <a:noFill/>
          <a:ln cap="flat" cmpd="sng" w="19050">
            <a:solidFill>
              <a:srgbClr val="000000"/>
            </a:solidFill>
            <a:prstDash val="solid"/>
            <a:round/>
            <a:headEnd len="sm" w="sm" type="none"/>
            <a:tailEnd len="sm" w="sm" type="none"/>
          </a:ln>
        </p:spPr>
      </p:cxnSp>
      <p:cxnSp>
        <p:nvCxnSpPr>
          <p:cNvPr id="120" name="Google Shape;120;p5"/>
          <p:cNvCxnSpPr/>
          <p:nvPr/>
        </p:nvCxnSpPr>
        <p:spPr>
          <a:xfrm>
            <a:off x="10767060" y="9267825"/>
            <a:ext cx="6492240" cy="0"/>
          </a:xfrm>
          <a:prstGeom prst="straightConnector1">
            <a:avLst/>
          </a:prstGeom>
          <a:noFill/>
          <a:ln cap="flat" cmpd="sng" w="19050">
            <a:solidFill>
              <a:srgbClr val="000000"/>
            </a:solidFill>
            <a:prstDash val="solid"/>
            <a:round/>
            <a:headEnd len="sm" w="sm" type="none"/>
            <a:tailEnd len="sm" w="sm" type="none"/>
          </a:ln>
        </p:spPr>
      </p:cxnSp>
      <p:sp>
        <p:nvSpPr>
          <p:cNvPr id="121" name="Google Shape;121;p5"/>
          <p:cNvSpPr/>
          <p:nvPr/>
        </p:nvSpPr>
        <p:spPr>
          <a:xfrm>
            <a:off x="9997285" y="3496034"/>
            <a:ext cx="7262015" cy="3640690"/>
          </a:xfrm>
          <a:custGeom>
            <a:rect b="b" l="l" r="r" t="t"/>
            <a:pathLst>
              <a:path extrusionOk="0" h="3640690" w="7262015">
                <a:moveTo>
                  <a:pt x="0" y="0"/>
                </a:moveTo>
                <a:lnTo>
                  <a:pt x="7262015" y="0"/>
                </a:lnTo>
                <a:lnTo>
                  <a:pt x="7262015" y="3640690"/>
                </a:lnTo>
                <a:lnTo>
                  <a:pt x="0" y="3640690"/>
                </a:lnTo>
                <a:lnTo>
                  <a:pt x="0" y="0"/>
                </a:lnTo>
                <a:close/>
              </a:path>
            </a:pathLst>
          </a:custGeom>
          <a:blipFill rotWithShape="1">
            <a:blip r:embed="rId3">
              <a:alphaModFix/>
            </a:blip>
            <a:stretch>
              <a:fillRect b="0" l="0" r="0" t="0"/>
            </a:stretch>
          </a:blipFill>
          <a:ln>
            <a:noFill/>
          </a:ln>
        </p:spPr>
      </p:sp>
      <p:graphicFrame>
        <p:nvGraphicFramePr>
          <p:cNvPr id="122" name="Google Shape;122;p5"/>
          <p:cNvGraphicFramePr/>
          <p:nvPr/>
        </p:nvGraphicFramePr>
        <p:xfrm>
          <a:off x="1028700" y="1609725"/>
          <a:ext cx="3000000" cy="3000000"/>
        </p:xfrm>
        <a:graphic>
          <a:graphicData uri="http://schemas.openxmlformats.org/drawingml/2006/table">
            <a:tbl>
              <a:tblPr>
                <a:noFill/>
                <a:tableStyleId>{AA6B5FAF-1BE3-4060-B170-BF5D3D450FAC}</a:tableStyleId>
              </a:tblPr>
              <a:tblGrid>
                <a:gridCol w="2730650"/>
                <a:gridCol w="5921275"/>
              </a:tblGrid>
              <a:tr h="1187500">
                <a:tc>
                  <a:txBody>
                    <a:bodyPr/>
                    <a:lstStyle/>
                    <a:p>
                      <a:pPr indent="0" lvl="0" marL="0" marR="0" rtl="0" algn="l">
                        <a:lnSpc>
                          <a:spcPct val="140000"/>
                        </a:lnSpc>
                        <a:spcBef>
                          <a:spcPts val="0"/>
                        </a:spcBef>
                        <a:spcAft>
                          <a:spcPts val="0"/>
                        </a:spcAft>
                        <a:buNone/>
                      </a:pPr>
                      <a:r>
                        <a:rPr b="1" lang="en-US" sz="2000" u="none" cap="none" strike="noStrike">
                          <a:solidFill>
                            <a:srgbClr val="000000"/>
                          </a:solidFill>
                          <a:latin typeface="Raleway"/>
                          <a:ea typeface="Raleway"/>
                          <a:cs typeface="Raleway"/>
                          <a:sym typeface="Raleway"/>
                        </a:rPr>
                        <a:t>Total daily volume (current order)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Raleway"/>
                          <a:ea typeface="Raleway"/>
                          <a:cs typeface="Raleway"/>
                          <a:sym typeface="Raleway"/>
                        </a:rPr>
                        <a:t>50-100GB per day</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187500">
                <a:tc>
                  <a:txBody>
                    <a:bodyPr/>
                    <a:lstStyle/>
                    <a:p>
                      <a:pPr indent="0" lvl="0" marL="0" marR="0" rtl="0" algn="l">
                        <a:lnSpc>
                          <a:spcPct val="140000"/>
                        </a:lnSpc>
                        <a:spcBef>
                          <a:spcPts val="0"/>
                        </a:spcBef>
                        <a:spcAft>
                          <a:spcPts val="0"/>
                        </a:spcAft>
                        <a:buNone/>
                      </a:pPr>
                      <a:r>
                        <a:rPr b="1" lang="en-US" sz="2000" u="none" cap="none" strike="noStrike">
                          <a:solidFill>
                            <a:srgbClr val="000000"/>
                          </a:solidFill>
                          <a:latin typeface="Raleway"/>
                          <a:ea typeface="Raleway"/>
                          <a:cs typeface="Raleway"/>
                          <a:sym typeface="Raleway"/>
                        </a:rPr>
                        <a:t>Volumen Band (Annual)</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16"/>
                        </a:lnSpc>
                        <a:spcBef>
                          <a:spcPts val="0"/>
                        </a:spcBef>
                        <a:spcAft>
                          <a:spcPts val="0"/>
                        </a:spcAft>
                        <a:buNone/>
                      </a:pPr>
                      <a:r>
                        <a:rPr lang="en-US" sz="2499" u="none" cap="none" strike="noStrike">
                          <a:solidFill>
                            <a:srgbClr val="000000"/>
                          </a:solidFill>
                          <a:latin typeface="Raleway"/>
                          <a:ea typeface="Raleway"/>
                          <a:cs typeface="Raleway"/>
                          <a:sym typeface="Raleway"/>
                        </a:rPr>
                        <a:t>Up to 36, 500 GB (Volume Band 4)</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1024700">
                <a:tc>
                  <a:txBody>
                    <a:bodyPr/>
                    <a:lstStyle/>
                    <a:p>
                      <a:pPr indent="0" lvl="0" marL="0" marR="0" rtl="0" algn="l">
                        <a:lnSpc>
                          <a:spcPct val="140000"/>
                        </a:lnSpc>
                        <a:spcBef>
                          <a:spcPts val="0"/>
                        </a:spcBef>
                        <a:spcAft>
                          <a:spcPts val="0"/>
                        </a:spcAft>
                        <a:buNone/>
                      </a:pPr>
                      <a:r>
                        <a:rPr b="1" lang="en-US" sz="2000" u="none" cap="none" strike="noStrike">
                          <a:solidFill>
                            <a:srgbClr val="000000"/>
                          </a:solidFill>
                          <a:latin typeface="Raleway"/>
                          <a:ea typeface="Raleway"/>
                          <a:cs typeface="Raleway"/>
                          <a:sym typeface="Raleway"/>
                        </a:rPr>
                        <a:t>Package</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Raleway"/>
                          <a:ea typeface="Raleway"/>
                          <a:cs typeface="Raleway"/>
                          <a:sym typeface="Raleway"/>
                        </a:rPr>
                        <a:t>GOLD</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667850">
                <a:tc>
                  <a:txBody>
                    <a:bodyPr/>
                    <a:lstStyle/>
                    <a:p>
                      <a:pPr indent="0" lvl="0" marL="0" marR="0" rtl="0" algn="l">
                        <a:lnSpc>
                          <a:spcPct val="140000"/>
                        </a:lnSpc>
                        <a:spcBef>
                          <a:spcPts val="0"/>
                        </a:spcBef>
                        <a:spcAft>
                          <a:spcPts val="0"/>
                        </a:spcAft>
                        <a:buNone/>
                      </a:pPr>
                      <a:r>
                        <a:rPr lang="en-US" sz="2000" u="none" cap="none" strike="noStrike">
                          <a:solidFill>
                            <a:srgbClr val="000000"/>
                          </a:solidFill>
                          <a:latin typeface="Arial"/>
                          <a:ea typeface="Arial"/>
                          <a:cs typeface="Arial"/>
                          <a:sym typeface="Arial"/>
                        </a:rPr>
                        <a:t> </a:t>
                      </a:r>
                      <a:endParaRPr sz="1100" u="none" cap="none" strike="noStrike"/>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2000" u="none" cap="none" strike="noStrike">
                          <a:solidFill>
                            <a:srgbClr val="000000"/>
                          </a:solidFill>
                          <a:latin typeface="Raleway"/>
                          <a:ea typeface="Raleway"/>
                          <a:cs typeface="Raleway"/>
                          <a:sym typeface="Raleway"/>
                        </a:rPr>
                        <a:t>Inclusions</a:t>
                      </a:r>
                      <a:r>
                        <a:rPr lang="en-US" sz="2000" u="none" cap="none" strike="noStrike">
                          <a:solidFill>
                            <a:srgbClr val="000000"/>
                          </a:solidFill>
                          <a:latin typeface="Raleway"/>
                          <a:ea typeface="Raleway"/>
                          <a:cs typeface="Raleway"/>
                          <a:sym typeface="Raleway"/>
                        </a:rPr>
                        <a:t>:</a:t>
                      </a:r>
                      <a:endParaRPr sz="1100" u="none" cap="none" strike="noStrike"/>
                    </a:p>
                    <a:p>
                      <a:pPr indent="0" lvl="0" marL="0" marR="0" rtl="0" algn="l">
                        <a:lnSpc>
                          <a:spcPct val="140000"/>
                        </a:lnSpc>
                        <a:spcBef>
                          <a:spcPts val="0"/>
                        </a:spcBef>
                        <a:spcAft>
                          <a:spcPts val="0"/>
                        </a:spcAft>
                        <a:buNone/>
                      </a:pPr>
                      <a:r>
                        <a:rPr lang="en-US" sz="2000" u="none" cap="none" strike="noStrike">
                          <a:solidFill>
                            <a:srgbClr val="000000"/>
                          </a:solidFill>
                          <a:latin typeface="Raleway"/>
                          <a:ea typeface="Raleway"/>
                          <a:cs typeface="Raleway"/>
                          <a:sym typeface="Raleway"/>
                        </a:rPr>
                        <a:t>MARS</a:t>
                      </a:r>
                      <a:endParaRPr/>
                    </a:p>
                    <a:p>
                      <a:pPr indent="0" lvl="0" marL="0" marR="0" rtl="0" algn="l">
                        <a:lnSpc>
                          <a:spcPct val="140000"/>
                        </a:lnSpc>
                        <a:spcBef>
                          <a:spcPts val="0"/>
                        </a:spcBef>
                        <a:spcAft>
                          <a:spcPts val="0"/>
                        </a:spcAft>
                        <a:buNone/>
                      </a:pPr>
                      <a:r>
                        <a:rPr lang="en-US" sz="2000" u="none" cap="none" strike="noStrike">
                          <a:solidFill>
                            <a:srgbClr val="000000"/>
                          </a:solidFill>
                          <a:latin typeface="Raleway"/>
                          <a:ea typeface="Raleway"/>
                          <a:cs typeface="Raleway"/>
                          <a:sym typeface="Raleway"/>
                        </a:rPr>
                        <a:t>ecCHarts</a:t>
                      </a:r>
                      <a:endParaRPr/>
                    </a:p>
                    <a:p>
                      <a:pPr indent="0" lvl="0" marL="0" marR="0" rtl="0" algn="l">
                        <a:lnSpc>
                          <a:spcPct val="140000"/>
                        </a:lnSpc>
                        <a:spcBef>
                          <a:spcPts val="0"/>
                        </a:spcBef>
                        <a:spcAft>
                          <a:spcPts val="0"/>
                        </a:spcAft>
                        <a:buNone/>
                      </a:pPr>
                      <a:r>
                        <a:rPr lang="en-US" sz="2000" u="none" cap="none" strike="noStrike">
                          <a:solidFill>
                            <a:srgbClr val="000000"/>
                          </a:solidFill>
                          <a:latin typeface="Raleway"/>
                          <a:ea typeface="Raleway"/>
                          <a:cs typeface="Raleway"/>
                          <a:sym typeface="Raleway"/>
                        </a:rPr>
                        <a:t>Unlimited (4x) changes to operational data requirements per year by the users (ECMWF)</a:t>
                      </a:r>
                      <a:endParaRPr/>
                    </a:p>
                    <a:p>
                      <a:pPr indent="0" lvl="0" marL="0" marR="0" rtl="0" algn="l">
                        <a:lnSpc>
                          <a:spcPct val="140000"/>
                        </a:lnSpc>
                        <a:spcBef>
                          <a:spcPts val="0"/>
                        </a:spcBef>
                        <a:spcAft>
                          <a:spcPts val="0"/>
                        </a:spcAft>
                        <a:buNone/>
                      </a:pPr>
                      <a:r>
                        <a:rPr lang="en-US" sz="2000" u="none" cap="none" strike="noStrike">
                          <a:solidFill>
                            <a:srgbClr val="000000"/>
                          </a:solidFill>
                          <a:latin typeface="Raleway"/>
                          <a:ea typeface="Raleway"/>
                          <a:cs typeface="Raleway"/>
                          <a:sym typeface="Raleway"/>
                        </a:rPr>
                        <a:t>24/7 Operational support</a:t>
                      </a:r>
                      <a:endParaRPr/>
                    </a:p>
                    <a:p>
                      <a:pPr indent="0" lvl="0" marL="0" marR="0" rtl="0" algn="l">
                        <a:lnSpc>
                          <a:spcPct val="140000"/>
                        </a:lnSpc>
                        <a:spcBef>
                          <a:spcPts val="0"/>
                        </a:spcBef>
                        <a:spcAft>
                          <a:spcPts val="0"/>
                        </a:spcAft>
                        <a:buNone/>
                      </a:pPr>
                      <a:r>
                        <a:rPr lang="en-US" sz="2000" u="none" cap="none" strike="noStrike">
                          <a:solidFill>
                            <a:srgbClr val="000000"/>
                          </a:solidFill>
                          <a:latin typeface="Raleway"/>
                          <a:ea typeface="Raleway"/>
                          <a:cs typeface="Raleway"/>
                          <a:sym typeface="Raleway"/>
                        </a:rPr>
                        <a:t>Office hours support (08:00-17:00 UTC)</a:t>
                      </a:r>
                      <a:endParaRPr/>
                    </a:p>
                    <a:p>
                      <a:pPr indent="0" lvl="0" marL="0" marR="0" rtl="0" algn="l">
                        <a:lnSpc>
                          <a:spcPct val="140000"/>
                        </a:lnSpc>
                        <a:spcBef>
                          <a:spcPts val="0"/>
                        </a:spcBef>
                        <a:spcAft>
                          <a:spcPts val="0"/>
                        </a:spcAft>
                        <a:buNone/>
                      </a:pPr>
                      <a:r>
                        <a:rPr lang="en-US" sz="2000" u="none" cap="none" strike="noStrike">
                          <a:solidFill>
                            <a:srgbClr val="000000"/>
                          </a:solidFill>
                          <a:latin typeface="Raleway"/>
                          <a:ea typeface="Raleway"/>
                          <a:cs typeface="Raleway"/>
                          <a:sym typeface="Raleway"/>
                        </a:rPr>
                        <a:t>Up to 4 destinations</a:t>
                      </a:r>
                      <a:endParaRPr/>
                    </a:p>
                    <a:p>
                      <a:pPr indent="0" lvl="0" marL="0" marR="0" rtl="0" algn="l">
                        <a:lnSpc>
                          <a:spcPct val="140000"/>
                        </a:lnSpc>
                        <a:spcBef>
                          <a:spcPts val="0"/>
                        </a:spcBef>
                        <a:spcAft>
                          <a:spcPts val="0"/>
                        </a:spcAft>
                        <a:buNone/>
                      </a:pPr>
                      <a:r>
                        <a:rPr lang="en-US" sz="2000" u="none" cap="none" strike="noStrike">
                          <a:solidFill>
                            <a:srgbClr val="000000"/>
                          </a:solidFill>
                          <a:latin typeface="Raleway"/>
                          <a:ea typeface="Raleway"/>
                          <a:cs typeface="Raleway"/>
                          <a:sym typeface="Raleway"/>
                        </a:rPr>
                        <a:t>Test data for cycle upgrades</a:t>
                      </a:r>
                      <a:endParaRPr/>
                    </a:p>
                  </a:txBody>
                  <a:tcPr marT="190500" marB="190500" marR="190500" marL="19050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123" name="Google Shape;123;p5"/>
          <p:cNvSpPr txBox="1"/>
          <p:nvPr/>
        </p:nvSpPr>
        <p:spPr>
          <a:xfrm>
            <a:off x="1028700" y="616267"/>
            <a:ext cx="9857687" cy="77724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1" i="0" lang="en-US" sz="4800" u="none" cap="none" strike="noStrike">
                <a:solidFill>
                  <a:srgbClr val="000000"/>
                </a:solidFill>
                <a:latin typeface="Raleway"/>
                <a:ea typeface="Raleway"/>
                <a:cs typeface="Raleway"/>
                <a:sym typeface="Raleway"/>
              </a:rPr>
              <a:t>COST</a:t>
            </a:r>
            <a:endParaRPr/>
          </a:p>
        </p:txBody>
      </p:sp>
      <p:sp>
        <p:nvSpPr>
          <p:cNvPr id="124" name="Google Shape;124;p5"/>
          <p:cNvSpPr txBox="1"/>
          <p:nvPr/>
        </p:nvSpPr>
        <p:spPr>
          <a:xfrm>
            <a:off x="9955530" y="1364933"/>
            <a:ext cx="8115300" cy="724534"/>
          </a:xfrm>
          <a:prstGeom prst="rect">
            <a:avLst/>
          </a:prstGeom>
          <a:noFill/>
          <a:ln>
            <a:noFill/>
          </a:ln>
        </p:spPr>
        <p:txBody>
          <a:bodyPr anchorCtr="0" anchor="t" bIns="0" lIns="0" spcFirstLastPara="1" rIns="0" wrap="square" tIns="0">
            <a:spAutoFit/>
          </a:bodyPr>
          <a:lstStyle/>
          <a:p>
            <a:pPr indent="0" lvl="0" marL="0" marR="0" rtl="0" algn="ctr">
              <a:lnSpc>
                <a:spcPct val="130000"/>
              </a:lnSpc>
              <a:spcBef>
                <a:spcPts val="0"/>
              </a:spcBef>
              <a:spcAft>
                <a:spcPts val="0"/>
              </a:spcAft>
              <a:buNone/>
            </a:pPr>
            <a:r>
              <a:rPr b="1" i="0" lang="en-US" sz="2200" u="none" cap="none" strike="noStrike">
                <a:solidFill>
                  <a:srgbClr val="FF3131"/>
                </a:solidFill>
                <a:latin typeface="Raleway"/>
                <a:ea typeface="Raleway"/>
                <a:cs typeface="Raleway"/>
                <a:sym typeface="Raleway"/>
              </a:rPr>
              <a:t>COST = 20,000 EUR ( ~ 1.2 - 1.3 MILLION PHP) PER YEAR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8" name="Shape 128"/>
        <p:cNvGrpSpPr/>
        <p:nvPr/>
      </p:nvGrpSpPr>
      <p:grpSpPr>
        <a:xfrm>
          <a:off x="0" y="0"/>
          <a:ext cx="0" cy="0"/>
          <a:chOff x="0" y="0"/>
          <a:chExt cx="0" cy="0"/>
        </a:xfrm>
      </p:grpSpPr>
      <p:cxnSp>
        <p:nvCxnSpPr>
          <p:cNvPr id="129" name="Google Shape;129;p6"/>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graphicFrame>
        <p:nvGraphicFramePr>
          <p:cNvPr id="130" name="Google Shape;130;p6"/>
          <p:cNvGraphicFramePr/>
          <p:nvPr/>
        </p:nvGraphicFramePr>
        <p:xfrm>
          <a:off x="1028700" y="1918335"/>
          <a:ext cx="3000000" cy="3000000"/>
        </p:xfrm>
        <a:graphic>
          <a:graphicData uri="http://schemas.openxmlformats.org/drawingml/2006/table">
            <a:tbl>
              <a:tblPr>
                <a:noFill/>
                <a:tableStyleId>{AA6B5FAF-1BE3-4060-B170-BF5D3D450FAC}</a:tableStyleId>
              </a:tblPr>
              <a:tblGrid>
                <a:gridCol w="5530250"/>
                <a:gridCol w="5127075"/>
                <a:gridCol w="3763950"/>
                <a:gridCol w="1809300"/>
              </a:tblGrid>
              <a:tr h="13673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 </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1900" u="none" cap="none" strike="noStrike">
                          <a:solidFill>
                            <a:srgbClr val="000000"/>
                          </a:solidFill>
                          <a:latin typeface="Raleway"/>
                          <a:ea typeface="Raleway"/>
                          <a:cs typeface="Raleway"/>
                          <a:sym typeface="Raleway"/>
                        </a:rPr>
                        <a:t>Parameters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1900" u="none" cap="none" strike="noStrike">
                          <a:solidFill>
                            <a:srgbClr val="000000"/>
                          </a:solidFill>
                          <a:latin typeface="Raleway"/>
                          <a:ea typeface="Raleway"/>
                          <a:cs typeface="Raleway"/>
                          <a:sym typeface="Raleway"/>
                        </a:rPr>
                        <a:t>Base times[] and forecast time steps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1900" u="none" cap="none" strike="noStrike">
                          <a:solidFill>
                            <a:srgbClr val="000000"/>
                          </a:solidFill>
                          <a:latin typeface="Raleway"/>
                          <a:ea typeface="Raleway"/>
                          <a:cs typeface="Raleway"/>
                          <a:sym typeface="Raleway"/>
                        </a:rPr>
                        <a:t>Resolution</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7976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Atmospheric Model high resolution 10-day forecast (HRES) – Pressure Level and Analysis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Geopotential Height; Relative Humidity; Temperature; U and V component of wind; vertical velocity @ various levels [ 200,300,400,500,700,850,925]</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 12]: 0 to 90 by 1, 93 to 144 by 3, 150 to 168 by 6</a:t>
                      </a:r>
                      <a:endParaRPr sz="1100" u="none" cap="none" strike="noStrike"/>
                    </a:p>
                    <a:p>
                      <a:pPr indent="0" lvl="0" marL="0" marR="0" rtl="0" algn="l">
                        <a:lnSpc>
                          <a:spcPct val="241818"/>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[06, 18]: 0 to 90 by 1</a:t>
                      </a:r>
                      <a:endParaRPr/>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0.1</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466950">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Atmospheric Model high resolution 10-day forecast (HRES) – Single level</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10U, 10V, 10FG3, 10FG6, 2D, 2T, LITOTA3, LITOTA6, CEIL, CAPE, CIN, CP, E, Z, GH, KX, LSM, LSP, MX2T3, MX2T6, MSL, MN2T3, MN2T6, RO, SRO, TCC, TCLW, TCRW, TCW, TP, TOTALX, VIS, SWVL1, SWVL2, RO</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 12]: 0 to 90 by 1, 93 to 144 by 3, 168</a:t>
                      </a:r>
                      <a:endParaRPr sz="1100" u="none" cap="none" strike="noStrike"/>
                    </a:p>
                    <a:p>
                      <a:pPr indent="0" lvl="0" marL="0" marR="0" rtl="0" algn="l">
                        <a:lnSpc>
                          <a:spcPct val="241818"/>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[06, 18]: 0 to 90 by 1</a:t>
                      </a:r>
                      <a:endParaRPr/>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0.1</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7976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Ocean Wave Model Ensemble 15-day forecast (ENS-WAM) - Wave fields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HMAX, MDTS, MDWW, MPTS, MPWW, MSQS, MWD, MWP, PP1D, TMAX, SWH, SHTS, SHWW, SH10, H1012, H1214, H1417, H1721, H2125, H2530</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 12]: 0 to 90 by 1, 93 to 144 by 3, 150 to 168 by 6</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0.25</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31" name="Google Shape;131;p6"/>
          <p:cNvSpPr txBox="1"/>
          <p:nvPr/>
        </p:nvSpPr>
        <p:spPr>
          <a:xfrm>
            <a:off x="7938345" y="649605"/>
            <a:ext cx="9320955" cy="77724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800" u="none" cap="none" strike="noStrike">
                <a:solidFill>
                  <a:srgbClr val="000000"/>
                </a:solidFill>
                <a:latin typeface="Raleway"/>
                <a:ea typeface="Raleway"/>
                <a:cs typeface="Raleway"/>
                <a:sym typeface="Raleway"/>
              </a:rPr>
              <a:t>ECMWF ORDER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5" name="Shape 135"/>
        <p:cNvGrpSpPr/>
        <p:nvPr/>
      </p:nvGrpSpPr>
      <p:grpSpPr>
        <a:xfrm>
          <a:off x="0" y="0"/>
          <a:ext cx="0" cy="0"/>
          <a:chOff x="0" y="0"/>
          <a:chExt cx="0" cy="0"/>
        </a:xfrm>
      </p:grpSpPr>
      <p:cxnSp>
        <p:nvCxnSpPr>
          <p:cNvPr id="136" name="Google Shape;136;p7"/>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graphicFrame>
        <p:nvGraphicFramePr>
          <p:cNvPr id="137" name="Google Shape;137;p7"/>
          <p:cNvGraphicFramePr/>
          <p:nvPr/>
        </p:nvGraphicFramePr>
        <p:xfrm>
          <a:off x="1028700" y="1918335"/>
          <a:ext cx="3000000" cy="3000000"/>
        </p:xfrm>
        <a:graphic>
          <a:graphicData uri="http://schemas.openxmlformats.org/drawingml/2006/table">
            <a:tbl>
              <a:tblPr>
                <a:noFill/>
                <a:tableStyleId>{AA6B5FAF-1BE3-4060-B170-BF5D3D450FAC}</a:tableStyleId>
              </a:tblPr>
              <a:tblGrid>
                <a:gridCol w="5530250"/>
                <a:gridCol w="5127075"/>
                <a:gridCol w="3763950"/>
                <a:gridCol w="1809300"/>
              </a:tblGrid>
              <a:tr h="13673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 </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1900" u="none" cap="none" strike="noStrike">
                          <a:solidFill>
                            <a:srgbClr val="000000"/>
                          </a:solidFill>
                          <a:latin typeface="Raleway"/>
                          <a:ea typeface="Raleway"/>
                          <a:cs typeface="Raleway"/>
                          <a:sym typeface="Raleway"/>
                        </a:rPr>
                        <a:t>Parameters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1900" u="none" cap="none" strike="noStrike">
                          <a:solidFill>
                            <a:srgbClr val="000000"/>
                          </a:solidFill>
                          <a:latin typeface="Raleway"/>
                          <a:ea typeface="Raleway"/>
                          <a:cs typeface="Raleway"/>
                          <a:sym typeface="Raleway"/>
                        </a:rPr>
                        <a:t>Base times[] and forecast time steps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1900" u="none" cap="none" strike="noStrike">
                          <a:solidFill>
                            <a:srgbClr val="000000"/>
                          </a:solidFill>
                          <a:latin typeface="Raleway"/>
                          <a:ea typeface="Raleway"/>
                          <a:cs typeface="Raleway"/>
                          <a:sym typeface="Raleway"/>
                        </a:rPr>
                        <a:t>Resolution</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79757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Ocean Wave Model high resolution 10-day forecast (HRES-WAM) - High Resolution Wave Model (HRES-WAM)</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HMAX, MDTS, MDWW, MPTS, MPWW, MSQS, MWD, MWP, PP1D, TMAX, SWH, SHTS, SHWW, SH10, H1012, H1214, H1417, H1721, H2125, H2530</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 12]: 0 to 90 by 1, 93 to 144 by 3, 168</a:t>
                      </a:r>
                      <a:endParaRPr sz="1100" u="none" cap="none" strike="noStrike"/>
                    </a:p>
                    <a:p>
                      <a:pPr indent="0" lvl="0" marL="0" marR="0" rtl="0" algn="l">
                        <a:lnSpc>
                          <a:spcPct val="241818"/>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[06, 18]: 0 to 90 by 1</a:t>
                      </a:r>
                      <a:endParaRPr/>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0.125</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3673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Seasonal 7-month forecast (SEAS) - Wave seasonal forecast - 24-hourly</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MSQS MWD MWP PP1D SWH</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 0 to 720 by 24</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0.4</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629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Atmospheric Model Ensemble extended forecast (ENS extended) -Individual forecast runs - 6-hourly - Single level</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2T GH TP</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 to 1104 by 6</a:t>
                      </a:r>
                      <a:endParaRPr sz="1100" u="none" cap="none" strike="noStrike"/>
                    </a:p>
                    <a:p>
                      <a:pPr indent="0" lvl="0" marL="0" marR="0" rtl="0" algn="l">
                        <a:lnSpc>
                          <a:spcPct val="241818"/>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Monday, Thursday</a:t>
                      </a:r>
                      <a:endParaRPr/>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0.4</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629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Atmospheric Model Ensemble extended forecast (ENS extended) -Individual forecast runs - 12-hourly - Pressure levels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Geopotential Height; U and V component of wind; @ various levels [ 200,,500,700,850]</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 to 1104 by 12</a:t>
                      </a:r>
                      <a:endParaRPr sz="1100" u="none" cap="none" strike="noStrike"/>
                    </a:p>
                    <a:p>
                      <a:pPr indent="0" lvl="0" marL="0" marR="0" rtl="0" algn="l">
                        <a:lnSpc>
                          <a:spcPct val="241818"/>
                        </a:lnSpc>
                        <a:spcBef>
                          <a:spcPts val="0"/>
                        </a:spcBef>
                        <a:spcAft>
                          <a:spcPts val="0"/>
                        </a:spcAft>
                        <a:buNone/>
                      </a:pPr>
                      <a:r>
                        <a:t/>
                      </a:r>
                      <a:endParaRPr sz="1100" u="none" cap="none" strike="noStrike"/>
                    </a:p>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Monday, Thursday</a:t>
                      </a:r>
                      <a:endParaRPr/>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0.4</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38" name="Google Shape;138;p7"/>
          <p:cNvSpPr txBox="1"/>
          <p:nvPr/>
        </p:nvSpPr>
        <p:spPr>
          <a:xfrm>
            <a:off x="7938345" y="649605"/>
            <a:ext cx="9320955" cy="77724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800" u="none" cap="none" strike="noStrike">
                <a:solidFill>
                  <a:srgbClr val="000000"/>
                </a:solidFill>
                <a:latin typeface="Raleway"/>
                <a:ea typeface="Raleway"/>
                <a:cs typeface="Raleway"/>
                <a:sym typeface="Raleway"/>
              </a:rPr>
              <a:t>ECMWF ORDER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2" name="Shape 142"/>
        <p:cNvGrpSpPr/>
        <p:nvPr/>
      </p:nvGrpSpPr>
      <p:grpSpPr>
        <a:xfrm>
          <a:off x="0" y="0"/>
          <a:ext cx="0" cy="0"/>
          <a:chOff x="0" y="0"/>
          <a:chExt cx="0" cy="0"/>
        </a:xfrm>
      </p:grpSpPr>
      <p:cxnSp>
        <p:nvCxnSpPr>
          <p:cNvPr id="143" name="Google Shape;143;p8"/>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graphicFrame>
        <p:nvGraphicFramePr>
          <p:cNvPr id="144" name="Google Shape;144;p8"/>
          <p:cNvGraphicFramePr/>
          <p:nvPr/>
        </p:nvGraphicFramePr>
        <p:xfrm>
          <a:off x="1028700" y="1580166"/>
          <a:ext cx="3000000" cy="3000000"/>
        </p:xfrm>
        <a:graphic>
          <a:graphicData uri="http://schemas.openxmlformats.org/drawingml/2006/table">
            <a:tbl>
              <a:tblPr>
                <a:noFill/>
                <a:tableStyleId>{AA6B5FAF-1BE3-4060-B170-BF5D3D450FAC}</a:tableStyleId>
              </a:tblPr>
              <a:tblGrid>
                <a:gridCol w="5530250"/>
                <a:gridCol w="5127075"/>
                <a:gridCol w="3763950"/>
                <a:gridCol w="1809300"/>
              </a:tblGrid>
              <a:tr h="11279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 </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1900" u="none" cap="none" strike="noStrike">
                          <a:solidFill>
                            <a:srgbClr val="000000"/>
                          </a:solidFill>
                          <a:latin typeface="Raleway"/>
                          <a:ea typeface="Raleway"/>
                          <a:cs typeface="Raleway"/>
                          <a:sym typeface="Raleway"/>
                        </a:rPr>
                        <a:t>Parameters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1900" u="none" cap="none" strike="noStrike">
                          <a:solidFill>
                            <a:srgbClr val="000000"/>
                          </a:solidFill>
                          <a:latin typeface="Raleway"/>
                          <a:ea typeface="Raleway"/>
                          <a:cs typeface="Raleway"/>
                          <a:sym typeface="Raleway"/>
                        </a:rPr>
                        <a:t>Base times[] and forecast time steps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b="1" lang="en-US" sz="1900" u="none" cap="none" strike="noStrike">
                          <a:solidFill>
                            <a:srgbClr val="000000"/>
                          </a:solidFill>
                          <a:latin typeface="Raleway"/>
                          <a:ea typeface="Raleway"/>
                          <a:cs typeface="Raleway"/>
                          <a:sym typeface="Raleway"/>
                        </a:rPr>
                        <a:t>Resolution</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46247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Seasonal 7-month forecast (SEAS) - Monthly means of individualensemble members - Single level</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2T SST TP</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a:t>
                      </a:r>
                      <a:endParaRPr sz="1100" u="none" cap="none" strike="noStrike"/>
                    </a:p>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Months: 1 2 3 4 5 6 7</a:t>
                      </a:r>
                      <a:endParaRPr/>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0.4</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1279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Atmospheric Model high resolution 10-day forecast (HRES) - Tropicalcyclone tracks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 </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00, 12</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 </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1279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Atmospheric Model Ensemble 15-day forecast (ENS) - Tropical Cyclonetracks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 </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00, 06, 12, 18</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 </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131600">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Atmospheric Model Ensemble 15-day forecast (ENS) - Atmosphericfields - Single level(63GB)</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10U 10V 10FG3 10FG6 2D 2T LITOTA3 LITOTA6 CEILCAPE CIN CP E GH KX LSP MX2T3 MX2T6 MSLMN2T3 MN2T6 SRO TCC TCLW TCRW TP TOTALXVIS SWVL1 SWVL2</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 12]: 0 to 144 by 3, 168</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0.1</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1127925">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Atmospheric Model high resolution 10-day forecast (HRES) - SimulatedSatellite Images</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Channels: 5 6 9</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[00,12]: 0 to 144 by 3, 150 to 240 by 6</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marR="0" rtl="0" algn="l">
                        <a:lnSpc>
                          <a:spcPct val="140000"/>
                        </a:lnSpc>
                        <a:spcBef>
                          <a:spcPts val="0"/>
                        </a:spcBef>
                        <a:spcAft>
                          <a:spcPts val="0"/>
                        </a:spcAft>
                        <a:buNone/>
                      </a:pPr>
                      <a:r>
                        <a:rPr lang="en-US" sz="1900" u="none" cap="none" strike="noStrike">
                          <a:solidFill>
                            <a:srgbClr val="000000"/>
                          </a:solidFill>
                          <a:latin typeface="Raleway"/>
                          <a:ea typeface="Raleway"/>
                          <a:cs typeface="Raleway"/>
                          <a:sym typeface="Raleway"/>
                        </a:rPr>
                        <a:t>0.1</a:t>
                      </a:r>
                      <a:endParaRPr sz="1100" u="none" cap="none" strike="noStrike"/>
                    </a:p>
                  </a:txBody>
                  <a:tcPr marT="190500" marB="190500" marR="190500" marL="190500" anchor="ctr">
                    <a:lnL cap="flat" cmpd="sng" w="2857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bl>
          </a:graphicData>
        </a:graphic>
      </p:graphicFrame>
      <p:sp>
        <p:nvSpPr>
          <p:cNvPr id="145" name="Google Shape;145;p8"/>
          <p:cNvSpPr txBox="1"/>
          <p:nvPr/>
        </p:nvSpPr>
        <p:spPr>
          <a:xfrm>
            <a:off x="7938345" y="649605"/>
            <a:ext cx="9320955" cy="777240"/>
          </a:xfrm>
          <a:prstGeom prst="rect">
            <a:avLst/>
          </a:prstGeom>
          <a:noFill/>
          <a:ln>
            <a:noFill/>
          </a:ln>
        </p:spPr>
        <p:txBody>
          <a:bodyPr anchorCtr="0" anchor="t" bIns="0" lIns="0" spcFirstLastPara="1" rIns="0" wrap="square" tIns="0">
            <a:spAutoFit/>
          </a:bodyPr>
          <a:lstStyle/>
          <a:p>
            <a:pPr indent="0" lvl="0" marL="0" marR="0" rtl="0" algn="r">
              <a:lnSpc>
                <a:spcPct val="130000"/>
              </a:lnSpc>
              <a:spcBef>
                <a:spcPts val="0"/>
              </a:spcBef>
              <a:spcAft>
                <a:spcPts val="0"/>
              </a:spcAft>
              <a:buNone/>
            </a:pPr>
            <a:r>
              <a:rPr b="1" i="0" lang="en-US" sz="4800" u="none" cap="none" strike="noStrike">
                <a:solidFill>
                  <a:srgbClr val="000000"/>
                </a:solidFill>
                <a:latin typeface="Raleway"/>
                <a:ea typeface="Raleway"/>
                <a:cs typeface="Raleway"/>
                <a:sym typeface="Raleway"/>
              </a:rPr>
              <a:t>ECMWF ORDER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pic>
        <p:nvPicPr>
          <p:cNvPr id="150" name="Google Shape;150;p9"/>
          <p:cNvPicPr preferRelativeResize="0"/>
          <p:nvPr/>
        </p:nvPicPr>
        <p:blipFill rotWithShape="1">
          <a:blip r:embed="rId3">
            <a:alphaModFix/>
          </a:blip>
          <a:srcRect b="0" l="36258" r="22108" t="0"/>
          <a:stretch/>
        </p:blipFill>
        <p:spPr>
          <a:xfrm>
            <a:off x="11859838" y="0"/>
            <a:ext cx="6428162" cy="10287000"/>
          </a:xfrm>
          <a:prstGeom prst="rect">
            <a:avLst/>
          </a:prstGeom>
          <a:noFill/>
          <a:ln>
            <a:noFill/>
          </a:ln>
        </p:spPr>
      </p:pic>
      <p:cxnSp>
        <p:nvCxnSpPr>
          <p:cNvPr id="151" name="Google Shape;151;p9"/>
          <p:cNvCxnSpPr/>
          <p:nvPr/>
        </p:nvCxnSpPr>
        <p:spPr>
          <a:xfrm>
            <a:off x="1028700" y="1042988"/>
            <a:ext cx="6492240" cy="0"/>
          </a:xfrm>
          <a:prstGeom prst="straightConnector1">
            <a:avLst/>
          </a:prstGeom>
          <a:noFill/>
          <a:ln cap="flat" cmpd="sng" w="19050">
            <a:solidFill>
              <a:srgbClr val="000000"/>
            </a:solidFill>
            <a:prstDash val="solid"/>
            <a:round/>
            <a:headEnd len="sm" w="sm" type="none"/>
            <a:tailEnd len="sm" w="sm" type="none"/>
          </a:ln>
        </p:spPr>
      </p:cxnSp>
      <p:cxnSp>
        <p:nvCxnSpPr>
          <p:cNvPr id="152" name="Google Shape;152;p9"/>
          <p:cNvCxnSpPr/>
          <p:nvPr/>
        </p:nvCxnSpPr>
        <p:spPr>
          <a:xfrm>
            <a:off x="1028700" y="9239250"/>
            <a:ext cx="6492240" cy="0"/>
          </a:xfrm>
          <a:prstGeom prst="straightConnector1">
            <a:avLst/>
          </a:prstGeom>
          <a:noFill/>
          <a:ln cap="flat" cmpd="sng" w="19050">
            <a:solidFill>
              <a:srgbClr val="000000"/>
            </a:solidFill>
            <a:prstDash val="solid"/>
            <a:round/>
            <a:headEnd len="sm" w="sm" type="none"/>
            <a:tailEnd len="sm" w="sm" type="none"/>
          </a:ln>
        </p:spPr>
      </p:cxnSp>
      <p:sp>
        <p:nvSpPr>
          <p:cNvPr id="153" name="Google Shape;153;p9"/>
          <p:cNvSpPr txBox="1"/>
          <p:nvPr/>
        </p:nvSpPr>
        <p:spPr>
          <a:xfrm>
            <a:off x="1028713" y="2222971"/>
            <a:ext cx="9857700" cy="738900"/>
          </a:xfrm>
          <a:prstGeom prst="rect">
            <a:avLst/>
          </a:prstGeom>
          <a:noFill/>
          <a:ln>
            <a:noFill/>
          </a:ln>
        </p:spPr>
        <p:txBody>
          <a:bodyPr anchorCtr="0" anchor="t" bIns="0" lIns="0" spcFirstLastPara="1" rIns="0" wrap="square" tIns="0">
            <a:spAutoFit/>
          </a:bodyPr>
          <a:lstStyle/>
          <a:p>
            <a:pPr indent="0" lvl="0" marL="0" marR="0" rtl="0" algn="just">
              <a:lnSpc>
                <a:spcPct val="130000"/>
              </a:lnSpc>
              <a:spcBef>
                <a:spcPts val="0"/>
              </a:spcBef>
              <a:spcAft>
                <a:spcPts val="0"/>
              </a:spcAft>
              <a:buNone/>
            </a:pPr>
            <a:r>
              <a:rPr b="1" i="0" lang="en-US" sz="4800" u="none" cap="none" strike="noStrike">
                <a:solidFill>
                  <a:srgbClr val="000000"/>
                </a:solidFill>
                <a:latin typeface="Raleway"/>
                <a:ea typeface="Raleway"/>
                <a:cs typeface="Raleway"/>
                <a:sym typeface="Raleway"/>
              </a:rPr>
              <a:t>STATUS/UPDATE</a:t>
            </a:r>
            <a:endParaRPr/>
          </a:p>
        </p:txBody>
      </p:sp>
      <p:sp>
        <p:nvSpPr>
          <p:cNvPr id="154" name="Google Shape;154;p9"/>
          <p:cNvSpPr txBox="1"/>
          <p:nvPr/>
        </p:nvSpPr>
        <p:spPr>
          <a:xfrm>
            <a:off x="1028700" y="3236852"/>
            <a:ext cx="9857700" cy="5264700"/>
          </a:xfrm>
          <a:prstGeom prst="rect">
            <a:avLst/>
          </a:prstGeom>
          <a:noFill/>
          <a:ln>
            <a:noFill/>
          </a:ln>
        </p:spPr>
        <p:txBody>
          <a:bodyPr anchorCtr="0" anchor="t" bIns="0" lIns="0" spcFirstLastPara="1" rIns="0" wrap="square" tIns="0">
            <a:spAutoFit/>
          </a:bodyPr>
          <a:lstStyle/>
          <a:p>
            <a:pPr indent="-310577" lvl="1" marL="582928" marR="0" rtl="0" algn="just">
              <a:lnSpc>
                <a:spcPct val="150018"/>
              </a:lnSpc>
              <a:spcBef>
                <a:spcPts val="0"/>
              </a:spcBef>
              <a:spcAft>
                <a:spcPts val="0"/>
              </a:spcAft>
              <a:buClr>
                <a:schemeClr val="dk1"/>
              </a:buClr>
              <a:buSzPts val="3000"/>
              <a:buFont typeface="Raleway"/>
              <a:buChar char="•"/>
            </a:pPr>
            <a:r>
              <a:rPr i="0" lang="en-US" sz="3000" u="none" cap="none" strike="noStrike">
                <a:solidFill>
                  <a:schemeClr val="dk1"/>
                </a:solidFill>
                <a:latin typeface="Raleway Light"/>
                <a:ea typeface="Raleway Light"/>
                <a:cs typeface="Raleway Light"/>
                <a:sym typeface="Raleway Light"/>
              </a:rPr>
              <a:t>4 week trial to start in November - for checking of the dissemination schedule, internet connectivity, finalization of PAGASA requirements</a:t>
            </a:r>
            <a:endParaRPr sz="3000">
              <a:solidFill>
                <a:schemeClr val="dk1"/>
              </a:solidFill>
              <a:latin typeface="Raleway"/>
              <a:ea typeface="Raleway"/>
              <a:cs typeface="Raleway"/>
              <a:sym typeface="Raleway"/>
            </a:endParaRPr>
          </a:p>
          <a:p>
            <a:pPr indent="-310577" lvl="1" marL="582927" marR="0" rtl="0" algn="just">
              <a:lnSpc>
                <a:spcPct val="150018"/>
              </a:lnSpc>
              <a:spcBef>
                <a:spcPts val="0"/>
              </a:spcBef>
              <a:spcAft>
                <a:spcPts val="0"/>
              </a:spcAft>
              <a:buClr>
                <a:schemeClr val="dk1"/>
              </a:buClr>
              <a:buSzPts val="3000"/>
              <a:buFont typeface="Raleway"/>
              <a:buChar char="•"/>
            </a:pPr>
            <a:r>
              <a:rPr i="0" lang="en-US" sz="3000" u="none" cap="none" strike="noStrike">
                <a:solidFill>
                  <a:schemeClr val="dk1"/>
                </a:solidFill>
                <a:latin typeface="Raleway Light"/>
                <a:ea typeface="Raleway Light"/>
                <a:cs typeface="Raleway Light"/>
                <a:sym typeface="Raleway Light"/>
              </a:rPr>
              <a:t>BAC resolution signed </a:t>
            </a:r>
            <a:endParaRPr sz="3000">
              <a:solidFill>
                <a:schemeClr val="dk1"/>
              </a:solidFill>
              <a:latin typeface="Raleway Light"/>
              <a:ea typeface="Raleway Light"/>
              <a:cs typeface="Raleway Light"/>
              <a:sym typeface="Raleway Light"/>
            </a:endParaRPr>
          </a:p>
          <a:p>
            <a:pPr indent="-310577" lvl="1" marL="582927" marR="0" rtl="0" algn="just">
              <a:lnSpc>
                <a:spcPct val="150018"/>
              </a:lnSpc>
              <a:spcBef>
                <a:spcPts val="0"/>
              </a:spcBef>
              <a:spcAft>
                <a:spcPts val="0"/>
              </a:spcAft>
              <a:buClr>
                <a:schemeClr val="dk1"/>
              </a:buClr>
              <a:buSzPts val="3000"/>
              <a:buFont typeface="Raleway"/>
              <a:buChar char="•"/>
            </a:pPr>
            <a:r>
              <a:rPr lang="en-US" sz="3000">
                <a:solidFill>
                  <a:schemeClr val="dk1"/>
                </a:solidFill>
                <a:latin typeface="Raleway Light"/>
                <a:ea typeface="Raleway Light"/>
                <a:cs typeface="Raleway Light"/>
                <a:sym typeface="Raleway Light"/>
              </a:rPr>
              <a:t>4 week trial to started last November 6</a:t>
            </a:r>
            <a:r>
              <a:rPr lang="en-US" sz="3000">
                <a:solidFill>
                  <a:schemeClr val="dk1"/>
                </a:solidFill>
                <a:latin typeface="Raleway"/>
                <a:ea typeface="Raleway"/>
                <a:cs typeface="Raleway"/>
                <a:sym typeface="Raleway"/>
              </a:rPr>
              <a:t> </a:t>
            </a:r>
            <a:endParaRPr sz="3000">
              <a:solidFill>
                <a:schemeClr val="dk1"/>
              </a:solidFill>
              <a:latin typeface="Raleway"/>
              <a:ea typeface="Raleway"/>
              <a:cs typeface="Raleway"/>
              <a:sym typeface="Raleway"/>
            </a:endParaRPr>
          </a:p>
          <a:p>
            <a:pPr indent="-310577" lvl="1" marL="582928" marR="0" rtl="0" algn="just">
              <a:lnSpc>
                <a:spcPct val="150018"/>
              </a:lnSpc>
              <a:spcBef>
                <a:spcPts val="0"/>
              </a:spcBef>
              <a:spcAft>
                <a:spcPts val="0"/>
              </a:spcAft>
              <a:buClr>
                <a:schemeClr val="dk1"/>
              </a:buClr>
              <a:buSzPts val="3000"/>
              <a:buFont typeface="Raleway"/>
              <a:buChar char="•"/>
            </a:pPr>
            <a:r>
              <a:rPr i="0" lang="en-US" sz="3000" u="none" cap="none" strike="noStrike">
                <a:solidFill>
                  <a:schemeClr val="dk1"/>
                </a:solidFill>
                <a:latin typeface="Raleway Light"/>
                <a:ea typeface="Raleway Light"/>
                <a:cs typeface="Raleway Light"/>
                <a:sym typeface="Raleway Light"/>
              </a:rPr>
              <a:t>Signing of the license agreement : November - December</a:t>
            </a:r>
            <a:endParaRPr sz="3000">
              <a:solidFill>
                <a:schemeClr val="dk1"/>
              </a:solidFill>
              <a:latin typeface="Raleway"/>
              <a:ea typeface="Raleway"/>
              <a:cs typeface="Raleway"/>
              <a:sym typeface="Raleway"/>
            </a:endParaRPr>
          </a:p>
          <a:p>
            <a:pPr indent="0" lvl="0" marL="0" marR="0" rtl="0" algn="just">
              <a:lnSpc>
                <a:spcPct val="150018"/>
              </a:lnSpc>
              <a:spcBef>
                <a:spcPts val="0"/>
              </a:spcBef>
              <a:spcAft>
                <a:spcPts val="0"/>
              </a:spcAft>
              <a:buNone/>
            </a:pPr>
            <a:r>
              <a:t/>
            </a:r>
            <a:endParaRPr b="0" i="0" sz="2699" u="none" cap="none" strike="noStrike">
              <a:solidFill>
                <a:srgbClr val="000000"/>
              </a:solidFill>
              <a:latin typeface="Raleway Light"/>
              <a:ea typeface="Raleway Light"/>
              <a:cs typeface="Raleway Light"/>
              <a:sym typeface="Raleway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