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Proxima Nova"/>
      <p:regular r:id="rId49"/>
      <p:bold r:id="rId50"/>
      <p:italic r:id="rId51"/>
      <p:boldItalic r:id="rId52"/>
    </p:embeddedFont>
    <p:embeddedFont>
      <p:font typeface="Proxima Nova Semibold"/>
      <p:regular r:id="rId53"/>
      <p:bold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159AD9-2565-4BA8-A87C-676D20A4EF00}">
  <a:tblStyle styleId="{23159AD9-2565-4BA8-A87C-676D20A4EF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-italic.fntdata"/><Relationship Id="rId50" Type="http://schemas.openxmlformats.org/officeDocument/2006/relationships/font" Target="fonts/ProximaNova-bold.fntdata"/><Relationship Id="rId53" Type="http://schemas.openxmlformats.org/officeDocument/2006/relationships/font" Target="fonts/ProximaNovaSemibold-regular.fntdata"/><Relationship Id="rId52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55" Type="http://schemas.openxmlformats.org/officeDocument/2006/relationships/font" Target="fonts/ProximaNovaSemibold-boldItalic.fntdata"/><Relationship Id="rId10" Type="http://schemas.openxmlformats.org/officeDocument/2006/relationships/slide" Target="slides/slide4.xml"/><Relationship Id="rId54" Type="http://schemas.openxmlformats.org/officeDocument/2006/relationships/font" Target="fonts/ProximaNovaSemi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d58af40ff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d58af40ff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d58af40ff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d58af40ff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d58af40ff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d58af40f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d58af40ff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d58af40ff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d58af40ff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d58af40ff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d58af40ff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d58af40ff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d58af40ff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d58af40ff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d58af40ff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d58af40ff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d58af40ff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d58af40ff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d58af40ff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ed58af40ff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d58af40f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d58af40f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href="https://www.flaticon.com/free-icons/email" title="email icons"&gt;Email icons created by Freepik - Flaticon&lt;/a&gt;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href="https://www.flaticon.com/free-icons/folder" title="folder icons"&gt;Folder icons created by Freepik - Flaticon&lt;/a&gt;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d58af40ff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ed58af40ff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d58af40ff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ed58af40ff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d58af40ff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ed58af40ff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ed58af40ff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ed58af40ff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d58af40ff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ed58af40ff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d58af40ff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ed58af40ff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ed58af40ff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ed58af40ff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d58af40ff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ed58af40f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d58af40ff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ed58af40ff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d58af40ff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ed58af40ff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d58af40ff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d58af40ff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href="https://www.flaticon.com/free-icons/email" title="email icons"&gt;Email icons created by Freepik - Flaticon&lt;/a&gt;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href="https://www.flaticon.com/free-icons/folder" title="folder icons"&gt;Folder icons created by Freepik - Flaticon&lt;/a&gt;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d58af40ff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ed58af40ff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d58af40ff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ed58af40ff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ed58af40ff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ed58af40ff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d58af40ff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d58af40ff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ed58af40ff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ed58af40ff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a7daa934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a7daa934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a7daa934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a7daa934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a7daa934e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a7daa934e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a7daa934e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a7daa934e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a7daa934e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a7daa934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d58af40ff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d58af40f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href="https://www.flaticon.com/free-icons/email" title="email icons"&gt;Email icons created by Freepik - Flaticon&lt;/a&gt;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a7daa934e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a7daa934e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a7daa934e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a7daa934e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a7daa934e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a7daa934e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7e7b38d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7e7b38d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https://codes.ecmwf.int/grib/format/grib1/overview/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72e8202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72e8202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&lt;a href="https://www.flaticon.com/free-icons/email" title="email icons"&gt;Email icons created by Freepik - Flaticon&lt;/a&gt;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href="https://www.flaticon.com/free-icons/query" title="query icons"&gt;Query icons created by Freepik - Flaticon&lt;/a&gt;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href="https://www.flaticon.com/free-icons/database" title="database icons"&gt;Database icons created by Freepik - Flaticon&lt;/a&gt;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d58af40ff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d58af40ff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d58af40ff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d58af40ff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72e8202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72e8202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des.ecmwf.int/grib/format/grib1/sections/1/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des.ecmwf.int/grib/format/grib1/ctables/" TargetMode="External"/><Relationship Id="rId4" Type="http://schemas.openxmlformats.org/officeDocument/2006/relationships/hyperlink" Target="https://codes.ecmwf.int/grib/format/grib1/ctables/" TargetMode="External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hyperlink" Target="https://codes.ecmwf.int/grib/format/grib1/parameter/2/" TargetMode="External"/><Relationship Id="rId5" Type="http://schemas.openxmlformats.org/officeDocument/2006/relationships/hyperlink" Target="https://codes.ecmwf.int/grib/format/grib1/level/3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hyperlink" Target="https://codes.ecmwf.int/grib/format/grib1/sections/1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hyperlink" Target="https://codes.ecmwf.int/grib/format/grib1/ctable/5/" TargetMode="External"/><Relationship Id="rId5" Type="http://schemas.openxmlformats.org/officeDocument/2006/relationships/hyperlink" Target="https://codes.ecmwf.int/grib/format/grib1/ctable/4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nfluence.ecmwf.int/display/CKB/What+are+GRIB+files+and+how+can+I+read+the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onfluence.ecmwf.int/display/ECC/What+is+ecCode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onfluence.ecmwf.int/display/ECC/GRIB+tools" TargetMode="External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onfluence.ecmwf.int/display/ECC/grib_count" TargetMode="External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nfluence.ecmwf.int/display/CKB/What+are+GRIB+files+and+how+can+I+read+the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confluence.ecmwf.int/display/ECC/grib_ls" TargetMode="External"/><Relationship Id="rId4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confluence.ecmwf.int/display/ECC/grib_get_data" TargetMode="External"/><Relationship Id="rId4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confluence.ecmwf.int/display/ECC/grib_to_netcdf" TargetMode="External"/><Relationship Id="rId4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confluence.ecmwf.int/display/ECC/grib_set" TargetMode="External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cpc.ncep.noaa.gov/products/wesley/wgrib2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des.ecmwf.int/grib/format/grib1/overview/" TargetMode="External"/><Relationship Id="rId4" Type="http://schemas.openxmlformats.org/officeDocument/2006/relationships/hyperlink" Target="https://codes.ecmwf.int/grib/format/grib1/overview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pc.ncep.noaa.gov/products/wesley/wgrib.html" TargetMode="External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GRIB File Exploration and Handling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73763"/>
                </a:highlight>
              </a:rPr>
              <a:t>wgrib &lt;file_name&gt; </a:t>
            </a:r>
            <a:endParaRPr>
              <a:solidFill>
                <a:schemeClr val="lt1"/>
              </a:solidFill>
              <a:highlight>
                <a:srgbClr val="07376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Inventory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85727" l="0" r="16296" t="10677"/>
          <a:stretch/>
        </p:blipFill>
        <p:spPr>
          <a:xfrm>
            <a:off x="131225" y="1646600"/>
            <a:ext cx="8881550" cy="2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>
            <p:ph idx="4294967295" type="body"/>
          </p:nvPr>
        </p:nvSpPr>
        <p:spPr>
          <a:xfrm>
            <a:off x="645300" y="2385025"/>
            <a:ext cx="7853400" cy="23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inventory contains several fields separated by </a:t>
            </a:r>
            <a:r>
              <a:rPr lang="en">
                <a:solidFill>
                  <a:schemeClr val="dk2"/>
                </a:solidFill>
              </a:rPr>
              <a:t>colons ( : )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60" name="Google Shape;160;p22"/>
          <p:cNvCxnSpPr/>
          <p:nvPr/>
        </p:nvCxnSpPr>
        <p:spPr>
          <a:xfrm rot="10800000">
            <a:off x="339500" y="1850300"/>
            <a:ext cx="0" cy="3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2"/>
          <p:cNvCxnSpPr/>
          <p:nvPr/>
        </p:nvCxnSpPr>
        <p:spPr>
          <a:xfrm rot="10800000">
            <a:off x="517375" y="1850300"/>
            <a:ext cx="0" cy="3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2"/>
          <p:cNvCxnSpPr/>
          <p:nvPr/>
        </p:nvCxnSpPr>
        <p:spPr>
          <a:xfrm rot="10800000">
            <a:off x="1467625" y="1850300"/>
            <a:ext cx="0" cy="3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2"/>
          <p:cNvCxnSpPr/>
          <p:nvPr/>
        </p:nvCxnSpPr>
        <p:spPr>
          <a:xfrm rot="10800000">
            <a:off x="1721875" y="1850300"/>
            <a:ext cx="0" cy="3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2"/>
          <p:cNvCxnSpPr/>
          <p:nvPr/>
        </p:nvCxnSpPr>
        <p:spPr>
          <a:xfrm rot="10800000">
            <a:off x="2587250" y="1850300"/>
            <a:ext cx="0" cy="3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2"/>
          <p:cNvCxnSpPr/>
          <p:nvPr/>
        </p:nvCxnSpPr>
        <p:spPr>
          <a:xfrm rot="10800000">
            <a:off x="3435625" y="1850300"/>
            <a:ext cx="0" cy="3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2"/>
          <p:cNvCxnSpPr/>
          <p:nvPr/>
        </p:nvCxnSpPr>
        <p:spPr>
          <a:xfrm rot="10800000">
            <a:off x="4284025" y="1850300"/>
            <a:ext cx="0" cy="3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2"/>
          <p:cNvCxnSpPr/>
          <p:nvPr/>
        </p:nvCxnSpPr>
        <p:spPr>
          <a:xfrm rot="10800000">
            <a:off x="4725000" y="1850300"/>
            <a:ext cx="0" cy="3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2"/>
          <p:cNvCxnSpPr/>
          <p:nvPr/>
        </p:nvCxnSpPr>
        <p:spPr>
          <a:xfrm rot="10800000">
            <a:off x="5242375" y="1850300"/>
            <a:ext cx="0" cy="3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2"/>
          <p:cNvCxnSpPr/>
          <p:nvPr/>
        </p:nvCxnSpPr>
        <p:spPr>
          <a:xfrm rot="10800000">
            <a:off x="5666375" y="1850300"/>
            <a:ext cx="0" cy="3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2"/>
          <p:cNvCxnSpPr/>
          <p:nvPr/>
        </p:nvCxnSpPr>
        <p:spPr>
          <a:xfrm rot="10800000">
            <a:off x="6353500" y="1850300"/>
            <a:ext cx="0" cy="3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2"/>
          <p:cNvCxnSpPr/>
          <p:nvPr/>
        </p:nvCxnSpPr>
        <p:spPr>
          <a:xfrm rot="10800000">
            <a:off x="6955750" y="1850300"/>
            <a:ext cx="0" cy="3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2"/>
          <p:cNvCxnSpPr/>
          <p:nvPr/>
        </p:nvCxnSpPr>
        <p:spPr>
          <a:xfrm rot="10800000">
            <a:off x="7812625" y="1850300"/>
            <a:ext cx="0" cy="3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2"/>
          <p:cNvCxnSpPr/>
          <p:nvPr/>
        </p:nvCxnSpPr>
        <p:spPr>
          <a:xfrm rot="10800000">
            <a:off x="8423350" y="1850300"/>
            <a:ext cx="0" cy="3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73763"/>
                </a:highlight>
              </a:rPr>
              <a:t>wgrib &lt;file_name&gt; </a:t>
            </a:r>
            <a:endParaRPr>
              <a:solidFill>
                <a:schemeClr val="lt1"/>
              </a:solidFill>
              <a:highlight>
                <a:srgbClr val="07376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Inventory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85727" l="0" r="16296" t="10677"/>
          <a:stretch/>
        </p:blipFill>
        <p:spPr>
          <a:xfrm>
            <a:off x="131225" y="1646600"/>
            <a:ext cx="8881550" cy="2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/>
          <p:nvPr/>
        </p:nvSpPr>
        <p:spPr>
          <a:xfrm>
            <a:off x="84875" y="1519850"/>
            <a:ext cx="271500" cy="4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3"/>
          <p:cNvSpPr txBox="1"/>
          <p:nvPr>
            <p:ph idx="4294967295" type="body"/>
          </p:nvPr>
        </p:nvSpPr>
        <p:spPr>
          <a:xfrm>
            <a:off x="645300" y="2385025"/>
            <a:ext cx="7853400" cy="23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	Record/message number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 	Position in bytes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	Reference/initial date (yymmddHH)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4	Parameter name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356375" y="1519850"/>
            <a:ext cx="169800" cy="4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526175" y="1519850"/>
            <a:ext cx="933600" cy="4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1459775" y="1519850"/>
            <a:ext cx="271500" cy="4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73763"/>
                </a:highlight>
              </a:rPr>
              <a:t>wgrib &lt;file_name&gt; </a:t>
            </a:r>
            <a:endParaRPr>
              <a:solidFill>
                <a:schemeClr val="lt1"/>
              </a:solidFill>
              <a:highlight>
                <a:srgbClr val="07376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Inventory</a:t>
            </a:r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 rotWithShape="1">
          <a:blip r:embed="rId3">
            <a:alphaModFix/>
          </a:blip>
          <a:srcRect b="85727" l="0" r="16296" t="10677"/>
          <a:stretch/>
        </p:blipFill>
        <p:spPr>
          <a:xfrm>
            <a:off x="131225" y="1646600"/>
            <a:ext cx="8881550" cy="2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>
            <p:ph idx="4294967295" type="body"/>
          </p:nvPr>
        </p:nvSpPr>
        <p:spPr>
          <a:xfrm>
            <a:off x="645300" y="2385025"/>
            <a:ext cx="7853400" cy="23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Product Definition Section (PDS)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Indicator of parameter 				(grib PDS octet 9)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 	</a:t>
            </a:r>
            <a:r>
              <a:rPr lang="en">
                <a:solidFill>
                  <a:schemeClr val="dk1"/>
                </a:solidFill>
              </a:rPr>
              <a:t>Indicator of type of level 			(grib PDS octet 10)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	</a:t>
            </a:r>
            <a:r>
              <a:rPr lang="en">
                <a:solidFill>
                  <a:schemeClr val="dk1"/>
                </a:solidFill>
              </a:rPr>
              <a:t>Height, pressure, etc. of levels 		(grib PDS octets 11-12)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1722850" y="1519850"/>
            <a:ext cx="849000" cy="4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2571850" y="1519850"/>
            <a:ext cx="849000" cy="4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3420850" y="1519850"/>
            <a:ext cx="849000" cy="4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ECMWF GRIB1 PDS</a:t>
            </a:r>
            <a:endParaRPr/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0288" y="152400"/>
            <a:ext cx="6403416" cy="3932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/>
          <p:nvPr/>
        </p:nvSpPr>
        <p:spPr>
          <a:xfrm>
            <a:off x="1295850" y="3259250"/>
            <a:ext cx="6552300" cy="959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ECMWF </a:t>
            </a:r>
            <a:r>
              <a:rPr lang="en" u="sng">
                <a:solidFill>
                  <a:schemeClr val="hlink"/>
                </a:solidFill>
                <a:hlinkClick r:id="rId4"/>
              </a:rPr>
              <a:t>GRIB1 Code Tables</a:t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0100" y="152400"/>
            <a:ext cx="6263807" cy="39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73763"/>
                </a:highlight>
              </a:rPr>
              <a:t>wgrib &lt;file_name&gt; </a:t>
            </a:r>
            <a:endParaRPr>
              <a:solidFill>
                <a:schemeClr val="lt1"/>
              </a:solidFill>
              <a:highlight>
                <a:srgbClr val="07376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Inventory</a:t>
            </a:r>
            <a:endParaRPr/>
          </a:p>
        </p:txBody>
      </p:sp>
      <p:pic>
        <p:nvPicPr>
          <p:cNvPr id="213" name="Google Shape;213;p27"/>
          <p:cNvPicPr preferRelativeResize="0"/>
          <p:nvPr/>
        </p:nvPicPr>
        <p:blipFill rotWithShape="1">
          <a:blip r:embed="rId3">
            <a:alphaModFix/>
          </a:blip>
          <a:srcRect b="85727" l="0" r="16296" t="10677"/>
          <a:stretch/>
        </p:blipFill>
        <p:spPr>
          <a:xfrm>
            <a:off x="131225" y="1646600"/>
            <a:ext cx="8881550" cy="2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>
            <p:ph idx="4294967295" type="body"/>
          </p:nvPr>
        </p:nvSpPr>
        <p:spPr>
          <a:xfrm>
            <a:off x="645300" y="2385025"/>
            <a:ext cx="7853400" cy="23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Product Definition Section (PDS)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	Indicator of parameter 				</a:t>
            </a:r>
            <a:r>
              <a:rPr lang="en" u="sng">
                <a:solidFill>
                  <a:schemeClr val="hlink"/>
                </a:solidFill>
                <a:hlinkClick r:id="rId4"/>
              </a:rPr>
              <a:t>Code Table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 	Indicator of type of level 			</a:t>
            </a:r>
            <a:r>
              <a:rPr lang="en" u="sng">
                <a:solidFill>
                  <a:schemeClr val="hlink"/>
                </a:solidFill>
                <a:hlinkClick r:id="rId5"/>
              </a:rPr>
              <a:t>Code Table 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	Height, pressure, etc. of levels 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1722850" y="1519850"/>
            <a:ext cx="849000" cy="4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2571850" y="1519850"/>
            <a:ext cx="849000" cy="4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3420850" y="1519850"/>
            <a:ext cx="849000" cy="4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73763"/>
                </a:highlight>
              </a:rPr>
              <a:t>wgrib &lt;file_name&gt; </a:t>
            </a:r>
            <a:endParaRPr>
              <a:solidFill>
                <a:schemeClr val="lt1"/>
              </a:solidFill>
              <a:highlight>
                <a:srgbClr val="07376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Inventory</a:t>
            </a:r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 rotWithShape="1">
          <a:blip r:embed="rId3">
            <a:alphaModFix/>
          </a:blip>
          <a:srcRect b="85727" l="0" r="16296" t="10677"/>
          <a:stretch/>
        </p:blipFill>
        <p:spPr>
          <a:xfrm>
            <a:off x="131225" y="1646600"/>
            <a:ext cx="8881550" cy="2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 txBox="1"/>
          <p:nvPr>
            <p:ph idx="4294967295" type="body"/>
          </p:nvPr>
        </p:nvSpPr>
        <p:spPr>
          <a:xfrm>
            <a:off x="645300" y="2385025"/>
            <a:ext cx="7853400" cy="23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Time Range 			(grib PDS octet 21)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9</a:t>
            </a:r>
            <a:r>
              <a:rPr lang="en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Period of time 1		(grib PDS octet 19)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	</a:t>
            </a:r>
            <a:r>
              <a:rPr lang="en">
                <a:solidFill>
                  <a:schemeClr val="dk1"/>
                </a:solidFill>
              </a:rPr>
              <a:t>Period of time 2		(grib PDS octet 20)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11 	Forecast time unit		(grib PDS octet 18)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5694725" y="1519850"/>
            <a:ext cx="662400" cy="4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4719125" y="1519850"/>
            <a:ext cx="526200" cy="4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28"/>
          <p:cNvSpPr/>
          <p:nvPr/>
        </p:nvSpPr>
        <p:spPr>
          <a:xfrm flipH="1">
            <a:off x="4269725" y="1519850"/>
            <a:ext cx="449400" cy="4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5245325" y="1519850"/>
            <a:ext cx="449400" cy="4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338" y="152400"/>
            <a:ext cx="5633333" cy="39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ECMWF GRIB1 PDS</a:t>
            </a: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1295850" y="1315575"/>
            <a:ext cx="6552300" cy="145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73763"/>
                </a:highlight>
              </a:rPr>
              <a:t>wgrib &lt;file_name&gt; </a:t>
            </a:r>
            <a:endParaRPr>
              <a:solidFill>
                <a:schemeClr val="lt1"/>
              </a:solidFill>
              <a:highlight>
                <a:srgbClr val="07376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Inventory</a:t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 rotWithShape="1">
          <a:blip r:embed="rId3">
            <a:alphaModFix/>
          </a:blip>
          <a:srcRect b="85727" l="0" r="16296" t="10677"/>
          <a:stretch/>
        </p:blipFill>
        <p:spPr>
          <a:xfrm>
            <a:off x="131225" y="1646600"/>
            <a:ext cx="8881550" cy="2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>
            <p:ph idx="4294967295" type="body"/>
          </p:nvPr>
        </p:nvSpPr>
        <p:spPr>
          <a:xfrm>
            <a:off x="645300" y="2385025"/>
            <a:ext cx="7853400" cy="23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	Time Range 			</a:t>
            </a:r>
            <a:r>
              <a:rPr lang="en" u="sng">
                <a:solidFill>
                  <a:schemeClr val="hlink"/>
                </a:solidFill>
                <a:hlinkClick r:id="rId4"/>
              </a:rPr>
              <a:t>Code Table 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9 	Period of time 1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	Period of time 2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11 	Forecast time unit		</a:t>
            </a:r>
            <a:r>
              <a:rPr lang="en" u="sng">
                <a:solidFill>
                  <a:schemeClr val="hlink"/>
                </a:solidFill>
                <a:hlinkClick r:id="rId5"/>
              </a:rPr>
              <a:t>Code Table 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5694725" y="1519850"/>
            <a:ext cx="662400" cy="4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4719125" y="1519850"/>
            <a:ext cx="526200" cy="4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5" name="Google Shape;245;p30"/>
          <p:cNvSpPr/>
          <p:nvPr/>
        </p:nvSpPr>
        <p:spPr>
          <a:xfrm flipH="1">
            <a:off x="4269725" y="1519850"/>
            <a:ext cx="449400" cy="4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5245325" y="1519850"/>
            <a:ext cx="449400" cy="4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73763"/>
                </a:highlight>
              </a:rPr>
              <a:t>wgrib &lt;file_name&gt; </a:t>
            </a:r>
            <a:endParaRPr>
              <a:solidFill>
                <a:schemeClr val="lt1"/>
              </a:solidFill>
              <a:highlight>
                <a:srgbClr val="07376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Inventory</a:t>
            </a:r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 rotWithShape="1">
          <a:blip r:embed="rId3">
            <a:alphaModFix/>
          </a:blip>
          <a:srcRect b="85727" l="0" r="16296" t="10677"/>
          <a:stretch/>
        </p:blipFill>
        <p:spPr>
          <a:xfrm>
            <a:off x="131225" y="1646600"/>
            <a:ext cx="8881550" cy="2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 txBox="1"/>
          <p:nvPr>
            <p:ph idx="4294967295" type="body"/>
          </p:nvPr>
        </p:nvSpPr>
        <p:spPr>
          <a:xfrm>
            <a:off x="645300" y="2385025"/>
            <a:ext cx="7853400" cy="23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12</a:t>
            </a:r>
            <a:r>
              <a:rPr lang="en">
                <a:solidFill>
                  <a:schemeClr val="dk1"/>
                </a:solidFill>
              </a:rPr>
              <a:t>	level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13 	</a:t>
            </a:r>
            <a:r>
              <a:rPr lang="en">
                <a:solidFill>
                  <a:schemeClr val="dk1"/>
                </a:solidFill>
              </a:rPr>
              <a:t>anl=analysis, fcst=forecast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14 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15	</a:t>
            </a:r>
            <a:r>
              <a:rPr lang="en">
                <a:solidFill>
                  <a:schemeClr val="dk1"/>
                </a:solidFill>
              </a:rPr>
              <a:t>NAve (number of grids used to make average)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p31"/>
          <p:cNvSpPr/>
          <p:nvPr/>
        </p:nvSpPr>
        <p:spPr>
          <a:xfrm flipH="1">
            <a:off x="6357075" y="1519850"/>
            <a:ext cx="594300" cy="4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5" name="Google Shape;255;p31"/>
          <p:cNvSpPr/>
          <p:nvPr/>
        </p:nvSpPr>
        <p:spPr>
          <a:xfrm>
            <a:off x="7808775" y="1519850"/>
            <a:ext cx="594300" cy="4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6" name="Google Shape;256;p31"/>
          <p:cNvSpPr/>
          <p:nvPr/>
        </p:nvSpPr>
        <p:spPr>
          <a:xfrm flipH="1">
            <a:off x="8403200" y="1519850"/>
            <a:ext cx="653100" cy="4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6951375" y="1519850"/>
            <a:ext cx="857400" cy="4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GRIB file?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“</a:t>
            </a:r>
            <a:r>
              <a:rPr b="1" lang="en" u="sng">
                <a:solidFill>
                  <a:schemeClr val="dk1"/>
                </a:solidFill>
              </a:rPr>
              <a:t>G</a:t>
            </a:r>
            <a:r>
              <a:rPr lang="en">
                <a:solidFill>
                  <a:schemeClr val="dk1"/>
                </a:solidFill>
              </a:rPr>
              <a:t>eneral </a:t>
            </a:r>
            <a:r>
              <a:rPr b="1" lang="en" u="sng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egularly distributed </a:t>
            </a:r>
            <a:r>
              <a:rPr b="1" lang="en" u="sng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nformation in </a:t>
            </a:r>
            <a:r>
              <a:rPr b="1" lang="en" u="sng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inary form”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WMO standard format for archiving and exchanging gridded data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Binary format; data is packed to increase storage efficiency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Collection of </a:t>
            </a:r>
            <a:r>
              <a:rPr lang="en">
                <a:solidFill>
                  <a:schemeClr val="dk1"/>
                </a:solidFill>
              </a:rPr>
              <a:t>standalone data messages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Coding standards: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GRIB edition 1 (GRIB1)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GRIB edition 2 (GRIB2)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0" y="4774200"/>
            <a:ext cx="488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Reference: </a:t>
            </a:r>
            <a:r>
              <a:rPr lang="en" sz="1200" u="sng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 are GRIB files and how I can read them</a:t>
            </a:r>
            <a:endParaRPr sz="12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830525" y="1100563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867250" y="3091363"/>
            <a:ext cx="4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⋯</a:t>
            </a:r>
            <a:endParaRPr sz="2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939225" y="1097838"/>
            <a:ext cx="89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GRIB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1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830525" y="1821638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4888950" y="1818913"/>
            <a:ext cx="9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GRIB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2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830525" y="2542713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4888800" y="2539988"/>
            <a:ext cx="9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GRIB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3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830525" y="3494288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4888825" y="3491563"/>
            <a:ext cx="9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GRIB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</a:t>
            </a:r>
            <a:r>
              <a:rPr i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endParaRPr i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7723725" y="1965950"/>
            <a:ext cx="1055675" cy="1055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4"/>
          <p:cNvCxnSpPr>
            <a:stCxn id="68" idx="3"/>
            <a:endCxn id="77" idx="1"/>
          </p:cNvCxnSpPr>
          <p:nvPr/>
        </p:nvCxnSpPr>
        <p:spPr>
          <a:xfrm>
            <a:off x="6379165" y="1374883"/>
            <a:ext cx="1344600" cy="11190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" name="Google Shape;79;p14"/>
          <p:cNvCxnSpPr>
            <a:stCxn id="71" idx="3"/>
            <a:endCxn id="77" idx="1"/>
          </p:cNvCxnSpPr>
          <p:nvPr/>
        </p:nvCxnSpPr>
        <p:spPr>
          <a:xfrm>
            <a:off x="6379165" y="2095958"/>
            <a:ext cx="1344600" cy="3978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" name="Google Shape;80;p14"/>
          <p:cNvCxnSpPr>
            <a:stCxn id="73" idx="3"/>
            <a:endCxn id="77" idx="1"/>
          </p:cNvCxnSpPr>
          <p:nvPr/>
        </p:nvCxnSpPr>
        <p:spPr>
          <a:xfrm flipH="1" rot="10800000">
            <a:off x="6379165" y="2493933"/>
            <a:ext cx="1344600" cy="3231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1" name="Google Shape;81;p14"/>
          <p:cNvCxnSpPr>
            <a:stCxn id="75" idx="3"/>
            <a:endCxn id="77" idx="1"/>
          </p:cNvCxnSpPr>
          <p:nvPr/>
        </p:nvCxnSpPr>
        <p:spPr>
          <a:xfrm flipH="1" rot="10800000">
            <a:off x="6379165" y="2493907"/>
            <a:ext cx="1344600" cy="12747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2" name="Google Shape;82;p14"/>
          <p:cNvSpPr txBox="1"/>
          <p:nvPr/>
        </p:nvSpPr>
        <p:spPr>
          <a:xfrm>
            <a:off x="7780713" y="3014413"/>
            <a:ext cx="9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GRIB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file</a:t>
            </a:r>
            <a:endParaRPr i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73763"/>
                </a:highlight>
              </a:rPr>
              <a:t>w</a:t>
            </a:r>
            <a:r>
              <a:rPr lang="en">
                <a:solidFill>
                  <a:schemeClr val="lt1"/>
                </a:solidFill>
                <a:highlight>
                  <a:srgbClr val="073763"/>
                </a:highlight>
              </a:rPr>
              <a:t>grib -s &lt;file_name&gt; </a:t>
            </a:r>
            <a:endParaRPr>
              <a:solidFill>
                <a:schemeClr val="lt1"/>
              </a:solidFill>
              <a:highlight>
                <a:srgbClr val="07376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</a:t>
            </a:r>
            <a:r>
              <a:rPr lang="en"/>
              <a:t>Inventory</a:t>
            </a:r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213" y="1467200"/>
            <a:ext cx="6481563" cy="346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225" y="1467198"/>
            <a:ext cx="6481552" cy="346150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73763"/>
                </a:highlight>
              </a:rPr>
              <a:t>wgrib -v &lt;file_name&gt; </a:t>
            </a:r>
            <a:endParaRPr>
              <a:solidFill>
                <a:schemeClr val="lt1"/>
              </a:solidFill>
              <a:highlight>
                <a:srgbClr val="07376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Verbose </a:t>
            </a:r>
            <a:r>
              <a:rPr lang="en"/>
              <a:t>Inventory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225" y="1467200"/>
            <a:ext cx="6481552" cy="3461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73763"/>
                </a:highlight>
              </a:rPr>
              <a:t>wgrib -V &lt;file_name&gt; </a:t>
            </a:r>
            <a:endParaRPr>
              <a:solidFill>
                <a:schemeClr val="lt1"/>
              </a:solidFill>
              <a:highlight>
                <a:srgbClr val="07376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Verbose Description</a:t>
            </a:r>
            <a:endParaRPr/>
          </a:p>
        </p:txBody>
      </p:sp>
      <p:sp>
        <p:nvSpPr>
          <p:cNvPr id="276" name="Google Shape;276;p34"/>
          <p:cNvSpPr txBox="1"/>
          <p:nvPr/>
        </p:nvSpPr>
        <p:spPr>
          <a:xfrm>
            <a:off x="5077200" y="4903200"/>
            <a:ext cx="40668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NOTE that this command will generate a “dump” file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225" y="1467199"/>
            <a:ext cx="6473802" cy="345643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</a:t>
            </a:r>
            <a:r>
              <a:rPr b="1" lang="en"/>
              <a:t>grib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selection by parameter name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wgrib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selection by parameter name and specific level</a:t>
            </a:r>
            <a:endParaRPr/>
          </a:p>
        </p:txBody>
      </p:sp>
      <p:pic>
        <p:nvPicPr>
          <p:cNvPr id="288" name="Google Shape;2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100" y="1463040"/>
            <a:ext cx="6473802" cy="3456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wgrib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selection then save as another grib file</a:t>
            </a:r>
            <a:endParaRPr/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100" y="1463040"/>
            <a:ext cx="6473802" cy="3456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ecCodes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ecCodes</a:t>
            </a:r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ecCodes</a:t>
            </a:r>
            <a:r>
              <a:rPr b="1" lang="en"/>
              <a:t> </a:t>
            </a:r>
            <a:r>
              <a:rPr lang="en"/>
              <a:t>is a package developed by ECMWF which provides an application programming interface and a set of tools for decoding and encoding messages in the following formats: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WMO FM-92 </a:t>
            </a:r>
            <a:r>
              <a:rPr b="1" lang="en"/>
              <a:t>GRIB </a:t>
            </a:r>
            <a:r>
              <a:rPr lang="en"/>
              <a:t>edition 1 and edition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WMO FM-94 BUFR edition 3 and edition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WMO GTS </a:t>
            </a:r>
            <a:r>
              <a:rPr b="1" lang="en"/>
              <a:t>abbreviated </a:t>
            </a:r>
            <a:r>
              <a:rPr lang="en"/>
              <a:t>header (only decoding).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useful set of command line tools provide quick access to the messages.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C, Fortran 90 and Python interfaces provide access to the main ecCodes functionality.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GRIB tools</a:t>
            </a:r>
            <a:endParaRPr/>
          </a:p>
        </p:txBody>
      </p:sp>
      <p:pic>
        <p:nvPicPr>
          <p:cNvPr id="311" name="Google Shape;31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25" y="1170125"/>
            <a:ext cx="855874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ecCodes | </a:t>
            </a:r>
            <a:r>
              <a:rPr lang="en" u="sng">
                <a:solidFill>
                  <a:schemeClr val="hlink"/>
                </a:solidFill>
                <a:hlinkClick r:id="rId3"/>
              </a:rPr>
              <a:t>grib_count</a:t>
            </a:r>
            <a:endParaRPr/>
          </a:p>
        </p:txBody>
      </p:sp>
      <p:pic>
        <p:nvPicPr>
          <p:cNvPr id="317" name="Google Shape;31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900" y="1170125"/>
            <a:ext cx="6812202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ach GRIB message in a GRIB file is standalone, i.e. metadata+data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an be a combination of different GRIB editions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ypically, one message for a specific variable at a specific level, valid at a specific time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ample of metadata: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g</a:t>
            </a:r>
            <a:r>
              <a:rPr lang="en">
                <a:solidFill>
                  <a:schemeClr val="dk1"/>
                </a:solidFill>
              </a:rPr>
              <a:t>rid, projection, variable name, units…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GRIB file?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0" y="4774200"/>
            <a:ext cx="488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Reference: </a:t>
            </a:r>
            <a:r>
              <a:rPr lang="en" sz="1200" u="sng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 are GRIB files and how I can read them</a:t>
            </a:r>
            <a:endParaRPr sz="12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253425" y="1100563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1290150" y="3091363"/>
            <a:ext cx="4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⋯</a:t>
            </a:r>
            <a:endParaRPr sz="2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362125" y="1097838"/>
            <a:ext cx="89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GRIB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1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253425" y="1821638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311850" y="1818913"/>
            <a:ext cx="9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GRIB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2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253425" y="2542713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/>
        </p:nvSpPr>
        <p:spPr>
          <a:xfrm>
            <a:off x="311700" y="2539988"/>
            <a:ext cx="9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GRIB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3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253425" y="3494288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311725" y="3491563"/>
            <a:ext cx="9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GRIB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</a:t>
            </a:r>
            <a:r>
              <a:rPr i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endParaRPr i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3146625" y="1965950"/>
            <a:ext cx="1055675" cy="1055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5"/>
          <p:cNvCxnSpPr>
            <a:stCxn id="90" idx="3"/>
            <a:endCxn id="99" idx="1"/>
          </p:cNvCxnSpPr>
          <p:nvPr/>
        </p:nvCxnSpPr>
        <p:spPr>
          <a:xfrm>
            <a:off x="1802065" y="1374883"/>
            <a:ext cx="1344600" cy="11190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1" name="Google Shape;101;p15"/>
          <p:cNvCxnSpPr>
            <a:stCxn id="93" idx="3"/>
            <a:endCxn id="99" idx="1"/>
          </p:cNvCxnSpPr>
          <p:nvPr/>
        </p:nvCxnSpPr>
        <p:spPr>
          <a:xfrm>
            <a:off x="1802065" y="2095958"/>
            <a:ext cx="1344600" cy="3978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" name="Google Shape;102;p15"/>
          <p:cNvCxnSpPr>
            <a:stCxn id="95" idx="3"/>
            <a:endCxn id="99" idx="1"/>
          </p:cNvCxnSpPr>
          <p:nvPr/>
        </p:nvCxnSpPr>
        <p:spPr>
          <a:xfrm flipH="1" rot="10800000">
            <a:off x="1802065" y="2493933"/>
            <a:ext cx="1344600" cy="3231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" name="Google Shape;103;p15"/>
          <p:cNvCxnSpPr>
            <a:stCxn id="97" idx="3"/>
            <a:endCxn id="99" idx="1"/>
          </p:cNvCxnSpPr>
          <p:nvPr/>
        </p:nvCxnSpPr>
        <p:spPr>
          <a:xfrm flipH="1" rot="10800000">
            <a:off x="1802065" y="2493907"/>
            <a:ext cx="1344600" cy="12747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4" name="Google Shape;104;p15"/>
          <p:cNvSpPr txBox="1"/>
          <p:nvPr/>
        </p:nvSpPr>
        <p:spPr>
          <a:xfrm>
            <a:off x="3203613" y="3014413"/>
            <a:ext cx="9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GRIB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file</a:t>
            </a:r>
            <a:endParaRPr i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194967" y="1219216"/>
            <a:ext cx="1274758" cy="12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ecCodes | </a:t>
            </a:r>
            <a:r>
              <a:rPr lang="en" u="sng">
                <a:solidFill>
                  <a:schemeClr val="hlink"/>
                </a:solidFill>
                <a:hlinkClick r:id="rId3"/>
              </a:rPr>
              <a:t>grib_ls</a:t>
            </a:r>
            <a:endParaRPr/>
          </a:p>
        </p:txBody>
      </p:sp>
      <p:pic>
        <p:nvPicPr>
          <p:cNvPr id="323" name="Google Shape;32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900" y="1170125"/>
            <a:ext cx="6812202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ecCodes | </a:t>
            </a:r>
            <a:r>
              <a:rPr lang="en" u="sng">
                <a:solidFill>
                  <a:schemeClr val="hlink"/>
                </a:solidFill>
                <a:hlinkClick r:id="rId3"/>
              </a:rPr>
              <a:t>grib_get_data</a:t>
            </a:r>
            <a:endParaRPr/>
          </a:p>
        </p:txBody>
      </p:sp>
      <p:pic>
        <p:nvPicPr>
          <p:cNvPr id="329" name="Google Shape;32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900" y="1170125"/>
            <a:ext cx="6812202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ecCodes | </a:t>
            </a:r>
            <a:r>
              <a:rPr lang="en" u="sng">
                <a:solidFill>
                  <a:schemeClr val="hlink"/>
                </a:solidFill>
                <a:hlinkClick r:id="rId3"/>
              </a:rPr>
              <a:t>grib_to_netcdf</a:t>
            </a:r>
            <a:endParaRPr/>
          </a:p>
        </p:txBody>
      </p:sp>
      <p:pic>
        <p:nvPicPr>
          <p:cNvPr id="335" name="Google Shape;33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7975" y="1170125"/>
            <a:ext cx="680805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ecCodes | </a:t>
            </a:r>
            <a:r>
              <a:rPr lang="en" u="sng">
                <a:solidFill>
                  <a:schemeClr val="hlink"/>
                </a:solidFill>
                <a:hlinkClick r:id="rId3"/>
              </a:rPr>
              <a:t>grib_set</a:t>
            </a:r>
            <a:r>
              <a:rPr lang="en"/>
              <a:t> | Convert GRIB1 to GRIB2</a:t>
            </a:r>
            <a:endParaRPr/>
          </a:p>
        </p:txBody>
      </p:sp>
      <p:pic>
        <p:nvPicPr>
          <p:cNvPr id="341" name="Google Shape;34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663" y="1170125"/>
            <a:ext cx="680067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wgrib2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wgrib2</a:t>
            </a:r>
            <a:endParaRPr/>
          </a:p>
        </p:txBody>
      </p:sp>
      <p:sp>
        <p:nvSpPr>
          <p:cNvPr id="352" name="Google Shape;35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wgrib2</a:t>
            </a:r>
            <a:r>
              <a:rPr lang="en"/>
              <a:t> is a processor for </a:t>
            </a:r>
            <a:r>
              <a:rPr b="1" lang="en" u="sng"/>
              <a:t>grib2 files</a:t>
            </a:r>
            <a:r>
              <a:rPr lang="en"/>
              <a:t>. It is a utility and library for manipulating grib files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inventory and read grib2 files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subsets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regional subsets by cookie cutter or projections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export to ieee, text, binary, CSV, netcdf and mysql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import to ieee, text, binary, and netcdf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write of new grib2 fields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parallel processing by using threads (OpenMP)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parallel processing by flow-based programming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grib2 is versatile because it's command line is a </a:t>
            </a:r>
            <a:r>
              <a:rPr b="1" lang="en"/>
              <a:t>simple language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73763"/>
                </a:highlight>
              </a:rPr>
              <a:t>wgrib2  &lt;file_name&gt; </a:t>
            </a:r>
            <a:endParaRPr>
              <a:solidFill>
                <a:schemeClr val="lt1"/>
              </a:solidFill>
              <a:highlight>
                <a:srgbClr val="07376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I</a:t>
            </a:r>
            <a:r>
              <a:rPr lang="en"/>
              <a:t>nventory</a:t>
            </a:r>
            <a:endParaRPr/>
          </a:p>
        </p:txBody>
      </p:sp>
      <p:pic>
        <p:nvPicPr>
          <p:cNvPr id="358" name="Google Shape;3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951" y="1463040"/>
            <a:ext cx="6852094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73763"/>
                </a:highlight>
              </a:rPr>
              <a:t>wgrib2  -v &lt;file_name&gt; </a:t>
            </a:r>
            <a:endParaRPr>
              <a:solidFill>
                <a:schemeClr val="lt1"/>
              </a:solidFill>
              <a:highlight>
                <a:srgbClr val="07376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Verbose I</a:t>
            </a:r>
            <a:r>
              <a:rPr lang="en"/>
              <a:t>nventory</a:t>
            </a:r>
            <a:endParaRPr/>
          </a:p>
        </p:txBody>
      </p:sp>
      <p:pic>
        <p:nvPicPr>
          <p:cNvPr id="364" name="Google Shape;3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275" y="1463040"/>
            <a:ext cx="6851438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73763"/>
                </a:highlight>
              </a:rPr>
              <a:t>wgrib2  -V &lt;file_name&gt; </a:t>
            </a:r>
            <a:endParaRPr>
              <a:solidFill>
                <a:schemeClr val="lt1"/>
              </a:solidFill>
              <a:highlight>
                <a:srgbClr val="07376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Verbose Description</a:t>
            </a:r>
            <a:endParaRPr/>
          </a:p>
        </p:txBody>
      </p:sp>
      <p:pic>
        <p:nvPicPr>
          <p:cNvPr id="370" name="Google Shape;37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463040"/>
            <a:ext cx="6851438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73763"/>
                </a:highlight>
              </a:rPr>
              <a:t>wgrib2 &lt;file_name&gt; -d &lt;message_number&gt; </a:t>
            </a:r>
            <a:endParaRPr>
              <a:solidFill>
                <a:schemeClr val="lt1"/>
              </a:solidFill>
              <a:highlight>
                <a:srgbClr val="07376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by message number</a:t>
            </a:r>
            <a:endParaRPr/>
          </a:p>
        </p:txBody>
      </p:sp>
      <p:pic>
        <p:nvPicPr>
          <p:cNvPr id="376" name="Google Shape;37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463040"/>
            <a:ext cx="6842688" cy="36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each GRIB message in a GRIB file is standalone, i.e. metadata+data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typically, one message for a specific variable at a specific level, valid at a specific time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sample of metadata: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grid, projection, variable name, units…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GRIB Message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674267" y="1219216"/>
            <a:ext cx="1274758" cy="12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66460" l="2014" r="16426" t="17736"/>
          <a:stretch/>
        </p:blipFill>
        <p:spPr>
          <a:xfrm>
            <a:off x="4110425" y="1432425"/>
            <a:ext cx="4833375" cy="101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5">
            <a:alphaModFix/>
          </a:blip>
          <a:srcRect b="3776" l="1846" r="34906" t="86647"/>
          <a:stretch/>
        </p:blipFill>
        <p:spPr>
          <a:xfrm>
            <a:off x="4110425" y="3047875"/>
            <a:ext cx="4833375" cy="7962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4493725" y="2451350"/>
            <a:ext cx="40668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i="1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xample list of GRIB messages in a file</a:t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493725" y="3844075"/>
            <a:ext cx="40668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 grid data of GRIB message 1</a:t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73763"/>
                </a:highlight>
              </a:rPr>
              <a:t>wgrib2 &lt;file_name&gt; -match &lt;match_string&gt; </a:t>
            </a:r>
            <a:endParaRPr>
              <a:solidFill>
                <a:schemeClr val="lt1"/>
              </a:solidFill>
              <a:highlight>
                <a:srgbClr val="07376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by parameter name</a:t>
            </a:r>
            <a:endParaRPr/>
          </a:p>
        </p:txBody>
      </p:sp>
      <p:pic>
        <p:nvPicPr>
          <p:cNvPr id="382" name="Google Shape;38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463040"/>
            <a:ext cx="6842688" cy="36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73763"/>
                </a:highlight>
              </a:rPr>
              <a:t>wgrib2 &lt;file_name&gt; -match &lt;match_string&gt; </a:t>
            </a:r>
            <a:endParaRPr>
              <a:solidFill>
                <a:schemeClr val="lt1"/>
              </a:solidFill>
              <a:highlight>
                <a:srgbClr val="07376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by parameter name and level then save</a:t>
            </a:r>
            <a:endParaRPr/>
          </a:p>
        </p:txBody>
      </p:sp>
      <p:pic>
        <p:nvPicPr>
          <p:cNvPr id="388" name="Google Shape;38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463040"/>
            <a:ext cx="6842688" cy="36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chemeClr val="lt1"/>
                </a:solidFill>
                <a:highlight>
                  <a:srgbClr val="073763"/>
                </a:highlight>
              </a:rPr>
              <a:t>wgrib2 &lt;file_name&gt; </a:t>
            </a:r>
            <a:r>
              <a:rPr lang="en" sz="2020">
                <a:solidFill>
                  <a:schemeClr val="lt1"/>
                </a:solidFill>
                <a:highlight>
                  <a:srgbClr val="073763"/>
                </a:highlight>
              </a:rPr>
              <a:t>-small_grib LonW:LonE LatS:LatN &lt;output_file_name&gt;</a:t>
            </a:r>
            <a:r>
              <a:rPr lang="en" sz="2020">
                <a:solidFill>
                  <a:schemeClr val="lt1"/>
                </a:solidFill>
                <a:highlight>
                  <a:srgbClr val="073763"/>
                </a:highlight>
              </a:rPr>
              <a:t> </a:t>
            </a:r>
            <a:endParaRPr sz="2020">
              <a:solidFill>
                <a:schemeClr val="lt1"/>
              </a:solidFill>
              <a:highlight>
                <a:srgbClr val="07376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Sub-set by lat-lon bounds</a:t>
            </a:r>
            <a:endParaRPr sz="2520"/>
          </a:p>
        </p:txBody>
      </p:sp>
      <p:pic>
        <p:nvPicPr>
          <p:cNvPr id="394" name="Google Shape;39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463040"/>
            <a:ext cx="6842687" cy="36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4832400" y="1395475"/>
            <a:ext cx="3999900" cy="3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GRIB is the name of the binary code for the exchange of processed data.</a:t>
            </a:r>
            <a:endParaRPr>
              <a:solidFill>
                <a:schemeClr val="dk1"/>
              </a:solidFill>
            </a:endParaRPr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The GRIB coded analysis or forecast consists of a continuous bit-stream made of a sequence of octets (1 octet = 8 bits).</a:t>
            </a:r>
            <a:endParaRPr>
              <a:solidFill>
                <a:schemeClr val="dk1"/>
              </a:solidFill>
            </a:endParaRPr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The octets of a GRIB message are grouped in sections (see table)</a:t>
            </a:r>
            <a:endParaRPr>
              <a:solidFill>
                <a:schemeClr val="dk1"/>
              </a:solidFill>
            </a:endParaRPr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Although the Grid description section is indicated as optional, it is strongly urged that it be included in all GRIB messages.</a:t>
            </a:r>
            <a:endParaRPr>
              <a:solidFill>
                <a:schemeClr val="dk1"/>
              </a:solidFill>
            </a:endParaRPr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It will be noted that the GRIB code is not suitable for visual data recognition without computer interpretation.</a:t>
            </a:r>
            <a:endParaRPr>
              <a:solidFill>
                <a:schemeClr val="dk1"/>
              </a:solidFill>
            </a:endParaRPr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The representation of data by means of series of bits is independent of any particular machine representation.</a:t>
            </a:r>
            <a:endParaRPr>
              <a:solidFill>
                <a:schemeClr val="dk1"/>
              </a:solidFill>
            </a:endParaRPr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Message and section lengths are expressed in octets. Section 0 has a fixed length of 8 octets; Section 5 has a fixed length of 4 octets. Sections 1, 2, 3 and 4 have a variable length which is included in the first three octets of each section.</a:t>
            </a:r>
            <a:endParaRPr>
              <a:solidFill>
                <a:schemeClr val="dk1"/>
              </a:solidFill>
            </a:endParaRPr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In the GRIB message, the bit length of "International Alphabet No. 5" is regarded as 8-bit, adding one bit "0" to the 7-bit of IA5 as the most significant bit.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GRIB1 Message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495138" y="4839375"/>
            <a:ext cx="40668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s</a:t>
            </a:r>
            <a:r>
              <a:rPr i="1"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ections of GRIB1 message</a:t>
            </a:r>
            <a:endParaRPr i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24" name="Google Shape;124;p17"/>
          <p:cNvGraphicFramePr/>
          <p:nvPr/>
        </p:nvGraphicFramePr>
        <p:xfrm>
          <a:off x="3117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{23159AD9-2565-4BA8-A87C-676D20A4EF00}</a:tableStyleId>
              </a:tblPr>
              <a:tblGrid>
                <a:gridCol w="712900"/>
                <a:gridCol w="1336375"/>
                <a:gridCol w="2384400"/>
              </a:tblGrid>
              <a:tr h="41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Section Number</a:t>
                      </a:r>
                      <a:endParaRPr sz="11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Name</a:t>
                      </a:r>
                      <a:endParaRPr sz="11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Contents</a:t>
                      </a:r>
                      <a:endParaRPr sz="11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Indicator section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"GRIB", length of message, GRIB edition number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Product definition section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Length of section, identification of the coded analysis or forecast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Grid description section (optional)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Length of section, grid geometry, as necessary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Bit-map section (optional)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Length of section; the bit per grid point, placed in suitable sequence, indicates omission (bit 0) or inclusion (bit 1) of data at respective points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Binary data section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Length of section and data values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End section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7777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to know </a:t>
            </a:r>
            <a:r>
              <a:rPr lang="en">
                <a:solidFill>
                  <a:schemeClr val="dk1"/>
                </a:solidFill>
              </a:rPr>
              <a:t>what</a:t>
            </a:r>
            <a:r>
              <a:rPr lang="en">
                <a:solidFill>
                  <a:schemeClr val="dk1"/>
                </a:solidFill>
              </a:rPr>
              <a:t> messages are inside a GRIB file?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 amt="68000"/>
          </a:blip>
          <a:stretch>
            <a:fillRect/>
          </a:stretch>
        </p:blipFill>
        <p:spPr>
          <a:xfrm>
            <a:off x="818025" y="1122925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 amt="68000"/>
          </a:blip>
          <a:stretch>
            <a:fillRect/>
          </a:stretch>
        </p:blipFill>
        <p:spPr>
          <a:xfrm>
            <a:off x="6497175" y="1122925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000" y="894313"/>
            <a:ext cx="2286001" cy="228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1941773" y="1219852"/>
            <a:ext cx="400800" cy="4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7526250" y="1745701"/>
            <a:ext cx="282851" cy="28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wgrib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wgrib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WGRIB</a:t>
            </a:r>
            <a:r>
              <a:rPr lang="en"/>
              <a:t> is a program to manipulate, inventory and decode GRIB files”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eveloped by NCEP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an handle both GRIB1 and GRIB2 messages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6637" y="2348275"/>
            <a:ext cx="4990724" cy="266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73763"/>
                </a:highlight>
              </a:rPr>
              <a:t>w</a:t>
            </a:r>
            <a:r>
              <a:rPr lang="en">
                <a:solidFill>
                  <a:schemeClr val="lt1"/>
                </a:solidFill>
                <a:highlight>
                  <a:srgbClr val="073763"/>
                </a:highlight>
              </a:rPr>
              <a:t>grib &lt;file_name&gt; </a:t>
            </a:r>
            <a:endParaRPr>
              <a:solidFill>
                <a:schemeClr val="lt1"/>
              </a:solidFill>
              <a:highlight>
                <a:srgbClr val="07376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Inventory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499" y="1527775"/>
            <a:ext cx="6485000" cy="34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