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Roboto Mono Light"/>
      <p:regular r:id="rId39"/>
      <p:bold r:id="rId40"/>
      <p:italic r:id="rId41"/>
      <p:boldItalic r:id="rId42"/>
    </p:embeddedFont>
    <p:embeddedFont>
      <p:font typeface="Proxima Nova Semibold"/>
      <p:regular r:id="rId43"/>
      <p:bold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443F2A-131E-4B27-A74D-47E08DD737EE}">
  <a:tblStyle styleId="{35443F2A-131E-4B27-A74D-47E08DD73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Light-bold.fntdata"/><Relationship Id="rId42" Type="http://schemas.openxmlformats.org/officeDocument/2006/relationships/font" Target="fonts/RobotoMonoLight-boldItalic.fntdata"/><Relationship Id="rId41" Type="http://schemas.openxmlformats.org/officeDocument/2006/relationships/font" Target="fonts/RobotoMonoLight-italic.fntdata"/><Relationship Id="rId44" Type="http://schemas.openxmlformats.org/officeDocument/2006/relationships/font" Target="fonts/ProximaNovaSemibold-bold.fntdata"/><Relationship Id="rId43" Type="http://schemas.openxmlformats.org/officeDocument/2006/relationships/font" Target="fonts/ProximaNovaSemibold-regular.fntdata"/><Relationship Id="rId46" Type="http://schemas.openxmlformats.org/officeDocument/2006/relationships/font" Target="fonts/RobotoMono-regular.fntdata"/><Relationship Id="rId45" Type="http://schemas.openxmlformats.org/officeDocument/2006/relationships/font" Target="fonts/ProximaNova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8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RobotoMonoLight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e6c5183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e6c518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7e6c518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7e6c518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7e6c5183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7e6c5183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e6c518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e6c518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a073e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8a073e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8a073ee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8a073ee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8a073ee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8a073ee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8f9044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8f9044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8f9044c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8f9044c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8f9044c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8f9044c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58af40f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58af40f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href="https://www.flaticon.com/free-icons/email" title="email icons"&gt;Email icons created by Freepik - Flaticon&lt;/a&gt;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&lt;a href="https://www.flaticon.com/free-icons/folder" title="folder icons"&gt;Folder icons created by Freepik - Flaticon&lt;/a&gt;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f9044c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8f9044c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8f9044c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8f9044c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8f9044c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8f9044c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d58af40ff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d58af40f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58af40f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d58af40f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d58af40f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d58af40f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d58af40f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d58af40f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d58af40ff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d58af40ff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d58af40f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d58af40f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e6c518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e6c518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https://confluence.ecmwf.int/display/UDOC/BUFR+structure+-+ecCodes+BUFR+FAQ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e6c518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e6c518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e6c5183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e6c518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d58af40f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d58af40f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daa93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daa93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e6c5183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e6c518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e6c518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e6c518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nfluence.ecmwf.int/display/ECC/WMO%3D35+code-flag+table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nfluence.ecmwf.int/display/ECC/What+is+ecCod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nfluence.ecmwf.int/display/ECC/BUFR+tools" TargetMode="External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nfluence.ecmwf.int/display/ECC/bufr_count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nfluence.ecmwf.int/display/ECC/bufr_dump" TargetMode="External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fluence.ecmwf.int/display/ECC/bufr_ls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fluence.ecmwf.int/display/UDOC/BUFR+structure+-+ecCodes+BUFR+FA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bufrkit.readthedocs.io/en/lates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wangd/pybufrk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TC Tracks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BUFR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options | </a:t>
            </a:r>
            <a:r>
              <a:rPr b="1" lang="en"/>
              <a:t>info</a:t>
            </a:r>
            <a:endParaRPr b="1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50" y="1170125"/>
            <a:ext cx="7158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options | </a:t>
            </a:r>
            <a:r>
              <a:rPr b="1" lang="en"/>
              <a:t>query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50" y="1170125"/>
            <a:ext cx="7158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options | </a:t>
            </a:r>
            <a:r>
              <a:rPr b="1" lang="en"/>
              <a:t>split</a:t>
            </a:r>
            <a:endParaRPr b="1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50" y="1170125"/>
            <a:ext cx="71588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58480" l="0" r="18327" t="0"/>
          <a:stretch/>
        </p:blipFill>
        <p:spPr>
          <a:xfrm>
            <a:off x="2572950" y="2964050"/>
            <a:ext cx="6319200" cy="17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ybufrkit options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50" y="1170125"/>
            <a:ext cx="7158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75" y="1170125"/>
            <a:ext cx="708604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028975" y="1438425"/>
            <a:ext cx="2385600" cy="50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4212925" y="20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{35443F2A-131E-4B27-A74D-47E08DD737EE}</a:tableStyleId>
              </a:tblPr>
              <a:tblGrid>
                <a:gridCol w="712900"/>
                <a:gridCol w="1336375"/>
                <a:gridCol w="2384400"/>
              </a:tblGrid>
              <a:tr h="41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Section Number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Name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Contents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Indicator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"BUFR", length of message, BUFRedition number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Identification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reference tables, initial date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Optional local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grid geometry, as necessary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6"/>
          <p:cNvSpPr/>
          <p:nvPr/>
        </p:nvSpPr>
        <p:spPr>
          <a:xfrm>
            <a:off x="1028975" y="1946925"/>
            <a:ext cx="2385600" cy="2412000"/>
          </a:xfrm>
          <a:prstGeom prst="roundRect">
            <a:avLst>
              <a:gd fmla="val 4678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028975" y="4358925"/>
            <a:ext cx="2385600" cy="63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804225" y="3290950"/>
            <a:ext cx="384300" cy="19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BUFR code-flag tables for WMO master table version 35</a:t>
            </a:r>
            <a:endParaRPr b="1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38" y="1170125"/>
            <a:ext cx="84519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00" y="1170125"/>
            <a:ext cx="5926652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8"/>
          <p:cNvGraphicFramePr/>
          <p:nvPr/>
        </p:nvGraphicFramePr>
        <p:xfrm>
          <a:off x="4398625" y="8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{35443F2A-131E-4B27-A74D-47E08DD737EE}</a:tableStyleId>
              </a:tblPr>
              <a:tblGrid>
                <a:gridCol w="712900"/>
                <a:gridCol w="1336375"/>
                <a:gridCol w="2384400"/>
              </a:tblGrid>
              <a:tr h="41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Section Number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Name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Contents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description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section; number of subsets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Binary data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 and data values per subset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/>
          <p:nvPr/>
        </p:nvSpPr>
        <p:spPr>
          <a:xfrm>
            <a:off x="1009700" y="1170125"/>
            <a:ext cx="2385600" cy="84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26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311700" y="3073525"/>
            <a:ext cx="5971800" cy="22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200" y="153375"/>
            <a:ext cx="3523125" cy="2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26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>
            <a:off x="311700" y="3298750"/>
            <a:ext cx="5971800" cy="52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6349450" y="3052150"/>
            <a:ext cx="175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nitial or reference date and time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266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311700" y="3821825"/>
            <a:ext cx="5971800" cy="121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950" y="198025"/>
            <a:ext cx="3753825" cy="22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BUFR file?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“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inary </a:t>
            </a:r>
            <a:r>
              <a:rPr b="1" lang="en" u="sng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niversal </a:t>
            </a:r>
            <a:r>
              <a:rPr b="1" lang="en" u="sng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orm for the </a:t>
            </a:r>
            <a:r>
              <a:rPr b="1" lang="en" u="sng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epresentation of meteorological data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WMO standard format that is table-driven code forms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format; data is packed to increase storage efficiency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Coding standards: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BUFR edition 3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BUFR edition 4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30525" y="110056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867250" y="3091363"/>
            <a:ext cx="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⋯</a:t>
            </a:r>
            <a:endParaRPr sz="2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39225" y="1097838"/>
            <a:ext cx="8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BUFR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30525" y="182163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888950" y="18189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BUFR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30525" y="254271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888800" y="2539988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BUFR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30525" y="349428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888825" y="349156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BUFR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</a:t>
            </a: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7723725" y="1965950"/>
            <a:ext cx="1055675" cy="105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67" idx="3"/>
            <a:endCxn id="76" idx="1"/>
          </p:cNvCxnSpPr>
          <p:nvPr/>
        </p:nvCxnSpPr>
        <p:spPr>
          <a:xfrm>
            <a:off x="6379165" y="1374883"/>
            <a:ext cx="1344600" cy="1119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61616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>
            <a:stCxn id="70" idx="3"/>
            <a:endCxn id="76" idx="1"/>
          </p:cNvCxnSpPr>
          <p:nvPr/>
        </p:nvCxnSpPr>
        <p:spPr>
          <a:xfrm>
            <a:off x="6379165" y="2095958"/>
            <a:ext cx="1344600" cy="3978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61616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72" idx="3"/>
            <a:endCxn id="76" idx="1"/>
          </p:cNvCxnSpPr>
          <p:nvPr/>
        </p:nvCxnSpPr>
        <p:spPr>
          <a:xfrm flipH="1" rot="10800000">
            <a:off x="6379165" y="2493933"/>
            <a:ext cx="1344600" cy="323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61616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74" idx="3"/>
            <a:endCxn id="76" idx="1"/>
          </p:cNvCxnSpPr>
          <p:nvPr/>
        </p:nvCxnSpPr>
        <p:spPr>
          <a:xfrm flipH="1" rot="10800000">
            <a:off x="6379165" y="2493907"/>
            <a:ext cx="1344600" cy="1274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61616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4"/>
          <p:cNvSpPr txBox="1"/>
          <p:nvPr/>
        </p:nvSpPr>
        <p:spPr>
          <a:xfrm>
            <a:off x="7780713" y="3014413"/>
            <a:ext cx="9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BUFR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41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535"/>
            <a:ext cx="8839199" cy="9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37059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311700" y="1170125"/>
            <a:ext cx="5370600" cy="1249200"/>
          </a:xfrm>
          <a:prstGeom prst="roundRect">
            <a:avLst>
              <a:gd fmla="val 76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311700" y="2419325"/>
            <a:ext cx="5370600" cy="1249200"/>
          </a:xfrm>
          <a:prstGeom prst="roundRect">
            <a:avLst>
              <a:gd fmla="val 76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11700" y="3668525"/>
            <a:ext cx="5370600" cy="1249200"/>
          </a:xfrm>
          <a:prstGeom prst="roundRect">
            <a:avLst>
              <a:gd fmla="val 761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5855450" y="2120375"/>
            <a:ext cx="3131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Radius (m) of TC winds exceeding specified thresholds for each quadrant: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18 m/s (≡ 35 knots)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26 m/s (≡ 50 knots)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33 m/s (≡ 64 knots)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| </a:t>
            </a:r>
            <a:r>
              <a:rPr b="1" lang="en"/>
              <a:t>decode</a:t>
            </a:r>
            <a:endParaRPr b="1"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4126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/>
          <p:nvPr/>
        </p:nvSpPr>
        <p:spPr>
          <a:xfrm>
            <a:off x="311700" y="1206750"/>
            <a:ext cx="5412600" cy="238800"/>
          </a:xfrm>
          <a:prstGeom prst="roundRect">
            <a:avLst>
              <a:gd fmla="val 7845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00" y="145800"/>
            <a:ext cx="292304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725" y="4140353"/>
            <a:ext cx="3883951" cy="7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ecCodes</a:t>
            </a:r>
            <a:r>
              <a:rPr b="1" lang="en"/>
              <a:t> </a:t>
            </a:r>
            <a:r>
              <a:rPr lang="en"/>
              <a:t>is a package developed by ECMWF which provides an application programming interface and a set of tools for decoding and encoding messages in the following formats: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WMO FM-92 GRIB edition 1 and edition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WMO FM-94 </a:t>
            </a:r>
            <a:r>
              <a:rPr b="1" lang="en">
                <a:highlight>
                  <a:srgbClr val="FFFF00"/>
                </a:highlight>
              </a:rPr>
              <a:t>BUFR </a:t>
            </a:r>
            <a:r>
              <a:rPr lang="en">
                <a:highlight>
                  <a:srgbClr val="FFFF00"/>
                </a:highlight>
              </a:rPr>
              <a:t>edition 3 and edition 4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WMO GTS abbreviated header (only decoding).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useful set of command line tools provide quick access to the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C, Fortran 90 and Python interfaces provide access to the main ecCodes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BUFR tools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8" cy="328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bufr_count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663" y="1170125"/>
            <a:ext cx="71546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bufr_dump</a:t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663" y="1170125"/>
            <a:ext cx="71546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bufr_ls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663" y="1170125"/>
            <a:ext cx="71546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832400" y="1395475"/>
            <a:ext cx="39999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BUFR messages are composed of sections. The sections encode the metadata as well as the data itself.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Sections 0, 1 and 5 contain static metadata, mostly for message identification.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Section 2 is optional; if used, it may contain arbitrary data in any form wished for by the creator of the message (this is only advisable for local use).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Section 3 contains a sequence of so-called descriptors that define the form and contents of the BUFR data product.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Section 4 is a bit-stream containing the message's core data values as laid out by Section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BUFR </a:t>
            </a:r>
            <a:r>
              <a:rPr lang="en"/>
              <a:t>Message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95138" y="4839375"/>
            <a:ext cx="4066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sections of BUFR message</a:t>
            </a:r>
            <a:endParaRPr i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3117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{35443F2A-131E-4B27-A74D-47E08DD737EE}</a:tableStyleId>
              </a:tblPr>
              <a:tblGrid>
                <a:gridCol w="712900"/>
                <a:gridCol w="1336375"/>
                <a:gridCol w="2384400"/>
              </a:tblGrid>
              <a:tr h="41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Section Number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Name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Contents</a:t>
                      </a:r>
                      <a:endParaRPr sz="11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Indicator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"BUFR", length of message, BUFRedition number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Identification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reference tables, initial date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Optional local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section, grid geometry, as necessary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description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section; number of subsets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Binary data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Length of section and data values per subset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End section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7777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ECMWF TC BUFR Data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10-day track forecasts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TCC{YYmmddHH}</a:t>
            </a:r>
            <a:r>
              <a:rPr baseline="-25000" lang="en"/>
              <a:t>0</a:t>
            </a:r>
            <a:r>
              <a:rPr lang="en"/>
              <a:t>{YYmmddHH}</a:t>
            </a:r>
            <a:r>
              <a:rPr baseline="-25000" lang="en"/>
              <a:t>1</a:t>
            </a:r>
            <a:r>
              <a:rPr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Tracks from identified TCs in HRES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TCT{YYmmddHH}</a:t>
            </a:r>
            <a:r>
              <a:rPr baseline="-25000" lang="en"/>
              <a:t>0</a:t>
            </a:r>
            <a:r>
              <a:rPr lang="en"/>
              <a:t>{YYmmddHH}</a:t>
            </a:r>
            <a:r>
              <a:rPr baseline="-25000" lang="en"/>
              <a:t>1</a:t>
            </a:r>
            <a:r>
              <a:rPr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Tracks from identified TCs in ENS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4572000" y="29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{35443F2A-131E-4B27-A74D-47E08DD737EE}</a:tableStyleId>
              </a:tblPr>
              <a:tblGrid>
                <a:gridCol w="1578125"/>
                <a:gridCol w="2202875"/>
              </a:tblGrid>
              <a:tr h="3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ENS Member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 to 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Perturbed forecast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Control LRES forecast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Control HRES forecast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0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1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master_table_version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2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3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n_subsets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4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###### subset 1 of 52 ######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…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###### subset 52 of 52 ######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&lt;&lt;&lt;&lt;&lt;&lt; section 5 &gt;&gt;&gt;&gt;&gt;&gt;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72000" y="1152175"/>
            <a:ext cx="4402500" cy="341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Sequential data of storm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ame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nsemble number &amp; type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ocation of TC center in analysis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orecast information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ime displacement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ocation of TC center in member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PRMSL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ocation of max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inds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10-m max wind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adius of winds above specific thresholds per quadrant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18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26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33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PyBufrKit</a:t>
            </a:r>
            <a:r>
              <a:rPr lang="en"/>
              <a:t> is a pure Python package to work with WMO BUFR (FM-94) messages. It can be used as both a command line tool or library to decode and encode BUFR messages. Here is a brief list of some of the features: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Pure Python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both compressed and </a:t>
            </a:r>
            <a:r>
              <a:rPr lang="en"/>
              <a:t>uncompressed</a:t>
            </a:r>
            <a:r>
              <a:rPr lang="en"/>
              <a:t> messages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Handles all practical operator descriptors, including data quality info, stats, bitmaps,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Option to construct </a:t>
            </a:r>
            <a:r>
              <a:rPr lang="en"/>
              <a:t>hierarchical</a:t>
            </a:r>
            <a:r>
              <a:rPr lang="en"/>
              <a:t> structure of a message, e.g. associate first order stats data to their owners.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Convenient subsetting support for BUFR messages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Comprehensive query support for BUFR messages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Script support enables flexible extensions, e.g. filtering through large number of files.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Tested with the same set of BUFR files used by ecCodes and BUFRDC.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use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pybufrkit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</a:rPr>
              <a:t>pybufrkit [OPTIONS] [command]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command is one of the following actions:</a:t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952500" y="21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{35443F2A-131E-4B27-A74D-47E08DD737EE}</a:tableStyleId>
              </a:tblPr>
              <a:tblGrid>
                <a:gridCol w="1164000"/>
                <a:gridCol w="6075000"/>
              </a:tblGrid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decode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Decode a BUFR file to outputs of various format, e.g. JSON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encode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Encode a BUFR file from a JSON input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info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Decode only the metadata sections (0, 1, 2, 3) of given BUFR files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split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Split given BUFR files into one message per file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subset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Subset the given BUFR file and save as new file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query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Query metadata or data of given BUFR files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script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Embed BUFR query expressions into normal Python script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lookup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up information about the given list of comma separated BUFR descriptors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  <a:tr h="21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compile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Compile the given comma separated BUFR descriptors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pybufrkit options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50" y="1170125"/>
            <a:ext cx="7158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