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</p:sldIdLst>
  <p:sldSz cy="5143500" cx="9144000"/>
  <p:notesSz cx="6858000" cy="9144000"/>
  <p:embeddedFontLst>
    <p:embeddedFont>
      <p:font typeface="Proxima Nova"/>
      <p:regular r:id="rId63"/>
      <p:bold r:id="rId64"/>
      <p:italic r:id="rId65"/>
      <p:boldItalic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font" Target="fonts/ProximaNova-bold.fntdata"/><Relationship Id="rId63" Type="http://schemas.openxmlformats.org/officeDocument/2006/relationships/font" Target="fonts/ProximaNova-regular.fntdata"/><Relationship Id="rId22" Type="http://schemas.openxmlformats.org/officeDocument/2006/relationships/slide" Target="slides/slide17.xml"/><Relationship Id="rId66" Type="http://schemas.openxmlformats.org/officeDocument/2006/relationships/font" Target="fonts/ProximaNova-boldItalic.fntdata"/><Relationship Id="rId21" Type="http://schemas.openxmlformats.org/officeDocument/2006/relationships/slide" Target="slides/slide16.xml"/><Relationship Id="rId65" Type="http://schemas.openxmlformats.org/officeDocument/2006/relationships/font" Target="fonts/ProximaNova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bcd460d36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bcd460d36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abd34eaf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abd34eaf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bd34eafc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bd34eafc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abd34eafc0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abd34eafc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bd34eafc0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bd34eafc0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bd34eafc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bd34eafc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bd34eafc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bd34eafc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bd34eafc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bd34eafc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bd34eafc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bd34eafc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bd34eafc0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bd34eafc0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bcd460d3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abcd460d3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bd34eafc0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bd34eafc0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bd34eafc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bd34eafc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abd34eafc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abd34eafc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bd34eafc0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bd34eafc0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bd34eafc0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bd34eafc0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bd34eafc0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bd34eafc0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bd34eafc0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bd34eafc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bd34eafc0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bd34eafc0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bd34eafc0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bd34eafc0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bd34eafc0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bd34eafc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abcd460d3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abcd460d3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bd34eafc0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bd34eafc0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abd34eafc0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abd34eafc0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abd34eafc0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abd34eafc0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abd34eafc0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abd34eafc0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abd34eafc0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abd34eafc0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abd34eafc0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abd34eafc0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abd34eafc0_0_2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abd34eafc0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abd34eafc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abd34eafc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abd34eafc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abd34eafc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bd34eafc0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abd34eafc0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abcd460d3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abcd460d3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abd34eafc0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abd34eafc0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abd34eafc0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abd34eafc0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abd34eafc0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abd34eafc0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abd34eafc0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abd34eafc0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abd34eafc0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abd34eafc0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abd34eafc0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abd34eafc0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abd34eafc0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abd34eafc0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abd34eafc0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abd34eafc0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abd34eafc0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abd34eafc0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abd34eafc0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abd34eafc0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bcd460d36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bcd460d3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abd34eafc0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abd34eafc0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abd34eafc0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abd34eafc0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cc98db1a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cc98db1a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acc98db1a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acc98db1a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cc98db1a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cc98db1a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acc98db1a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acc98db1a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6550b045d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6550b045d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6550b045d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6550b045d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cc98db1a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cc98db1a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bcd460d3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bcd460d3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bd34eafc0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bd34eafc0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abcd460d3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abcd460d3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hyperlink" Target="https://docs.google.com/spreadsheets/d/1oAZcLW2drGd2QlPyhtuaRdz-mCsl2iRmyrCFRmcCyos/edit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ocs.python.org/3/library/datetime.html" TargetMode="External"/><Relationship Id="rId4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jswhit.github.io/pygrib/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Relationship Id="rId4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7.png"/><Relationship Id="rId4" Type="http://schemas.openxmlformats.org/officeDocument/2006/relationships/image" Target="../media/image35.png"/><Relationship Id="rId5" Type="http://schemas.openxmlformats.org/officeDocument/2006/relationships/image" Target="../media/image3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Grid Data Handling from Grib File using Pygrib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elect grib message of a specific parameter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79725"/>
            <a:ext cx="8839202" cy="1655109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ECMWF Data Files Guide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grib message of a specific parameter</a:t>
            </a:r>
            <a:endParaRPr/>
          </a:p>
        </p:txBody>
      </p:sp>
      <p:sp>
        <p:nvSpPr>
          <p:cNvPr id="125" name="Google Shape;125;p23"/>
          <p:cNvSpPr txBox="1"/>
          <p:nvPr>
            <p:ph idx="4294967295" type="body"/>
          </p:nvPr>
        </p:nvSpPr>
        <p:spPr>
          <a:xfrm>
            <a:off x="311700" y="1152475"/>
            <a:ext cx="8520600" cy="274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Atmospheric Model high resolution 10-day forecast (HRES) - Single level</a:t>
            </a:r>
            <a:endParaRPr>
              <a:solidFill>
                <a:srgbClr val="434343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s</a:t>
            </a:r>
            <a:r>
              <a:rPr lang="en">
                <a:solidFill>
                  <a:srgbClr val="434343"/>
                </a:solidFill>
              </a:rPr>
              <a:t>elect Total Precipitation:</a:t>
            </a:r>
            <a:br>
              <a:rPr lang="en"/>
            </a:br>
            <a:r>
              <a:rPr lang="en"/>
              <a:t>grb = grbs.select(shortName=</a:t>
            </a:r>
            <a:r>
              <a:rPr lang="en">
                <a:solidFill>
                  <a:schemeClr val="dk2"/>
                </a:solidFill>
              </a:rPr>
              <a:t>'tp'</a:t>
            </a:r>
            <a:r>
              <a:rPr lang="en"/>
              <a:t>)[</a:t>
            </a:r>
            <a:r>
              <a:rPr lang="en">
                <a:solidFill>
                  <a:srgbClr val="980000"/>
                </a:solidFill>
              </a:rPr>
              <a:t>0</a:t>
            </a:r>
            <a:r>
              <a:rPr lang="en"/>
              <a:t>]</a:t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30075"/>
            <a:ext cx="8839202" cy="1152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grib message of a specific parameter</a:t>
            </a:r>
            <a:endParaRPr/>
          </a:p>
        </p:txBody>
      </p:sp>
      <p:sp>
        <p:nvSpPr>
          <p:cNvPr id="132" name="Google Shape;132;p24"/>
          <p:cNvSpPr txBox="1"/>
          <p:nvPr>
            <p:ph idx="4294967295" type="body"/>
          </p:nvPr>
        </p:nvSpPr>
        <p:spPr>
          <a:xfrm>
            <a:off x="311700" y="1152475"/>
            <a:ext cx="8520600" cy="20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Atmospheric Model high resolution 10-day forecast (HRES) - Pressure levels</a:t>
            </a:r>
            <a:endParaRPr>
              <a:solidFill>
                <a:srgbClr val="434343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select Relative Humidity at 850hPa level:</a:t>
            </a:r>
            <a:br>
              <a:rPr lang="en"/>
            </a:br>
            <a:r>
              <a:rPr lang="en"/>
              <a:t>grb = grbs.select(shortName=</a:t>
            </a:r>
            <a:r>
              <a:rPr lang="en">
                <a:solidFill>
                  <a:schemeClr val="dk2"/>
                </a:solidFill>
              </a:rPr>
              <a:t>'r'</a:t>
            </a:r>
            <a:r>
              <a:rPr lang="en"/>
              <a:t>, level=</a:t>
            </a:r>
            <a:r>
              <a:rPr lang="en">
                <a:solidFill>
                  <a:srgbClr val="980000"/>
                </a:solidFill>
              </a:rPr>
              <a:t>850</a:t>
            </a:r>
            <a:r>
              <a:rPr lang="en"/>
              <a:t>)[</a:t>
            </a:r>
            <a:r>
              <a:rPr lang="en">
                <a:solidFill>
                  <a:srgbClr val="980000"/>
                </a:solidFill>
              </a:rPr>
              <a:t>0</a:t>
            </a:r>
            <a:r>
              <a:rPr lang="en"/>
              <a:t>]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30075"/>
            <a:ext cx="8839197" cy="1344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grib message of a specific parameter</a:t>
            </a:r>
            <a:endParaRPr/>
          </a:p>
        </p:txBody>
      </p:sp>
      <p:sp>
        <p:nvSpPr>
          <p:cNvPr id="139" name="Google Shape;139;p25"/>
          <p:cNvSpPr txBox="1"/>
          <p:nvPr>
            <p:ph idx="4294967295" type="body"/>
          </p:nvPr>
        </p:nvSpPr>
        <p:spPr>
          <a:xfrm>
            <a:off x="311700" y="1152475"/>
            <a:ext cx="8520600" cy="19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Atmospheric Model Ensemble 15-day forecast (ENS) - Single level</a:t>
            </a:r>
            <a:endParaRPr>
              <a:solidFill>
                <a:srgbClr val="000000"/>
              </a:solidFill>
            </a:endParaRPr>
          </a:p>
          <a:p>
            <a:pPr indent="-2286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select Total Precipitation for the 50th ensemble member:</a:t>
            </a:r>
            <a:br>
              <a:rPr lang="en"/>
            </a:br>
            <a:r>
              <a:rPr lang="en"/>
              <a:t>grb = grbs.select(shortName=</a:t>
            </a:r>
            <a:r>
              <a:rPr lang="en">
                <a:solidFill>
                  <a:schemeClr val="dk2"/>
                </a:solidFill>
              </a:rPr>
              <a:t>'tp'</a:t>
            </a:r>
            <a:r>
              <a:rPr lang="en"/>
              <a:t>, perturbationNumber=</a:t>
            </a:r>
            <a:r>
              <a:rPr lang="en">
                <a:solidFill>
                  <a:srgbClr val="980000"/>
                </a:solidFill>
              </a:rPr>
              <a:t>50</a:t>
            </a:r>
            <a:r>
              <a:rPr lang="en"/>
              <a:t>)[</a:t>
            </a:r>
            <a:r>
              <a:rPr lang="en">
                <a:solidFill>
                  <a:srgbClr val="980000"/>
                </a:solidFill>
              </a:rPr>
              <a:t>0</a:t>
            </a:r>
            <a:r>
              <a:rPr lang="en"/>
              <a:t>]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530075"/>
            <a:ext cx="8839203" cy="13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grib message of a specific parameter</a:t>
            </a:r>
            <a:endParaRPr/>
          </a:p>
        </p:txBody>
      </p:sp>
      <p:sp>
        <p:nvSpPr>
          <p:cNvPr id="146" name="Google Shape;146;p26"/>
          <p:cNvSpPr txBox="1"/>
          <p:nvPr>
            <p:ph idx="4294967295" type="body"/>
          </p:nvPr>
        </p:nvSpPr>
        <p:spPr>
          <a:xfrm>
            <a:off x="311700" y="1152475"/>
            <a:ext cx="8520600" cy="23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Atmospheric Model Ensemble extended forecast (ENS extended) - Individual forecast runs - 6-hourly - Single level</a:t>
            </a:r>
            <a:endParaRPr>
              <a:solidFill>
                <a:srgbClr val="434343"/>
              </a:solidFill>
            </a:endParaRPr>
          </a:p>
          <a:p>
            <a:pPr indent="0" lvl="0" marL="228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select Total Precipitation for the 100th ensemble member </a:t>
            </a:r>
            <a:r>
              <a:rPr lang="en">
                <a:solidFill>
                  <a:srgbClr val="434343"/>
                </a:solidFill>
              </a:rPr>
              <a:t>at forecast hour 24 from initialization</a:t>
            </a:r>
            <a:r>
              <a:rPr lang="en">
                <a:solidFill>
                  <a:srgbClr val="434343"/>
                </a:solidFill>
              </a:rPr>
              <a:t>:</a:t>
            </a:r>
            <a:br>
              <a:rPr lang="en"/>
            </a:br>
            <a:r>
              <a:rPr lang="en"/>
              <a:t>	</a:t>
            </a:r>
            <a:r>
              <a:rPr lang="en"/>
              <a:t>grb = grbs.select(shortName=</a:t>
            </a:r>
            <a:r>
              <a:rPr lang="en">
                <a:solidFill>
                  <a:schemeClr val="dk2"/>
                </a:solidFill>
              </a:rPr>
              <a:t>'tp'</a:t>
            </a:r>
            <a:r>
              <a:rPr lang="en"/>
              <a:t>, perturbationNumber=</a:t>
            </a:r>
            <a:r>
              <a:rPr lang="en">
                <a:solidFill>
                  <a:srgbClr val="980000"/>
                </a:solidFill>
              </a:rPr>
              <a:t>100</a:t>
            </a:r>
            <a:r>
              <a:rPr lang="en"/>
              <a:t>, stepRange=</a:t>
            </a:r>
            <a:r>
              <a:rPr lang="en">
                <a:solidFill>
                  <a:schemeClr val="dk2"/>
                </a:solidFill>
              </a:rPr>
              <a:t>'24'</a:t>
            </a:r>
            <a:r>
              <a:rPr lang="en"/>
              <a:t>)[</a:t>
            </a:r>
            <a:r>
              <a:rPr lang="en">
                <a:solidFill>
                  <a:srgbClr val="980000"/>
                </a:solidFill>
              </a:rPr>
              <a:t>0</a:t>
            </a:r>
            <a:r>
              <a:rPr lang="en"/>
              <a:t>]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81375"/>
            <a:ext cx="8839200" cy="13123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grib message of a specific parameter</a:t>
            </a:r>
            <a:endParaRPr/>
          </a:p>
        </p:txBody>
      </p:sp>
      <p:sp>
        <p:nvSpPr>
          <p:cNvPr id="153" name="Google Shape;153;p27"/>
          <p:cNvSpPr txBox="1"/>
          <p:nvPr>
            <p:ph idx="4294967295" type="body"/>
          </p:nvPr>
        </p:nvSpPr>
        <p:spPr>
          <a:xfrm>
            <a:off x="311700" y="1152475"/>
            <a:ext cx="8520600" cy="255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Atmospheric Model Ensemble extended forecast (ENS extended) Individual forecast runs - 12-hourly -Pressure levels</a:t>
            </a:r>
            <a:endParaRPr>
              <a:solidFill>
                <a:srgbClr val="434343"/>
              </a:solidFill>
            </a:endParaRPr>
          </a:p>
          <a:p>
            <a:pPr indent="0" lvl="0" marL="228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select Geopotential Height at the 850hPa level for the 100th ensemble member at forecast hour 24 from initialization:</a:t>
            </a:r>
            <a:br>
              <a:rPr lang="en"/>
            </a:br>
            <a:r>
              <a:rPr lang="en"/>
              <a:t>	grb = grbs.select(shortName=</a:t>
            </a:r>
            <a:r>
              <a:rPr lang="en">
                <a:solidFill>
                  <a:schemeClr val="dk2"/>
                </a:solidFill>
              </a:rPr>
              <a:t>'gh'</a:t>
            </a:r>
            <a:r>
              <a:rPr lang="en"/>
              <a:t>, level=</a:t>
            </a:r>
            <a:r>
              <a:rPr lang="en">
                <a:solidFill>
                  <a:srgbClr val="980000"/>
                </a:solidFill>
              </a:rPr>
              <a:t>850</a:t>
            </a:r>
            <a:r>
              <a:rPr lang="en"/>
              <a:t>, perturbationNumber=</a:t>
            </a:r>
            <a:r>
              <a:rPr lang="en">
                <a:solidFill>
                  <a:srgbClr val="980000"/>
                </a:solidFill>
              </a:rPr>
              <a:t>100</a:t>
            </a:r>
            <a:r>
              <a:rPr lang="en"/>
              <a:t>, stepRange=</a:t>
            </a:r>
            <a:r>
              <a:rPr lang="en">
                <a:solidFill>
                  <a:schemeClr val="dk2"/>
                </a:solidFill>
              </a:rPr>
              <a:t>'24'</a:t>
            </a:r>
            <a:r>
              <a:rPr lang="en"/>
              <a:t>)[</a:t>
            </a:r>
            <a:r>
              <a:rPr lang="en">
                <a:solidFill>
                  <a:srgbClr val="980000"/>
                </a:solidFill>
              </a:rPr>
              <a:t>0</a:t>
            </a:r>
            <a:r>
              <a:rPr lang="en"/>
              <a:t>]</a:t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86175"/>
            <a:ext cx="8839203" cy="996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grib message of a specific parameter</a:t>
            </a:r>
            <a:endParaRPr/>
          </a:p>
        </p:txBody>
      </p:sp>
      <p:sp>
        <p:nvSpPr>
          <p:cNvPr id="160" name="Google Shape;160;p28"/>
          <p:cNvSpPr txBox="1"/>
          <p:nvPr>
            <p:ph idx="4294967295" type="body"/>
          </p:nvPr>
        </p:nvSpPr>
        <p:spPr>
          <a:xfrm>
            <a:off x="311700" y="1152475"/>
            <a:ext cx="8520600" cy="17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Ocean Wave Model high resolution 10-day forecast (HRES-WAM) - High Resolution Wave Model (HRES-WAM)</a:t>
            </a:r>
            <a:endParaRPr>
              <a:solidFill>
                <a:srgbClr val="434343"/>
              </a:solidFill>
            </a:endParaRPr>
          </a:p>
          <a:p>
            <a:pPr indent="0" lvl="0" marL="228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select </a:t>
            </a:r>
            <a:r>
              <a:rPr lang="en">
                <a:solidFill>
                  <a:srgbClr val="434343"/>
                </a:solidFill>
              </a:rPr>
              <a:t>Significant height of combined wind waves and swell</a:t>
            </a:r>
            <a:r>
              <a:rPr lang="en">
                <a:solidFill>
                  <a:srgbClr val="434343"/>
                </a:solidFill>
              </a:rPr>
              <a:t>:</a:t>
            </a:r>
            <a:br>
              <a:rPr lang="en"/>
            </a:br>
            <a:r>
              <a:rPr lang="en"/>
              <a:t>	</a:t>
            </a:r>
            <a:r>
              <a:rPr lang="en"/>
              <a:t>g</a:t>
            </a:r>
            <a:r>
              <a:rPr lang="en"/>
              <a:t>rb = grbs.select(shortName=</a:t>
            </a:r>
            <a:r>
              <a:rPr lang="en">
                <a:solidFill>
                  <a:schemeClr val="dk2"/>
                </a:solidFill>
              </a:rPr>
              <a:t>'swh'</a:t>
            </a:r>
            <a:r>
              <a:rPr lang="en"/>
              <a:t>)[</a:t>
            </a:r>
            <a:r>
              <a:rPr lang="en">
                <a:solidFill>
                  <a:srgbClr val="980000"/>
                </a:solidFill>
              </a:rPr>
              <a:t>0</a:t>
            </a:r>
            <a:r>
              <a:rPr lang="en"/>
              <a:t>]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64575"/>
            <a:ext cx="8839201" cy="13467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grib message of a specific parameter</a:t>
            </a:r>
            <a:endParaRPr/>
          </a:p>
        </p:txBody>
      </p:sp>
      <p:sp>
        <p:nvSpPr>
          <p:cNvPr id="167" name="Google Shape;167;p29"/>
          <p:cNvSpPr txBox="1"/>
          <p:nvPr>
            <p:ph idx="4294967295" type="body"/>
          </p:nvPr>
        </p:nvSpPr>
        <p:spPr>
          <a:xfrm>
            <a:off x="311700" y="1152475"/>
            <a:ext cx="8520600" cy="20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Ocean Wave Model Ensemble 15-day forecast (ENS-WAM) - Wave fields</a:t>
            </a:r>
            <a:endParaRPr>
              <a:solidFill>
                <a:srgbClr val="434343"/>
              </a:solidFill>
            </a:endParaRPr>
          </a:p>
          <a:p>
            <a:pPr indent="0" lvl="0" marL="228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select Significant height of combined wind waves and swell of the 50th ensemble member:</a:t>
            </a:r>
            <a:br>
              <a:rPr lang="en"/>
            </a:br>
            <a:r>
              <a:rPr lang="en"/>
              <a:t>	</a:t>
            </a:r>
            <a:r>
              <a:rPr lang="en"/>
              <a:t>grb = grbs.select(shortName=</a:t>
            </a:r>
            <a:r>
              <a:rPr lang="en">
                <a:solidFill>
                  <a:schemeClr val="dk2"/>
                </a:solidFill>
              </a:rPr>
              <a:t>'swh'</a:t>
            </a:r>
            <a:r>
              <a:rPr lang="en"/>
              <a:t>, perturbationNumber=</a:t>
            </a:r>
            <a:r>
              <a:rPr lang="en">
                <a:solidFill>
                  <a:srgbClr val="980000"/>
                </a:solidFill>
              </a:rPr>
              <a:t>50</a:t>
            </a:r>
            <a:r>
              <a:rPr lang="en"/>
              <a:t>)[</a:t>
            </a:r>
            <a:r>
              <a:rPr lang="en">
                <a:solidFill>
                  <a:srgbClr val="980000"/>
                </a:solidFill>
              </a:rPr>
              <a:t>0</a:t>
            </a:r>
            <a:r>
              <a:rPr lang="en"/>
              <a:t>]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64575"/>
            <a:ext cx="8839199" cy="1340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grib message of a specific parameter</a:t>
            </a:r>
            <a:endParaRPr/>
          </a:p>
        </p:txBody>
      </p:sp>
      <p:sp>
        <p:nvSpPr>
          <p:cNvPr id="174" name="Google Shape;174;p30"/>
          <p:cNvSpPr txBox="1"/>
          <p:nvPr>
            <p:ph idx="4294967295" type="body"/>
          </p:nvPr>
        </p:nvSpPr>
        <p:spPr>
          <a:xfrm>
            <a:off x="311700" y="1152475"/>
            <a:ext cx="8520600" cy="19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Atmospheric Model high resolution 10-day forecast (HRES) - Simulated Satellite Images</a:t>
            </a:r>
            <a:endParaRPr>
              <a:solidFill>
                <a:srgbClr val="434343"/>
              </a:solidFill>
            </a:endParaRPr>
          </a:p>
          <a:p>
            <a:pPr indent="0" lvl="0" marL="228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select Cloudy Brightness Temperature for channel 5:</a:t>
            </a:r>
            <a:br>
              <a:rPr lang="en"/>
            </a:br>
            <a:r>
              <a:rPr lang="en"/>
              <a:t>	</a:t>
            </a:r>
            <a:r>
              <a:rPr lang="en"/>
              <a:t>grb = grbs.select(shortName=</a:t>
            </a:r>
            <a:r>
              <a:rPr lang="en">
                <a:solidFill>
                  <a:schemeClr val="dk2"/>
                </a:solidFill>
              </a:rPr>
              <a:t>'clbt'</a:t>
            </a:r>
            <a:r>
              <a:rPr lang="en"/>
              <a:t>, channelNumber=</a:t>
            </a:r>
            <a:r>
              <a:rPr lang="en">
                <a:solidFill>
                  <a:srgbClr val="980000"/>
                </a:solidFill>
              </a:rPr>
              <a:t>5</a:t>
            </a:r>
            <a:r>
              <a:rPr lang="en"/>
              <a:t>)[</a:t>
            </a:r>
            <a:r>
              <a:rPr lang="en">
                <a:solidFill>
                  <a:srgbClr val="980000"/>
                </a:solidFill>
              </a:rPr>
              <a:t>0</a:t>
            </a:r>
            <a:r>
              <a:rPr lang="en"/>
              <a:t>]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16875"/>
            <a:ext cx="8839203" cy="1197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ist available </a:t>
            </a:r>
            <a:r>
              <a:rPr i="1" lang="en"/>
              <a:t>keys </a:t>
            </a:r>
            <a:r>
              <a:rPr lang="en"/>
              <a:t>of the grib data</a:t>
            </a:r>
            <a:endParaRPr/>
          </a:p>
        </p:txBody>
      </p:sp>
      <p:sp>
        <p:nvSpPr>
          <p:cNvPr id="181" name="Google Shape;181;p31"/>
          <p:cNvSpPr txBox="1"/>
          <p:nvPr>
            <p:ph idx="4294967295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50"/>
              <a:t>grb.keys()</a:t>
            </a:r>
            <a:endParaRPr sz="37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['globalDomain', 'GRIBEditionNumber', 'eps', 'offsetSection0', 'section0Length', 'totalLength', 'editionNumber', 'WMO', 'productionStatusOfProcessedData', 'section1Length', 'wrongPadding', 'table2Version', 'centre', 'centreDescription', 'generatingProcessIdentifier', 'gridDefinition', 'indicatorOfParameter', </a:t>
            </a:r>
            <a:r>
              <a:rPr b="1" lang="en"/>
              <a:t>'parameterName',</a:t>
            </a:r>
            <a:r>
              <a:rPr lang="en"/>
              <a:t> </a:t>
            </a:r>
            <a:r>
              <a:rPr b="1" lang="en"/>
              <a:t>'parameterUnits'</a:t>
            </a:r>
            <a:r>
              <a:rPr lang="en"/>
              <a:t>, 'indicatorOfTypeOfLevel', 'pressureUnits', 'typeOfLevelECMF', </a:t>
            </a:r>
            <a:r>
              <a:rPr b="1" lang="en"/>
              <a:t>'typeOfLevel'</a:t>
            </a:r>
            <a:r>
              <a:rPr lang="en"/>
              <a:t>, </a:t>
            </a:r>
            <a:r>
              <a:rPr b="1" lang="en"/>
              <a:t>'level'</a:t>
            </a:r>
            <a:r>
              <a:rPr lang="en"/>
              <a:t>, 'yearOfCentury', 'month', 'day', 'hour', 'minute', 'second', 'unitOfTimeRange', 'P1', 'P2', 'timeRangeIndicator', 'numberIncludedInAverage', 'numberMissingFromAveragesOrAccumulations', 'centuryOfReferenceTimeOfData', 'subCentre', 'paramIdECMF', 'paramId', 'cfNameECMF', 'cfName', 'cfVarNameECMF', 'cfVarName', 'unitsECMF', 'units', 'nameECMF', 'name', 'decimalScaleFactor', 'setLocalDefinition', 'optimizeScaleFactor', 'dataDate', 'year', 'dataTime', 'julianDay', 'stepUnits', 'stepType', </a:t>
            </a:r>
            <a:r>
              <a:rPr b="1" lang="en"/>
              <a:t>'stepRange'</a:t>
            </a:r>
            <a:r>
              <a:rPr lang="en"/>
              <a:t>, 'startStep', 'endStep', 'marsParam', </a:t>
            </a:r>
            <a:r>
              <a:rPr b="1" lang="en"/>
              <a:t>'validityDate'</a:t>
            </a:r>
            <a:r>
              <a:rPr lang="en"/>
              <a:t>, </a:t>
            </a:r>
            <a:r>
              <a:rPr b="1" lang="en"/>
              <a:t>'validityTime'</a:t>
            </a:r>
            <a:r>
              <a:rPr lang="en"/>
              <a:t>, 'validityDateTime', 'deleteLocalDefinition', 'localUsePresent', 'localDefinitionNumber', 'GRIBEXSection1Problem', 'grib2LocalSectionNumber', 'marsClass', 'marsType', 'marsStream', 'experimentVersionNumber', </a:t>
            </a:r>
            <a:r>
              <a:rPr b="1" lang="en"/>
              <a:t>'perturbationNumber',</a:t>
            </a:r>
            <a:r>
              <a:rPr lang="en"/>
              <a:t> 'numberOfForecastsInEnsemble', 'oceanAtmosphereCoupling', 'legBaseDate', 'legBaseTime', 'legNumber', 'referenceDate', 'climateDateFrom', 'climateDateTo', 'shortNameECMF', </a:t>
            </a:r>
            <a:r>
              <a:rPr b="1" lang="en"/>
              <a:t>'shortName'</a:t>
            </a:r>
            <a:r>
              <a:rPr lang="en"/>
              <a:t>, 'ifsParam', 'stepTypeForConversion', 'md5Section1', 'md5Product', 'gridDescriptionSectionPresent', 'bitmapPresent', 'angleSubdivisions', 'section2Length', 'radius', 'numberOfVerticalCoordinateValues', 'neitherPresent', 'pvlLocation', 'dataRepresentationType', 'gridDefinitionDescription', 'gridDefinitionTemplateNumber', 'Ni', 'Nj', 'latitudeOfFirstGridPoint', 'latitudeOfFirstGridPointInDegrees', 'longitudeOfFirstGridPoint', 'longitudeOfFirstGridPointInDegrees', 'resolutionAndComponentFlags',</a:t>
            </a:r>
            <a:r>
              <a:rPr lang="en"/>
              <a:t> 'ijDirectionIncrementGiven', 'eart</a:t>
            </a:r>
            <a:r>
              <a:rPr lang="en"/>
              <a:t>hIsOblate',</a:t>
            </a:r>
            <a:r>
              <a:rPr lang="en"/>
              <a:t> 'resolutionAnd</a:t>
            </a:r>
            <a:r>
              <a:rPr lang="en"/>
              <a:t>ComponentFlags3', 'resolutionAndComponentFlags4', 'uvRelativeToGrid', 'resolutionAndComponentFlags6', 'resolutionAndComponentFlags7', 'resolutionAndComponentFlags8', 'latitudeOfLastGridPoint', 'latitudeOfLastGridPointInDegrees', 'longitudeOfLastGridPoint', 'longitudeOfLastGridPointInDegrees', 'iDirectionIncrement', 'jDirectionIncrement', 'isGridded', 'scanningMode', 'iScansNegatively', 'jScansPositively', 'jPointsAreConsecutive', 'alternativeRowScanning', 'iScansPositively', 'jScansNegatively', 'scanningMode4', 'scanningMode5', 'scanningMode6', 'scanningMode7', 'scanningMode8', 'swapScanningAlternativeRows', 'jDirectionIncrementInDegrees', 'iDirectionIncrementInDegrees', 'numberOfDataPoints', 'numberOfValues', 'latLonValues', 'latitudes', 'longitudes', 'distinctLatitudes', 'distinctLongitudes', 'zeros', 'PVPresent', 'PLPresent', 'deletePV', 'md5Section2', 'isSpectral', 'lengthOfHeaders', 'md5Headers', 'missingValue', 'tableReference', 'section4Length', 'halfByte', 'dataFlag', 'binaryScaleFactor', 'referenceValue', 'referenceValueError', 'sphericalHarmonics', 'complexPacking', 'integerPointValues', 'additionalFlagPresent', 'orderOfSPD', 'boustrophedonic', 'hideThis', 'packingType', 'bitsPerValue', 'constantFieldHalfByte', 'bitMapIndicator', </a:t>
            </a:r>
            <a:r>
              <a:rPr b="1" lang="en"/>
              <a:t>'values'</a:t>
            </a:r>
            <a:r>
              <a:rPr lang="en"/>
              <a:t>, 'numberOfCodedValues', 'packingError', 'unpackedError', 'maximum', 'minimum', 'average', 'standardDeviation', 'skewness', 'kurtosis', 'isConstant', 'numberOfMissing', 'dataLength', 'changeDecimalPrecision', 'decimalPrecision', 'bitsPerValueAndRepack', 'setPackingType', 'scaleValuesBy', 'offsetValuesBy', 'gridType', 'getNumberOfValues', 'md5Section4', 'section5Length', </a:t>
            </a:r>
            <a:r>
              <a:rPr b="1" lang="en"/>
              <a:t>'analDate'</a:t>
            </a:r>
            <a:r>
              <a:rPr lang="en"/>
              <a:t>, </a:t>
            </a:r>
            <a:r>
              <a:rPr b="1" lang="en"/>
              <a:t>'validDate'</a:t>
            </a:r>
            <a:r>
              <a:rPr lang="en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ygrib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xtract data values only</a:t>
            </a: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62825"/>
            <a:ext cx="8839203" cy="315235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2"/>
          <p:cNvSpPr txBox="1"/>
          <p:nvPr>
            <p:ph idx="4294967295" type="body"/>
          </p:nvPr>
        </p:nvSpPr>
        <p:spPr>
          <a:xfrm>
            <a:off x="311700" y="1017725"/>
            <a:ext cx="85206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</a:t>
            </a:r>
            <a:r>
              <a:rPr lang="en"/>
              <a:t>al = grb.values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lat and lon values only</a:t>
            </a:r>
            <a:endParaRPr/>
          </a:p>
        </p:txBody>
      </p:sp>
      <p:sp>
        <p:nvSpPr>
          <p:cNvPr id="194" name="Google Shape;194;p33"/>
          <p:cNvSpPr txBox="1"/>
          <p:nvPr>
            <p:ph idx="4294967295" type="body"/>
          </p:nvPr>
        </p:nvSpPr>
        <p:spPr>
          <a:xfrm>
            <a:off x="311700" y="1017725"/>
            <a:ext cx="85206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lat, lon = grb.latlons()</a:t>
            </a: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274" y="1465550"/>
            <a:ext cx="8173449" cy="355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data, lat, lon values for a cropped area</a:t>
            </a:r>
            <a:endParaRPr/>
          </a:p>
        </p:txBody>
      </p:sp>
      <p:sp>
        <p:nvSpPr>
          <p:cNvPr id="201" name="Google Shape;201;p34"/>
          <p:cNvSpPr txBox="1"/>
          <p:nvPr>
            <p:ph idx="4294967295" type="body"/>
          </p:nvPr>
        </p:nvSpPr>
        <p:spPr>
          <a:xfrm>
            <a:off x="311700" y="1622550"/>
            <a:ext cx="8520600" cy="1350600"/>
          </a:xfrm>
          <a:prstGeom prst="rect">
            <a:avLst/>
          </a:prstGeom>
        </p:spPr>
        <p:txBody>
          <a:bodyPr anchorCtr="0" anchor="t" bIns="91425" lIns="342900" spcFirstLastPara="1" rIns="91425" wrap="square" tIns="91425">
            <a:normAutofit/>
          </a:bodyPr>
          <a:lstStyle/>
          <a:p>
            <a:pPr indent="-2286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e</a:t>
            </a:r>
            <a:r>
              <a:rPr lang="en">
                <a:solidFill>
                  <a:srgbClr val="434343"/>
                </a:solidFill>
              </a:rPr>
              <a:t>x. </a:t>
            </a:r>
            <a:r>
              <a:rPr lang="en">
                <a:solidFill>
                  <a:srgbClr val="434343"/>
                </a:solidFill>
              </a:rPr>
              <a:t>f</a:t>
            </a:r>
            <a:r>
              <a:rPr lang="en">
                <a:solidFill>
                  <a:srgbClr val="434343"/>
                </a:solidFill>
              </a:rPr>
              <a:t>or PAR:</a:t>
            </a:r>
            <a:br>
              <a:rPr lang="en"/>
            </a:br>
            <a:r>
              <a:rPr lang="en"/>
              <a:t>val, lat, lon = grb.data(lat1=</a:t>
            </a:r>
            <a:r>
              <a:rPr lang="en">
                <a:solidFill>
                  <a:srgbClr val="980000"/>
                </a:solidFill>
              </a:rPr>
              <a:t>4</a:t>
            </a:r>
            <a:r>
              <a:rPr lang="en"/>
              <a:t>, lat2=</a:t>
            </a:r>
            <a:r>
              <a:rPr lang="en">
                <a:solidFill>
                  <a:srgbClr val="980000"/>
                </a:solidFill>
              </a:rPr>
              <a:t>26</a:t>
            </a:r>
            <a:r>
              <a:rPr lang="en"/>
              <a:t>, lon1=</a:t>
            </a:r>
            <a:r>
              <a:rPr lang="en">
                <a:solidFill>
                  <a:srgbClr val="980000"/>
                </a:solidFill>
              </a:rPr>
              <a:t>114</a:t>
            </a:r>
            <a:r>
              <a:rPr lang="en"/>
              <a:t>, lon2=</a:t>
            </a:r>
            <a:r>
              <a:rPr lang="en">
                <a:solidFill>
                  <a:srgbClr val="980000"/>
                </a:solidFill>
              </a:rPr>
              <a:t>136</a:t>
            </a:r>
            <a:r>
              <a:rPr lang="en"/>
              <a:t>)</a:t>
            </a:r>
            <a:endParaRPr/>
          </a:p>
        </p:txBody>
      </p:sp>
      <p:pic>
        <p:nvPicPr>
          <p:cNvPr id="202" name="Google Shape;20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617925"/>
            <a:ext cx="8839203" cy="2900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analysis and valid datetime</a:t>
            </a:r>
            <a:endParaRPr/>
          </a:p>
        </p:txBody>
      </p:sp>
      <p:pic>
        <p:nvPicPr>
          <p:cNvPr id="208" name="Google Shape;20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3375"/>
            <a:ext cx="8839200" cy="1532021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5"/>
          <p:cNvSpPr txBox="1"/>
          <p:nvPr>
            <p:ph idx="4294967295" type="body"/>
          </p:nvPr>
        </p:nvSpPr>
        <p:spPr>
          <a:xfrm>
            <a:off x="311700" y="2973075"/>
            <a:ext cx="8520600" cy="15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Note: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- analysis datetime is a </a:t>
            </a:r>
            <a:r>
              <a:rPr i="1" lang="en">
                <a:solidFill>
                  <a:srgbClr val="434343"/>
                </a:solidFill>
              </a:rPr>
              <a:t>datetime</a:t>
            </a:r>
            <a:r>
              <a:rPr lang="en">
                <a:solidFill>
                  <a:srgbClr val="434343"/>
                </a:solidFill>
              </a:rPr>
              <a:t> object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- v</a:t>
            </a:r>
            <a:r>
              <a:rPr lang="en">
                <a:solidFill>
                  <a:srgbClr val="434343"/>
                </a:solidFill>
              </a:rPr>
              <a:t>alid date is an integer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- ECMWF data datetime is in UTC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datetime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</a:t>
            </a:r>
            <a:r>
              <a:rPr i="1" lang="en"/>
              <a:t>datetime</a:t>
            </a:r>
            <a:r>
              <a:rPr lang="en"/>
              <a:t> in Python</a:t>
            </a:r>
            <a:endParaRPr/>
          </a:p>
        </p:txBody>
      </p:sp>
      <p:sp>
        <p:nvSpPr>
          <p:cNvPr id="220" name="Google Shape;220;p37"/>
          <p:cNvSpPr txBox="1"/>
          <p:nvPr>
            <p:ph idx="4294967295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import </a:t>
            </a:r>
            <a:r>
              <a:rPr i="1" lang="en">
                <a:solidFill>
                  <a:srgbClr val="434343"/>
                </a:solidFill>
              </a:rPr>
              <a:t>datetime</a:t>
            </a:r>
            <a:r>
              <a:rPr lang="en">
                <a:solidFill>
                  <a:srgbClr val="434343"/>
                </a:solidFill>
              </a:rPr>
              <a:t> module and </a:t>
            </a:r>
            <a:r>
              <a:rPr i="1" lang="en">
                <a:solidFill>
                  <a:srgbClr val="434343"/>
                </a:solidFill>
              </a:rPr>
              <a:t>datetime, timedelta</a:t>
            </a:r>
            <a:r>
              <a:rPr lang="en">
                <a:solidFill>
                  <a:srgbClr val="434343"/>
                </a:solidFill>
              </a:rPr>
              <a:t> classes:</a:t>
            </a:r>
            <a:br>
              <a:rPr lang="en"/>
            </a:br>
            <a:r>
              <a:rPr lang="en">
                <a:solidFill>
                  <a:srgbClr val="4A86E8"/>
                </a:solidFill>
              </a:rPr>
              <a:t>f</a:t>
            </a:r>
            <a:r>
              <a:rPr lang="en">
                <a:solidFill>
                  <a:srgbClr val="4A86E8"/>
                </a:solidFill>
              </a:rPr>
              <a:t>rom</a:t>
            </a:r>
            <a:r>
              <a:rPr lang="en"/>
              <a:t> datetime </a:t>
            </a:r>
            <a:r>
              <a:rPr lang="en">
                <a:solidFill>
                  <a:srgbClr val="4A86E8"/>
                </a:solidFill>
              </a:rPr>
              <a:t>import</a:t>
            </a:r>
            <a:r>
              <a:rPr lang="en"/>
              <a:t> datetime </a:t>
            </a:r>
            <a:r>
              <a:rPr lang="en">
                <a:solidFill>
                  <a:srgbClr val="4A86E8"/>
                </a:solidFill>
              </a:rPr>
              <a:t>as</a:t>
            </a:r>
            <a:r>
              <a:rPr lang="en"/>
              <a:t> dt, timedelta</a:t>
            </a:r>
            <a:endParaRPr/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For </a:t>
            </a:r>
            <a:r>
              <a:rPr i="1" lang="en">
                <a:solidFill>
                  <a:srgbClr val="434343"/>
                </a:solidFill>
              </a:rPr>
              <a:t>datetime</a:t>
            </a:r>
            <a:r>
              <a:rPr lang="en">
                <a:solidFill>
                  <a:srgbClr val="434343"/>
                </a:solidFill>
              </a:rPr>
              <a:t> documentation and string format options:</a:t>
            </a:r>
            <a:br>
              <a:rPr lang="en">
                <a:solidFill>
                  <a:srgbClr val="434343"/>
                </a:solidFill>
              </a:rPr>
            </a:b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https://docs.python.org/3/library/datetime.html</a:t>
            </a:r>
            <a:endParaRPr>
              <a:solidFill>
                <a:schemeClr val="accent5"/>
              </a:solidFill>
            </a:endParaRPr>
          </a:p>
          <a:p>
            <a:pPr indent="-228600" lvl="0" marL="228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941850"/>
            <a:ext cx="8839200" cy="3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2225"/>
            <a:ext cx="8839200" cy="191168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8"/>
          <p:cNvSpPr txBox="1"/>
          <p:nvPr>
            <p:ph idx="4294967295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FF"/>
                </a:solidFill>
              </a:rPr>
              <a:t>*</a:t>
            </a:r>
            <a:r>
              <a:rPr lang="en">
                <a:solidFill>
                  <a:srgbClr val="FF00FF"/>
                </a:solidFill>
              </a:rPr>
              <a:t>{</a:t>
            </a:r>
            <a:r>
              <a:rPr i="1" lang="en">
                <a:solidFill>
                  <a:srgbClr val="FF00FF"/>
                </a:solidFill>
              </a:rPr>
              <a:t>datetime object</a:t>
            </a:r>
            <a:r>
              <a:rPr lang="en">
                <a:solidFill>
                  <a:srgbClr val="FF00FF"/>
                </a:solidFill>
              </a:rPr>
              <a:t>}</a:t>
            </a:r>
            <a:r>
              <a:rPr lang="en"/>
              <a:t>.strftime(</a:t>
            </a:r>
            <a:r>
              <a:rPr lang="en">
                <a:solidFill>
                  <a:schemeClr val="dk2"/>
                </a:solidFill>
              </a:rPr>
              <a:t>'</a:t>
            </a:r>
            <a:r>
              <a:rPr lang="en">
                <a:solidFill>
                  <a:srgbClr val="FF00FF"/>
                </a:solidFill>
              </a:rPr>
              <a:t>*{</a:t>
            </a:r>
            <a:r>
              <a:rPr i="1" lang="en">
                <a:solidFill>
                  <a:srgbClr val="FF00FF"/>
                </a:solidFill>
              </a:rPr>
              <a:t>string format</a:t>
            </a:r>
            <a:r>
              <a:rPr lang="en">
                <a:solidFill>
                  <a:srgbClr val="FF00FF"/>
                </a:solidFill>
              </a:rPr>
              <a:t>}</a:t>
            </a:r>
            <a:r>
              <a:rPr lang="en">
                <a:solidFill>
                  <a:schemeClr val="dk2"/>
                </a:solidFill>
              </a:rPr>
              <a:t>'</a:t>
            </a:r>
            <a:r>
              <a:rPr lang="en"/>
              <a:t>)</a:t>
            </a:r>
            <a:endParaRPr/>
          </a:p>
        </p:txBody>
      </p:sp>
      <p:sp>
        <p:nvSpPr>
          <p:cNvPr id="228" name="Google Shape;228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convert </a:t>
            </a:r>
            <a:r>
              <a:rPr i="1" lang="en"/>
              <a:t>datetime object</a:t>
            </a:r>
            <a:r>
              <a:rPr lang="en"/>
              <a:t> to </a:t>
            </a:r>
            <a:r>
              <a:rPr i="1" lang="en"/>
              <a:t>string</a:t>
            </a:r>
            <a:r>
              <a:rPr lang="en"/>
              <a:t> format, use </a:t>
            </a:r>
            <a:r>
              <a:rPr i="1" lang="en"/>
              <a:t>strftime()</a:t>
            </a:r>
            <a:endParaRPr i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82500"/>
            <a:ext cx="8839202" cy="170104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convert to a different timezone, add time difference using </a:t>
            </a:r>
            <a:r>
              <a:rPr i="1" lang="en"/>
              <a:t>timedelta</a:t>
            </a:r>
            <a:r>
              <a:rPr lang="en"/>
              <a:t>:</a:t>
            </a:r>
            <a:endParaRPr/>
          </a:p>
        </p:txBody>
      </p:sp>
      <p:sp>
        <p:nvSpPr>
          <p:cNvPr id="235" name="Google Shape;235;p39"/>
          <p:cNvSpPr txBox="1"/>
          <p:nvPr>
            <p:ph idx="4294967295" type="body"/>
          </p:nvPr>
        </p:nvSpPr>
        <p:spPr>
          <a:xfrm>
            <a:off x="311700" y="1474925"/>
            <a:ext cx="8520600" cy="17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00FF"/>
                </a:solidFill>
              </a:rPr>
              <a:t>*{</a:t>
            </a:r>
            <a:r>
              <a:rPr i="1" lang="en">
                <a:solidFill>
                  <a:srgbClr val="FF00FF"/>
                </a:solidFill>
              </a:rPr>
              <a:t>datetime object</a:t>
            </a:r>
            <a:r>
              <a:rPr lang="en">
                <a:solidFill>
                  <a:srgbClr val="FF00FF"/>
                </a:solidFill>
              </a:rPr>
              <a:t>}</a:t>
            </a:r>
            <a:r>
              <a:rPr lang="en"/>
              <a:t> + timedelta(hours=</a:t>
            </a:r>
            <a:r>
              <a:rPr lang="en">
                <a:solidFill>
                  <a:srgbClr val="980000"/>
                </a:solidFill>
              </a:rPr>
              <a:t>8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/>
          <p:nvPr>
            <p:ph idx="4294967295" type="body"/>
          </p:nvPr>
        </p:nvSpPr>
        <p:spPr>
          <a:xfrm>
            <a:off x="311700" y="16273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f'</a:t>
            </a:r>
            <a:r>
              <a:rPr lang="en">
                <a:solidFill>
                  <a:schemeClr val="dk2"/>
                </a:solidFill>
              </a:rPr>
              <a:t>{</a:t>
            </a:r>
            <a:r>
              <a:rPr lang="en">
                <a:solidFill>
                  <a:srgbClr val="FF00FF"/>
                </a:solidFill>
              </a:rPr>
              <a:t>*{</a:t>
            </a:r>
            <a:r>
              <a:rPr i="1" lang="en">
                <a:solidFill>
                  <a:srgbClr val="FF00FF"/>
                </a:solidFill>
              </a:rPr>
              <a:t>datetime object</a:t>
            </a:r>
            <a:r>
              <a:rPr lang="en">
                <a:solidFill>
                  <a:srgbClr val="FF00FF"/>
                </a:solidFill>
              </a:rPr>
              <a:t>}</a:t>
            </a:r>
            <a:r>
              <a:rPr lang="en"/>
              <a:t>:</a:t>
            </a:r>
            <a:r>
              <a:rPr lang="en">
                <a:solidFill>
                  <a:srgbClr val="FF00FF"/>
                </a:solidFill>
              </a:rPr>
              <a:t>*{</a:t>
            </a:r>
            <a:r>
              <a:rPr i="1" lang="en">
                <a:solidFill>
                  <a:srgbClr val="FF00FF"/>
                </a:solidFill>
              </a:rPr>
              <a:t>string format</a:t>
            </a:r>
            <a:r>
              <a:rPr lang="en">
                <a:solidFill>
                  <a:srgbClr val="FF00FF"/>
                </a:solidFill>
              </a:rPr>
              <a:t>}</a:t>
            </a:r>
            <a:r>
              <a:rPr lang="en">
                <a:solidFill>
                  <a:schemeClr val="dk2"/>
                </a:solidFill>
              </a:rPr>
              <a:t>}'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f'{</a:t>
            </a:r>
            <a:r>
              <a:rPr lang="en">
                <a:solidFill>
                  <a:srgbClr val="FF00FF"/>
                </a:solidFill>
              </a:rPr>
              <a:t>*{</a:t>
            </a:r>
            <a:r>
              <a:rPr i="1" lang="en">
                <a:solidFill>
                  <a:srgbClr val="FF00FF"/>
                </a:solidFill>
              </a:rPr>
              <a:t>datetime object</a:t>
            </a:r>
            <a:r>
              <a:rPr lang="en">
                <a:solidFill>
                  <a:srgbClr val="FF00FF"/>
                </a:solidFill>
              </a:rPr>
              <a:t>}</a:t>
            </a:r>
            <a:r>
              <a:rPr lang="en">
                <a:solidFill>
                  <a:srgbClr val="9900FF"/>
                </a:solidFill>
              </a:rPr>
              <a:t> </a:t>
            </a:r>
            <a:r>
              <a:rPr lang="en"/>
              <a:t>+ timedelta(hours=</a:t>
            </a:r>
            <a:r>
              <a:rPr lang="en">
                <a:solidFill>
                  <a:srgbClr val="980000"/>
                </a:solidFill>
              </a:rPr>
              <a:t>8</a:t>
            </a:r>
            <a:r>
              <a:rPr lang="en"/>
              <a:t>):</a:t>
            </a:r>
            <a:r>
              <a:rPr lang="en">
                <a:solidFill>
                  <a:srgbClr val="FF00FF"/>
                </a:solidFill>
              </a:rPr>
              <a:t>*{</a:t>
            </a:r>
            <a:r>
              <a:rPr i="1" lang="en">
                <a:solidFill>
                  <a:srgbClr val="FF00FF"/>
                </a:solidFill>
              </a:rPr>
              <a:t>string format</a:t>
            </a:r>
            <a:r>
              <a:rPr lang="en">
                <a:solidFill>
                  <a:srgbClr val="FF00FF"/>
                </a:solidFill>
              </a:rPr>
              <a:t>}</a:t>
            </a:r>
            <a:r>
              <a:rPr lang="en">
                <a:solidFill>
                  <a:schemeClr val="dk2"/>
                </a:solidFill>
              </a:rPr>
              <a:t>}'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1" name="Google Shape;241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convert </a:t>
            </a:r>
            <a:r>
              <a:rPr i="1" lang="en"/>
              <a:t>datetime object</a:t>
            </a:r>
            <a:r>
              <a:rPr lang="en"/>
              <a:t> to </a:t>
            </a:r>
            <a:r>
              <a:rPr i="1" lang="en"/>
              <a:t>string</a:t>
            </a:r>
            <a:r>
              <a:rPr lang="en"/>
              <a:t> format, use </a:t>
            </a:r>
            <a:r>
              <a:rPr i="1" lang="en"/>
              <a:t>f string</a:t>
            </a:r>
            <a:r>
              <a:rPr lang="en"/>
              <a:t> formatting</a:t>
            </a:r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800350"/>
            <a:ext cx="8839200" cy="18801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1"/>
          <p:cNvPicPr preferRelativeResize="0"/>
          <p:nvPr/>
        </p:nvPicPr>
        <p:blipFill rotWithShape="1">
          <a:blip r:embed="rId3">
            <a:alphaModFix/>
          </a:blip>
          <a:srcRect b="0" l="0" r="0" t="32641"/>
          <a:stretch/>
        </p:blipFill>
        <p:spPr>
          <a:xfrm>
            <a:off x="152400" y="1697540"/>
            <a:ext cx="8839202" cy="1748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convert </a:t>
            </a:r>
            <a:r>
              <a:rPr i="1" lang="en"/>
              <a:t>string</a:t>
            </a:r>
            <a:r>
              <a:rPr lang="en"/>
              <a:t> to </a:t>
            </a:r>
            <a:r>
              <a:rPr i="1" lang="en"/>
              <a:t>datetime</a:t>
            </a:r>
            <a:r>
              <a:rPr lang="en"/>
              <a:t> object, use</a:t>
            </a:r>
            <a:r>
              <a:rPr i="1" lang="en"/>
              <a:t> strptime()</a:t>
            </a:r>
            <a:endParaRPr i="1"/>
          </a:p>
        </p:txBody>
      </p:sp>
      <p:sp>
        <p:nvSpPr>
          <p:cNvPr id="249" name="Google Shape;249;p41"/>
          <p:cNvSpPr txBox="1"/>
          <p:nvPr>
            <p:ph idx="4294967295" type="body"/>
          </p:nvPr>
        </p:nvSpPr>
        <p:spPr>
          <a:xfrm>
            <a:off x="311700" y="1017725"/>
            <a:ext cx="8520600" cy="17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dt.strptime(</a:t>
            </a:r>
            <a:r>
              <a:rPr lang="en">
                <a:solidFill>
                  <a:srgbClr val="FF00FF"/>
                </a:solidFill>
              </a:rPr>
              <a:t>*{</a:t>
            </a:r>
            <a:r>
              <a:rPr i="1" lang="en">
                <a:solidFill>
                  <a:srgbClr val="FF00FF"/>
                </a:solidFill>
              </a:rPr>
              <a:t>string to convert</a:t>
            </a:r>
            <a:r>
              <a:rPr lang="en">
                <a:solidFill>
                  <a:srgbClr val="FF00FF"/>
                </a:solidFill>
              </a:rPr>
              <a:t>}</a:t>
            </a:r>
            <a:r>
              <a:rPr lang="en"/>
              <a:t>, </a:t>
            </a:r>
            <a:r>
              <a:rPr lang="en">
                <a:solidFill>
                  <a:schemeClr val="dk2"/>
                </a:solidFill>
              </a:rPr>
              <a:t>'</a:t>
            </a:r>
            <a:r>
              <a:rPr lang="en">
                <a:solidFill>
                  <a:srgbClr val="FF00FF"/>
                </a:solidFill>
              </a:rPr>
              <a:t>*{</a:t>
            </a:r>
            <a:r>
              <a:rPr i="1" lang="en">
                <a:solidFill>
                  <a:srgbClr val="FF00FF"/>
                </a:solidFill>
              </a:rPr>
              <a:t>format of string to convert</a:t>
            </a:r>
            <a:r>
              <a:rPr lang="en">
                <a:solidFill>
                  <a:srgbClr val="FF00FF"/>
                </a:solidFill>
              </a:rPr>
              <a:t>}</a:t>
            </a:r>
            <a:r>
              <a:rPr lang="en">
                <a:solidFill>
                  <a:schemeClr val="dk2"/>
                </a:solidFill>
              </a:rPr>
              <a:t>'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pygrib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High-level python interface to ECCODES library for GRIB file IO</a:t>
            </a:r>
            <a:br>
              <a:rPr lang="en">
                <a:solidFill>
                  <a:srgbClr val="434343"/>
                </a:solidFill>
              </a:rPr>
            </a:br>
            <a:br>
              <a:rPr lang="en">
                <a:solidFill>
                  <a:srgbClr val="434343"/>
                </a:solidFill>
              </a:rPr>
            </a:br>
            <a:r>
              <a:rPr i="1" lang="en">
                <a:solidFill>
                  <a:srgbClr val="434343"/>
                </a:solidFill>
              </a:rPr>
              <a:t>p</a:t>
            </a:r>
            <a:r>
              <a:rPr i="1" lang="en">
                <a:solidFill>
                  <a:srgbClr val="434343"/>
                </a:solidFill>
              </a:rPr>
              <a:t>ygrib</a:t>
            </a:r>
            <a:r>
              <a:rPr lang="en">
                <a:solidFill>
                  <a:srgbClr val="434343"/>
                </a:solidFill>
              </a:rPr>
              <a:t> documentation: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https://jswhit.github.io/pygrib/</a:t>
            </a:r>
            <a:endParaRPr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</a:t>
            </a:r>
            <a:r>
              <a:rPr lang="en"/>
              <a:t>rid data pre-processing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</a:t>
            </a:r>
            <a:endParaRPr/>
          </a:p>
        </p:txBody>
      </p:sp>
      <p:sp>
        <p:nvSpPr>
          <p:cNvPr id="260" name="Google Shape;26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some parameters have units that needs to be converted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Precipitation data is in </a:t>
            </a:r>
            <a:r>
              <a:rPr b="1" lang="en">
                <a:solidFill>
                  <a:srgbClr val="434343"/>
                </a:solidFill>
              </a:rPr>
              <a:t>meter </a:t>
            </a:r>
            <a:r>
              <a:rPr b="1" i="1" lang="en">
                <a:solidFill>
                  <a:srgbClr val="434343"/>
                </a:solidFill>
              </a:rPr>
              <a:t>m</a:t>
            </a:r>
            <a:r>
              <a:rPr lang="en">
                <a:solidFill>
                  <a:srgbClr val="434343"/>
                </a:solidFill>
              </a:rPr>
              <a:t>, need to convert to </a:t>
            </a:r>
            <a:r>
              <a:rPr b="1" i="1" lang="en">
                <a:solidFill>
                  <a:srgbClr val="434343"/>
                </a:solidFill>
              </a:rPr>
              <a:t>mm</a:t>
            </a:r>
            <a:endParaRPr b="1" i="1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Temperature data is in </a:t>
            </a:r>
            <a:r>
              <a:rPr b="1" lang="en">
                <a:solidFill>
                  <a:srgbClr val="434343"/>
                </a:solidFill>
              </a:rPr>
              <a:t>Kelvin </a:t>
            </a:r>
            <a:r>
              <a:rPr b="1" i="1" lang="en">
                <a:solidFill>
                  <a:srgbClr val="434343"/>
                </a:solidFill>
              </a:rPr>
              <a:t>K</a:t>
            </a:r>
            <a:r>
              <a:rPr lang="en">
                <a:solidFill>
                  <a:srgbClr val="434343"/>
                </a:solidFill>
              </a:rPr>
              <a:t>, need to convert to </a:t>
            </a:r>
            <a:r>
              <a:rPr b="1" i="1" lang="en">
                <a:solidFill>
                  <a:srgbClr val="434343"/>
                </a:solidFill>
              </a:rPr>
              <a:t>°C</a:t>
            </a:r>
            <a:endParaRPr b="1" i="1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Mean sea level pressure is in </a:t>
            </a:r>
            <a:r>
              <a:rPr b="1" i="1" lang="en">
                <a:solidFill>
                  <a:srgbClr val="434343"/>
                </a:solidFill>
              </a:rPr>
              <a:t>Pascal Pa</a:t>
            </a:r>
            <a:r>
              <a:rPr lang="en">
                <a:solidFill>
                  <a:srgbClr val="434343"/>
                </a:solidFill>
              </a:rPr>
              <a:t>, need to convert to </a:t>
            </a:r>
            <a:r>
              <a:rPr b="1" i="1" lang="en">
                <a:solidFill>
                  <a:srgbClr val="434343"/>
                </a:solidFill>
              </a:rPr>
              <a:t>hectoPascal hPa</a:t>
            </a:r>
            <a:endParaRPr b="1" i="1"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Winds are in </a:t>
            </a:r>
            <a:r>
              <a:rPr b="1" lang="en">
                <a:solidFill>
                  <a:srgbClr val="434343"/>
                </a:solidFill>
              </a:rPr>
              <a:t>u and v components </a:t>
            </a:r>
            <a:r>
              <a:rPr lang="en">
                <a:solidFill>
                  <a:srgbClr val="434343"/>
                </a:solidFill>
              </a:rPr>
              <a:t>and are in </a:t>
            </a:r>
            <a:r>
              <a:rPr b="1" lang="en">
                <a:solidFill>
                  <a:srgbClr val="434343"/>
                </a:solidFill>
              </a:rPr>
              <a:t>meter per second</a:t>
            </a:r>
            <a:r>
              <a:rPr b="1" i="1" lang="en">
                <a:solidFill>
                  <a:srgbClr val="434343"/>
                </a:solidFill>
              </a:rPr>
              <a:t> m/s</a:t>
            </a:r>
            <a:r>
              <a:rPr lang="en">
                <a:solidFill>
                  <a:srgbClr val="434343"/>
                </a:solidFill>
              </a:rPr>
              <a:t>, still need to get the wind </a:t>
            </a:r>
            <a:r>
              <a:rPr lang="en">
                <a:solidFill>
                  <a:srgbClr val="434343"/>
                </a:solidFill>
              </a:rPr>
              <a:t>speed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Total Precipitation is the accumulation from forecast hour +0</a:t>
            </a:r>
            <a:endParaRPr>
              <a:solidFill>
                <a:srgbClr val="434343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</a:pPr>
            <a:r>
              <a:rPr lang="en">
                <a:solidFill>
                  <a:srgbClr val="434343"/>
                </a:solidFill>
              </a:rPr>
              <a:t>some parameters are only available at specific forecast hours</a:t>
            </a:r>
            <a:endParaRPr>
              <a:solidFill>
                <a:srgbClr val="43434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</a:pPr>
            <a:r>
              <a:rPr lang="en">
                <a:solidFill>
                  <a:srgbClr val="434343"/>
                </a:solidFill>
              </a:rPr>
              <a:t>o</a:t>
            </a:r>
            <a:r>
              <a:rPr lang="en">
                <a:solidFill>
                  <a:srgbClr val="434343"/>
                </a:solidFill>
              </a:rPr>
              <a:t>nly available at 3-hourly / 6-hourly forecast hours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">
                <a:solidFill>
                  <a:srgbClr val="434343"/>
                </a:solidFill>
              </a:rPr>
              <a:t>10 metre wind gust in the last 3 hours / 6 hours</a:t>
            </a:r>
            <a:endParaRPr>
              <a:solidFill>
                <a:srgbClr val="434343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</a:pPr>
            <a:r>
              <a:rPr lang="en">
                <a:solidFill>
                  <a:srgbClr val="434343"/>
                </a:solidFill>
              </a:rPr>
              <a:t>Averaged total lightning flash density in the last 3 hours / 6 hours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Precipitation: convert from </a:t>
            </a:r>
            <a:r>
              <a:rPr b="1" i="1" lang="en"/>
              <a:t>m </a:t>
            </a:r>
            <a:r>
              <a:rPr lang="en"/>
              <a:t>to </a:t>
            </a:r>
            <a:r>
              <a:rPr b="1" i="1" lang="en"/>
              <a:t>mm</a:t>
            </a:r>
            <a:endParaRPr b="1" i="1"/>
          </a:p>
        </p:txBody>
      </p:sp>
      <p:pic>
        <p:nvPicPr>
          <p:cNvPr id="266" name="Google Shape;26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5775"/>
            <a:ext cx="8839197" cy="2051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Temperature: convert from </a:t>
            </a:r>
            <a:r>
              <a:rPr b="1" i="1" lang="en"/>
              <a:t>K</a:t>
            </a:r>
            <a:r>
              <a:rPr b="1" i="1" lang="en"/>
              <a:t> </a:t>
            </a:r>
            <a:r>
              <a:rPr lang="en"/>
              <a:t>to</a:t>
            </a:r>
            <a:r>
              <a:rPr i="1" lang="en"/>
              <a:t> </a:t>
            </a:r>
            <a:r>
              <a:rPr b="1" i="1" lang="en"/>
              <a:t>°</a:t>
            </a:r>
            <a:r>
              <a:rPr b="1" i="1" lang="en"/>
              <a:t>C</a:t>
            </a:r>
            <a:endParaRPr b="1" i="1"/>
          </a:p>
        </p:txBody>
      </p:sp>
      <p:pic>
        <p:nvPicPr>
          <p:cNvPr id="272" name="Google Shape;2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40925"/>
            <a:ext cx="8839203" cy="206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Mean sea level pressure: convert from </a:t>
            </a:r>
            <a:r>
              <a:rPr b="1" i="1" lang="en"/>
              <a:t>Pa</a:t>
            </a:r>
            <a:r>
              <a:rPr b="1" i="1" lang="en"/>
              <a:t> </a:t>
            </a:r>
            <a:r>
              <a:rPr lang="en"/>
              <a:t>to</a:t>
            </a:r>
            <a:r>
              <a:rPr i="1" lang="en"/>
              <a:t> </a:t>
            </a:r>
            <a:r>
              <a:rPr b="1" i="1" lang="en"/>
              <a:t>hPa</a:t>
            </a:r>
            <a:endParaRPr b="1" i="1"/>
          </a:p>
        </p:txBody>
      </p:sp>
      <p:pic>
        <p:nvPicPr>
          <p:cNvPr id="278" name="Google Shape;27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425"/>
            <a:ext cx="8839200" cy="20946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Wind: get wind speed from </a:t>
            </a:r>
            <a:r>
              <a:rPr i="1" lang="en"/>
              <a:t>u,v components</a:t>
            </a:r>
            <a:endParaRPr b="1" i="1"/>
          </a:p>
        </p:txBody>
      </p:sp>
      <p:pic>
        <p:nvPicPr>
          <p:cNvPr id="284" name="Google Shape;2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900" y="1160525"/>
            <a:ext cx="8556207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Total Precipitation: get only accumulation for the valid forecast period</a:t>
            </a:r>
            <a:endParaRPr b="1" i="1"/>
          </a:p>
        </p:txBody>
      </p:sp>
      <p:pic>
        <p:nvPicPr>
          <p:cNvPr id="290" name="Google Shape;29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2550"/>
            <a:ext cx="8839197" cy="16983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49"/>
          <p:cNvGrpSpPr/>
          <p:nvPr/>
        </p:nvGrpSpPr>
        <p:grpSpPr>
          <a:xfrm>
            <a:off x="540953" y="641559"/>
            <a:ext cx="8062097" cy="3860379"/>
            <a:chOff x="2026778" y="1107996"/>
            <a:chExt cx="8062097" cy="3860379"/>
          </a:xfrm>
        </p:grpSpPr>
        <p:pic>
          <p:nvPicPr>
            <p:cNvPr id="296" name="Google Shape;296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178500" y="1108000"/>
              <a:ext cx="3910375" cy="38603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4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026778" y="1107996"/>
              <a:ext cx="3910363" cy="38603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parameters are only available at specific forecast hours </a:t>
            </a:r>
            <a:endParaRPr b="1" i="1"/>
          </a:p>
        </p:txBody>
      </p:sp>
      <p:pic>
        <p:nvPicPr>
          <p:cNvPr id="303" name="Google Shape;30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95188"/>
            <a:ext cx="8839203" cy="2093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661300"/>
            <a:ext cx="8839199" cy="1326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1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ooping: HRES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 </a:t>
            </a:r>
            <a:r>
              <a:rPr i="1" lang="en"/>
              <a:t>pygrib</a:t>
            </a:r>
            <a:r>
              <a:rPr lang="en"/>
              <a:t> </a:t>
            </a:r>
            <a:r>
              <a:rPr lang="en"/>
              <a:t>in Python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27381"/>
            <a:ext cx="8839200" cy="26498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idx="4294967295" type="body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mport</a:t>
            </a:r>
            <a:r>
              <a:rPr lang="en"/>
              <a:t> pygrib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52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A86E8"/>
                </a:solidFill>
              </a:rPr>
              <a:t>from</a:t>
            </a:r>
            <a:r>
              <a:rPr lang="en"/>
              <a:t> datetime </a:t>
            </a:r>
            <a:r>
              <a:rPr lang="en">
                <a:solidFill>
                  <a:srgbClr val="4A86E8"/>
                </a:solidFill>
              </a:rPr>
              <a:t>import</a:t>
            </a:r>
            <a:r>
              <a:rPr lang="en"/>
              <a:t> datetime </a:t>
            </a:r>
            <a:r>
              <a:rPr lang="en">
                <a:solidFill>
                  <a:srgbClr val="4A86E8"/>
                </a:solidFill>
              </a:rPr>
              <a:t>as</a:t>
            </a:r>
            <a:r>
              <a:rPr lang="en"/>
              <a:t> dt, timedelta</a:t>
            </a:r>
            <a:br>
              <a:rPr lang="en"/>
            </a:br>
            <a:r>
              <a:rPr lang="en">
                <a:solidFill>
                  <a:srgbClr val="4A86E8"/>
                </a:solidFill>
              </a:rPr>
              <a:t>import</a:t>
            </a:r>
            <a:r>
              <a:rPr lang="en"/>
              <a:t> pygrib</a:t>
            </a:r>
            <a:br>
              <a:rPr lang="en"/>
            </a:br>
            <a:br>
              <a:rPr lang="en"/>
            </a:br>
            <a:br>
              <a:rPr lang="en"/>
            </a:br>
            <a:r>
              <a:rPr lang="en"/>
              <a:t>init = </a:t>
            </a:r>
            <a:r>
              <a:rPr lang="en">
                <a:solidFill>
                  <a:schemeClr val="dk2"/>
                </a:solidFill>
              </a:rPr>
              <a:t>'202307200000'</a:t>
            </a:r>
            <a:br>
              <a:rPr lang="en"/>
            </a:br>
            <a:r>
              <a:rPr lang="en"/>
              <a:t>init_date = dt.strptime(init, </a:t>
            </a:r>
            <a:r>
              <a:rPr lang="en">
                <a:solidFill>
                  <a:schemeClr val="dk2"/>
                </a:solidFill>
              </a:rPr>
              <a:t>'%Y%m%d%H%M'</a:t>
            </a:r>
            <a:r>
              <a:rPr lang="en"/>
              <a:t>)</a:t>
            </a:r>
            <a:br>
              <a:rPr lang="en"/>
            </a:br>
            <a:br>
              <a:rPr lang="en"/>
            </a:br>
            <a:r>
              <a:rPr lang="en"/>
              <a:t>dts = </a:t>
            </a:r>
            <a:r>
              <a:rPr lang="en">
                <a:solidFill>
                  <a:schemeClr val="dk2"/>
                </a:solidFill>
              </a:rPr>
              <a:t>'a2'</a:t>
            </a:r>
            <a:br>
              <a:rPr lang="en"/>
            </a:br>
            <a:r>
              <a:rPr lang="en"/>
              <a:t>indir = f</a:t>
            </a:r>
            <a:r>
              <a:rPr lang="en">
                <a:solidFill>
                  <a:schemeClr val="dk2"/>
                </a:solidFill>
              </a:rPr>
              <a:t>'/home/nms/ecmwf/data/{dts}/{init}'</a:t>
            </a:r>
            <a:br>
              <a:rPr lang="en"/>
            </a:br>
            <a:br>
              <a:rPr lang="en"/>
            </a:br>
            <a:r>
              <a:rPr lang="en"/>
              <a:t>fhours = </a:t>
            </a:r>
            <a:r>
              <a:rPr lang="en">
                <a:solidFill>
                  <a:srgbClr val="9900FF"/>
                </a:solidFill>
              </a:rPr>
              <a:t>list</a:t>
            </a:r>
            <a:r>
              <a:rPr lang="en"/>
              <a:t>(</a:t>
            </a:r>
            <a:r>
              <a:rPr lang="en">
                <a:solidFill>
                  <a:srgbClr val="9900FF"/>
                </a:solidFill>
              </a:rPr>
              <a:t>range</a:t>
            </a:r>
            <a:r>
              <a:rPr lang="en"/>
              <a:t>(</a:t>
            </a:r>
            <a:r>
              <a:rPr lang="en">
                <a:solidFill>
                  <a:srgbClr val="980000"/>
                </a:solidFill>
              </a:rPr>
              <a:t>1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90</a:t>
            </a:r>
            <a:r>
              <a:rPr lang="en"/>
              <a:t>+</a:t>
            </a:r>
            <a:r>
              <a:rPr lang="en">
                <a:solidFill>
                  <a:srgbClr val="980000"/>
                </a:solidFill>
              </a:rPr>
              <a:t>1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1</a:t>
            </a:r>
            <a:r>
              <a:rPr lang="en"/>
              <a:t>)) + </a:t>
            </a:r>
            <a:r>
              <a:rPr lang="en">
                <a:solidFill>
                  <a:srgbClr val="9900FF"/>
                </a:solidFill>
              </a:rPr>
              <a:t>list</a:t>
            </a:r>
            <a:r>
              <a:rPr lang="en"/>
              <a:t>(</a:t>
            </a:r>
            <a:r>
              <a:rPr lang="en">
                <a:solidFill>
                  <a:srgbClr val="9900FF"/>
                </a:solidFill>
              </a:rPr>
              <a:t>range</a:t>
            </a:r>
            <a:r>
              <a:rPr lang="en"/>
              <a:t>(</a:t>
            </a:r>
            <a:r>
              <a:rPr lang="en">
                <a:solidFill>
                  <a:srgbClr val="980000"/>
                </a:solidFill>
              </a:rPr>
              <a:t>93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144</a:t>
            </a:r>
            <a:r>
              <a:rPr lang="en"/>
              <a:t>+</a:t>
            </a:r>
            <a:r>
              <a:rPr lang="en">
                <a:solidFill>
                  <a:srgbClr val="980000"/>
                </a:solidFill>
              </a:rPr>
              <a:t>3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3</a:t>
            </a:r>
            <a:r>
              <a:rPr lang="en"/>
              <a:t>)) </a:t>
            </a:r>
            <a:r>
              <a:rPr lang="en"/>
              <a:t>+ </a:t>
            </a:r>
            <a:r>
              <a:rPr lang="en">
                <a:solidFill>
                  <a:srgbClr val="9900FF"/>
                </a:solidFill>
              </a:rPr>
              <a:t>list</a:t>
            </a:r>
            <a:r>
              <a:rPr lang="en"/>
              <a:t>(</a:t>
            </a:r>
            <a:r>
              <a:rPr lang="en">
                <a:solidFill>
                  <a:srgbClr val="9900FF"/>
                </a:solidFill>
              </a:rPr>
              <a:t>range</a:t>
            </a:r>
            <a:r>
              <a:rPr lang="en"/>
              <a:t>(</a:t>
            </a:r>
            <a:r>
              <a:rPr lang="en">
                <a:solidFill>
                  <a:srgbClr val="980000"/>
                </a:solidFill>
              </a:rPr>
              <a:t>150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168</a:t>
            </a:r>
            <a:r>
              <a:rPr lang="en"/>
              <a:t>+</a:t>
            </a:r>
            <a:r>
              <a:rPr lang="en">
                <a:solidFill>
                  <a:srgbClr val="980000"/>
                </a:solidFill>
              </a:rPr>
              <a:t>6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6</a:t>
            </a:r>
            <a:r>
              <a:rPr lang="en"/>
              <a:t>))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53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for</a:t>
            </a:r>
            <a:r>
              <a:rPr lang="en"/>
              <a:t> fhour </a:t>
            </a:r>
            <a:r>
              <a:rPr lang="en">
                <a:solidFill>
                  <a:srgbClr val="4A86E8"/>
                </a:solidFill>
              </a:rPr>
              <a:t>in</a:t>
            </a:r>
            <a:r>
              <a:rPr lang="en"/>
              <a:t> fhours:</a:t>
            </a:r>
            <a:br>
              <a:rPr lang="en"/>
            </a:br>
            <a:r>
              <a:rPr lang="en"/>
              <a:t>    </a:t>
            </a:r>
            <a:r>
              <a:rPr lang="en">
                <a:solidFill>
                  <a:srgbClr val="4A86E8"/>
                </a:solidFill>
              </a:rPr>
              <a:t>if</a:t>
            </a:r>
            <a:r>
              <a:rPr lang="en"/>
              <a:t> fhour</a:t>
            </a:r>
            <a:r>
              <a:rPr lang="en">
                <a:solidFill>
                  <a:srgbClr val="4A86E8"/>
                </a:solidFill>
              </a:rPr>
              <a:t> in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list</a:t>
            </a:r>
            <a:r>
              <a:rPr lang="en"/>
              <a:t>(</a:t>
            </a:r>
            <a:r>
              <a:rPr lang="en">
                <a:solidFill>
                  <a:srgbClr val="9900FF"/>
                </a:solidFill>
              </a:rPr>
              <a:t>range</a:t>
            </a:r>
            <a:r>
              <a:rPr lang="en"/>
              <a:t>(</a:t>
            </a:r>
            <a:r>
              <a:rPr lang="en">
                <a:solidFill>
                  <a:srgbClr val="980000"/>
                </a:solidFill>
              </a:rPr>
              <a:t>1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90</a:t>
            </a:r>
            <a:r>
              <a:rPr lang="en"/>
              <a:t>+</a:t>
            </a:r>
            <a:r>
              <a:rPr lang="en">
                <a:solidFill>
                  <a:srgbClr val="980000"/>
                </a:solidFill>
              </a:rPr>
              <a:t>1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1</a:t>
            </a:r>
            <a:r>
              <a:rPr lang="en"/>
              <a:t>)):</a:t>
            </a:r>
            <a:br>
              <a:rPr lang="en"/>
            </a:br>
            <a:r>
              <a:rPr lang="en"/>
              <a:t>        i=</a:t>
            </a:r>
            <a:r>
              <a:rPr lang="en">
                <a:solidFill>
                  <a:srgbClr val="980000"/>
                </a:solidFill>
              </a:rPr>
              <a:t>1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rgbClr val="4A86E8"/>
                </a:solidFill>
              </a:rPr>
              <a:t>elif</a:t>
            </a:r>
            <a:r>
              <a:rPr lang="en"/>
              <a:t> fhour </a:t>
            </a:r>
            <a:r>
              <a:rPr lang="en">
                <a:solidFill>
                  <a:srgbClr val="4A86E8"/>
                </a:solidFill>
              </a:rPr>
              <a:t>in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list</a:t>
            </a:r>
            <a:r>
              <a:rPr lang="en"/>
              <a:t>(</a:t>
            </a:r>
            <a:r>
              <a:rPr lang="en">
                <a:solidFill>
                  <a:srgbClr val="9900FF"/>
                </a:solidFill>
              </a:rPr>
              <a:t>range</a:t>
            </a:r>
            <a:r>
              <a:rPr lang="en"/>
              <a:t>(</a:t>
            </a:r>
            <a:r>
              <a:rPr lang="en">
                <a:solidFill>
                  <a:srgbClr val="980000"/>
                </a:solidFill>
              </a:rPr>
              <a:t>93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144</a:t>
            </a:r>
            <a:r>
              <a:rPr lang="en"/>
              <a:t>+</a:t>
            </a:r>
            <a:r>
              <a:rPr lang="en">
                <a:solidFill>
                  <a:srgbClr val="980000"/>
                </a:solidFill>
              </a:rPr>
              <a:t>3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3</a:t>
            </a:r>
            <a:r>
              <a:rPr lang="en"/>
              <a:t>)):</a:t>
            </a:r>
            <a:br>
              <a:rPr lang="en"/>
            </a:br>
            <a:r>
              <a:rPr lang="en"/>
              <a:t>        i=</a:t>
            </a:r>
            <a:r>
              <a:rPr lang="en">
                <a:solidFill>
                  <a:srgbClr val="980000"/>
                </a:solidFill>
              </a:rPr>
              <a:t>3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rgbClr val="4A86E8"/>
                </a:solidFill>
              </a:rPr>
              <a:t>elif </a:t>
            </a:r>
            <a:r>
              <a:rPr lang="en"/>
              <a:t>fhour </a:t>
            </a:r>
            <a:r>
              <a:rPr lang="en">
                <a:solidFill>
                  <a:srgbClr val="4A86E8"/>
                </a:solidFill>
              </a:rPr>
              <a:t>in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list</a:t>
            </a:r>
            <a:r>
              <a:rPr lang="en"/>
              <a:t>(</a:t>
            </a:r>
            <a:r>
              <a:rPr lang="en">
                <a:solidFill>
                  <a:srgbClr val="9900FF"/>
                </a:solidFill>
              </a:rPr>
              <a:t>range</a:t>
            </a:r>
            <a:r>
              <a:rPr lang="en"/>
              <a:t>(</a:t>
            </a:r>
            <a:r>
              <a:rPr lang="en">
                <a:solidFill>
                  <a:srgbClr val="980000"/>
                </a:solidFill>
              </a:rPr>
              <a:t>150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168</a:t>
            </a:r>
            <a:r>
              <a:rPr lang="en"/>
              <a:t>+</a:t>
            </a:r>
            <a:r>
              <a:rPr lang="en">
                <a:solidFill>
                  <a:srgbClr val="980000"/>
                </a:solidFill>
              </a:rPr>
              <a:t>6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6</a:t>
            </a:r>
            <a:r>
              <a:rPr lang="en"/>
              <a:t>)):</a:t>
            </a:r>
            <a:br>
              <a:rPr lang="en"/>
            </a:br>
            <a:r>
              <a:rPr lang="en"/>
              <a:t>        i=</a:t>
            </a:r>
            <a:r>
              <a:rPr lang="en">
                <a:solidFill>
                  <a:srgbClr val="980000"/>
                </a:solidFill>
              </a:rPr>
              <a:t>6</a:t>
            </a:r>
            <a:br>
              <a:rPr lang="en"/>
            </a:br>
            <a:r>
              <a:rPr lang="en"/>
              <a:t>    </a:t>
            </a:r>
            <a:r>
              <a:rPr lang="en">
                <a:solidFill>
                  <a:srgbClr val="9900FF"/>
                </a:solidFill>
              </a:rPr>
              <a:t>print</a:t>
            </a:r>
            <a:r>
              <a:rPr lang="en"/>
              <a:t>(</a:t>
            </a:r>
            <a:r>
              <a:rPr lang="en">
                <a:solidFill>
                  <a:schemeClr val="dk2"/>
                </a:solidFill>
              </a:rPr>
              <a:t>f'i:{i}, forecast hour: {fhour}'</a:t>
            </a:r>
            <a:r>
              <a:rPr lang="en"/>
              <a:t>)</a:t>
            </a:r>
            <a:br>
              <a:rPr lang="en"/>
            </a:br>
            <a:br>
              <a:rPr lang="en"/>
            </a:br>
            <a:r>
              <a:rPr lang="en"/>
              <a:t>    file =</a:t>
            </a:r>
            <a:r>
              <a:rPr lang="en">
                <a:solidFill>
                  <a:schemeClr val="dk2"/>
                </a:solidFill>
              </a:rPr>
              <a:t> f'A2D{init_date:%m%d%H00}{init_date+timedelta(hours=fhour):%m%d%H00}1'</a:t>
            </a:r>
            <a:br>
              <a:rPr lang="en"/>
            </a:br>
            <a:r>
              <a:rPr lang="en"/>
              <a:t>    </a:t>
            </a:r>
            <a:r>
              <a:rPr lang="en">
                <a:solidFill>
                  <a:srgbClr val="9900FF"/>
                </a:solidFill>
              </a:rPr>
              <a:t>print</a:t>
            </a:r>
            <a:r>
              <a:rPr lang="en"/>
              <a:t>(</a:t>
            </a:r>
            <a:r>
              <a:rPr lang="en">
                <a:solidFill>
                  <a:schemeClr val="dk2"/>
                </a:solidFill>
              </a:rPr>
              <a:t>f'filename: {file}'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3562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5"/>
          <p:cNvSpPr txBox="1"/>
          <p:nvPr>
            <p:ph idx="4294967295" type="body"/>
          </p:nvPr>
        </p:nvSpPr>
        <p:spPr>
          <a:xfrm>
            <a:off x="311700" y="164150"/>
            <a:ext cx="8674500" cy="49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A86E8"/>
                </a:solidFill>
              </a:rPr>
              <a:t>for</a:t>
            </a:r>
            <a:r>
              <a:rPr lang="en"/>
              <a:t> fhour </a:t>
            </a:r>
            <a:r>
              <a:rPr lang="en">
                <a:solidFill>
                  <a:srgbClr val="4A86E8"/>
                </a:solidFill>
              </a:rPr>
              <a:t>in</a:t>
            </a:r>
            <a:r>
              <a:rPr lang="en"/>
              <a:t> fhours:</a:t>
            </a:r>
            <a:br>
              <a:rPr lang="en"/>
            </a:br>
            <a:r>
              <a:rPr lang="en"/>
              <a:t>    </a:t>
            </a:r>
            <a:r>
              <a:rPr lang="en">
                <a:solidFill>
                  <a:srgbClr val="4A86E8"/>
                </a:solidFill>
              </a:rPr>
              <a:t>if</a:t>
            </a:r>
            <a:r>
              <a:rPr lang="en"/>
              <a:t> fhour</a:t>
            </a:r>
            <a:r>
              <a:rPr lang="en">
                <a:solidFill>
                  <a:srgbClr val="4A86E8"/>
                </a:solidFill>
              </a:rPr>
              <a:t> in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list</a:t>
            </a:r>
            <a:r>
              <a:rPr lang="en"/>
              <a:t>(</a:t>
            </a:r>
            <a:r>
              <a:rPr lang="en">
                <a:solidFill>
                  <a:srgbClr val="9900FF"/>
                </a:solidFill>
              </a:rPr>
              <a:t>range</a:t>
            </a:r>
            <a:r>
              <a:rPr lang="en"/>
              <a:t>(</a:t>
            </a:r>
            <a:r>
              <a:rPr lang="en">
                <a:solidFill>
                  <a:srgbClr val="980000"/>
                </a:solidFill>
              </a:rPr>
              <a:t>1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90</a:t>
            </a:r>
            <a:r>
              <a:rPr lang="en"/>
              <a:t>+</a:t>
            </a:r>
            <a:r>
              <a:rPr lang="en">
                <a:solidFill>
                  <a:srgbClr val="980000"/>
                </a:solidFill>
              </a:rPr>
              <a:t>1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1</a:t>
            </a:r>
            <a:r>
              <a:rPr lang="en"/>
              <a:t>)):</a:t>
            </a:r>
            <a:br>
              <a:rPr lang="en"/>
            </a:br>
            <a:r>
              <a:rPr lang="en"/>
              <a:t>        i=</a:t>
            </a:r>
            <a:r>
              <a:rPr lang="en">
                <a:solidFill>
                  <a:srgbClr val="980000"/>
                </a:solidFill>
              </a:rPr>
              <a:t>1</a:t>
            </a:r>
            <a:br>
              <a:rPr lang="en">
                <a:solidFill>
                  <a:srgbClr val="980000"/>
                </a:solidFill>
              </a:rPr>
            </a:br>
            <a:r>
              <a:rPr lang="en"/>
              <a:t>    </a:t>
            </a:r>
            <a:r>
              <a:rPr lang="en">
                <a:solidFill>
                  <a:srgbClr val="4A86E8"/>
                </a:solidFill>
              </a:rPr>
              <a:t>elif</a:t>
            </a:r>
            <a:r>
              <a:rPr lang="en"/>
              <a:t> fhour </a:t>
            </a:r>
            <a:r>
              <a:rPr lang="en">
                <a:solidFill>
                  <a:srgbClr val="4A86E8"/>
                </a:solidFill>
              </a:rPr>
              <a:t>in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list</a:t>
            </a:r>
            <a:r>
              <a:rPr lang="en"/>
              <a:t>(</a:t>
            </a:r>
            <a:r>
              <a:rPr lang="en">
                <a:solidFill>
                  <a:srgbClr val="9900FF"/>
                </a:solidFill>
              </a:rPr>
              <a:t>range</a:t>
            </a:r>
            <a:r>
              <a:rPr lang="en"/>
              <a:t>(</a:t>
            </a:r>
            <a:r>
              <a:rPr lang="en">
                <a:solidFill>
                  <a:srgbClr val="980000"/>
                </a:solidFill>
              </a:rPr>
              <a:t>93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144</a:t>
            </a:r>
            <a:r>
              <a:rPr lang="en"/>
              <a:t>+</a:t>
            </a:r>
            <a:r>
              <a:rPr lang="en">
                <a:solidFill>
                  <a:srgbClr val="980000"/>
                </a:solidFill>
              </a:rPr>
              <a:t>3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3</a:t>
            </a:r>
            <a:r>
              <a:rPr lang="en"/>
              <a:t>)):</a:t>
            </a:r>
            <a:br>
              <a:rPr lang="en"/>
            </a:br>
            <a:r>
              <a:rPr lang="en"/>
              <a:t>        i=</a:t>
            </a:r>
            <a:r>
              <a:rPr lang="en">
                <a:solidFill>
                  <a:srgbClr val="980000"/>
                </a:solidFill>
              </a:rPr>
              <a:t>3</a:t>
            </a:r>
            <a:br>
              <a:rPr lang="en">
                <a:solidFill>
                  <a:srgbClr val="980000"/>
                </a:solidFill>
              </a:rPr>
            </a:br>
            <a:r>
              <a:rPr lang="en"/>
              <a:t>    </a:t>
            </a:r>
            <a:r>
              <a:rPr lang="en">
                <a:solidFill>
                  <a:srgbClr val="4A86E8"/>
                </a:solidFill>
              </a:rPr>
              <a:t>elif </a:t>
            </a:r>
            <a:r>
              <a:rPr lang="en"/>
              <a:t>fhour </a:t>
            </a:r>
            <a:r>
              <a:rPr lang="en">
                <a:solidFill>
                  <a:srgbClr val="4A86E8"/>
                </a:solidFill>
              </a:rPr>
              <a:t>in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list</a:t>
            </a:r>
            <a:r>
              <a:rPr lang="en"/>
              <a:t>(</a:t>
            </a:r>
            <a:r>
              <a:rPr lang="en">
                <a:solidFill>
                  <a:srgbClr val="9900FF"/>
                </a:solidFill>
              </a:rPr>
              <a:t>range</a:t>
            </a:r>
            <a:r>
              <a:rPr lang="en"/>
              <a:t>(</a:t>
            </a:r>
            <a:r>
              <a:rPr lang="en">
                <a:solidFill>
                  <a:srgbClr val="980000"/>
                </a:solidFill>
              </a:rPr>
              <a:t>150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168</a:t>
            </a:r>
            <a:r>
              <a:rPr lang="en"/>
              <a:t>+</a:t>
            </a:r>
            <a:r>
              <a:rPr lang="en">
                <a:solidFill>
                  <a:srgbClr val="980000"/>
                </a:solidFill>
              </a:rPr>
              <a:t>6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6</a:t>
            </a:r>
            <a:r>
              <a:rPr lang="en"/>
              <a:t>)):</a:t>
            </a:r>
            <a:br>
              <a:rPr lang="en"/>
            </a:br>
            <a:r>
              <a:rPr lang="en"/>
              <a:t>        i=</a:t>
            </a:r>
            <a:r>
              <a:rPr lang="en">
                <a:solidFill>
                  <a:srgbClr val="980000"/>
                </a:solidFill>
              </a:rPr>
              <a:t>6</a:t>
            </a:r>
            <a:br>
              <a:rPr lang="en"/>
            </a:br>
            <a:r>
              <a:rPr lang="en"/>
              <a:t>    </a:t>
            </a:r>
            <a:r>
              <a:rPr lang="en">
                <a:solidFill>
                  <a:srgbClr val="9900FF"/>
                </a:solidFill>
              </a:rPr>
              <a:t>print</a:t>
            </a:r>
            <a:r>
              <a:rPr lang="en"/>
              <a:t>(</a:t>
            </a:r>
            <a:r>
              <a:rPr lang="en">
                <a:solidFill>
                  <a:schemeClr val="dk2"/>
                </a:solidFill>
              </a:rPr>
              <a:t>f'i:{i}, forecast hour: {fhour}'</a:t>
            </a:r>
            <a:r>
              <a:rPr lang="en"/>
              <a:t>)</a:t>
            </a:r>
            <a:br>
              <a:rPr lang="en"/>
            </a:br>
            <a:br>
              <a:rPr lang="en"/>
            </a:br>
            <a:r>
              <a:rPr lang="en"/>
              <a:t>    file =</a:t>
            </a:r>
            <a:r>
              <a:rPr lang="en">
                <a:solidFill>
                  <a:schemeClr val="dk2"/>
                </a:solidFill>
              </a:rPr>
              <a:t> f'A2D{init_date:%m%d%H00}{init_date+timedelta(hours=fhour):%m%d%H00}1'</a:t>
            </a:r>
            <a:br>
              <a:rPr lang="en"/>
            </a:br>
            <a:r>
              <a:rPr lang="en"/>
              <a:t>    </a:t>
            </a:r>
            <a:r>
              <a:rPr lang="en">
                <a:solidFill>
                  <a:srgbClr val="9900FF"/>
                </a:solidFill>
              </a:rPr>
              <a:t>print</a:t>
            </a:r>
            <a:r>
              <a:rPr lang="en"/>
              <a:t>(</a:t>
            </a:r>
            <a:r>
              <a:rPr lang="en">
                <a:solidFill>
                  <a:schemeClr val="dk2"/>
                </a:solidFill>
              </a:rPr>
              <a:t>f'filename: {file}'</a:t>
            </a:r>
            <a:r>
              <a:rPr lang="en"/>
              <a:t>)</a:t>
            </a:r>
            <a:br>
              <a:rPr lang="en"/>
            </a:br>
            <a:br>
              <a:rPr lang="en"/>
            </a:br>
            <a:r>
              <a:rPr lang="en"/>
              <a:t>    grbs = pygrib.open(</a:t>
            </a:r>
            <a:r>
              <a:rPr lang="en">
                <a:solidFill>
                  <a:schemeClr val="dk2"/>
                </a:solidFill>
              </a:rPr>
              <a:t>f'{indir}/{file}'</a:t>
            </a:r>
            <a:r>
              <a:rPr lang="en"/>
              <a:t>)</a:t>
            </a:r>
            <a:br>
              <a:rPr lang="en"/>
            </a:br>
            <a:r>
              <a:rPr lang="en"/>
              <a:t>    grb = grbs.select(shortName=</a:t>
            </a:r>
            <a:r>
              <a:rPr lang="en">
                <a:solidFill>
                  <a:schemeClr val="dk2"/>
                </a:solidFill>
              </a:rPr>
              <a:t>'tp'</a:t>
            </a:r>
            <a:r>
              <a:rPr lang="en"/>
              <a:t>)[0]</a:t>
            </a:r>
            <a:br>
              <a:rPr lang="en"/>
            </a:br>
            <a:r>
              <a:rPr lang="en"/>
              <a:t>    print(grb)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8" name="Google Shape;33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1" cy="345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7"/>
          <p:cNvSpPr txBox="1"/>
          <p:nvPr>
            <p:ph idx="4294967295" type="body"/>
          </p:nvPr>
        </p:nvSpPr>
        <p:spPr>
          <a:xfrm>
            <a:off x="311700" y="171000"/>
            <a:ext cx="8520600" cy="49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for</a:t>
            </a:r>
            <a:r>
              <a:rPr lang="en"/>
              <a:t> fhour </a:t>
            </a:r>
            <a:r>
              <a:rPr lang="en">
                <a:solidFill>
                  <a:srgbClr val="4A86E8"/>
                </a:solidFill>
              </a:rPr>
              <a:t>in</a:t>
            </a:r>
            <a:r>
              <a:rPr lang="en"/>
              <a:t> fhours:</a:t>
            </a:r>
            <a:br>
              <a:rPr lang="en"/>
            </a:br>
            <a:r>
              <a:rPr lang="en"/>
              <a:t>    </a:t>
            </a:r>
            <a:r>
              <a:rPr lang="en">
                <a:solidFill>
                  <a:srgbClr val="4A86E8"/>
                </a:solidFill>
              </a:rPr>
              <a:t>if</a:t>
            </a:r>
            <a:r>
              <a:rPr lang="en"/>
              <a:t> fhour</a:t>
            </a:r>
            <a:r>
              <a:rPr lang="en">
                <a:solidFill>
                  <a:srgbClr val="4A86E8"/>
                </a:solidFill>
              </a:rPr>
              <a:t> in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list</a:t>
            </a:r>
            <a:r>
              <a:rPr lang="en"/>
              <a:t>(</a:t>
            </a:r>
            <a:r>
              <a:rPr lang="en">
                <a:solidFill>
                  <a:srgbClr val="9900FF"/>
                </a:solidFill>
              </a:rPr>
              <a:t>range</a:t>
            </a:r>
            <a:r>
              <a:rPr lang="en"/>
              <a:t>(</a:t>
            </a:r>
            <a:r>
              <a:rPr lang="en">
                <a:solidFill>
                  <a:srgbClr val="980000"/>
                </a:solidFill>
              </a:rPr>
              <a:t>1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90</a:t>
            </a:r>
            <a:r>
              <a:rPr lang="en"/>
              <a:t>+</a:t>
            </a:r>
            <a:r>
              <a:rPr lang="en">
                <a:solidFill>
                  <a:srgbClr val="980000"/>
                </a:solidFill>
              </a:rPr>
              <a:t>1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1</a:t>
            </a:r>
            <a:r>
              <a:rPr lang="en"/>
              <a:t>)):</a:t>
            </a:r>
            <a:br>
              <a:rPr lang="en"/>
            </a:br>
            <a:r>
              <a:rPr lang="en"/>
              <a:t>        i=</a:t>
            </a:r>
            <a:r>
              <a:rPr lang="en">
                <a:solidFill>
                  <a:srgbClr val="980000"/>
                </a:solidFill>
              </a:rPr>
              <a:t>1</a:t>
            </a:r>
            <a:br>
              <a:rPr lang="en">
                <a:solidFill>
                  <a:srgbClr val="980000"/>
                </a:solidFill>
              </a:rPr>
            </a:br>
            <a:r>
              <a:rPr lang="en"/>
              <a:t>    </a:t>
            </a:r>
            <a:r>
              <a:rPr lang="en">
                <a:solidFill>
                  <a:srgbClr val="4A86E8"/>
                </a:solidFill>
              </a:rPr>
              <a:t>elif</a:t>
            </a:r>
            <a:r>
              <a:rPr lang="en"/>
              <a:t> fhour </a:t>
            </a:r>
            <a:r>
              <a:rPr lang="en">
                <a:solidFill>
                  <a:srgbClr val="4A86E8"/>
                </a:solidFill>
              </a:rPr>
              <a:t>in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list</a:t>
            </a:r>
            <a:r>
              <a:rPr lang="en"/>
              <a:t>(</a:t>
            </a:r>
            <a:r>
              <a:rPr lang="en">
                <a:solidFill>
                  <a:srgbClr val="9900FF"/>
                </a:solidFill>
              </a:rPr>
              <a:t>range</a:t>
            </a:r>
            <a:r>
              <a:rPr lang="en"/>
              <a:t>(</a:t>
            </a:r>
            <a:r>
              <a:rPr lang="en">
                <a:solidFill>
                  <a:srgbClr val="980000"/>
                </a:solidFill>
              </a:rPr>
              <a:t>93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144</a:t>
            </a:r>
            <a:r>
              <a:rPr lang="en"/>
              <a:t>+</a:t>
            </a:r>
            <a:r>
              <a:rPr lang="en">
                <a:solidFill>
                  <a:srgbClr val="980000"/>
                </a:solidFill>
              </a:rPr>
              <a:t>3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3</a:t>
            </a:r>
            <a:r>
              <a:rPr lang="en"/>
              <a:t>)):</a:t>
            </a:r>
            <a:br>
              <a:rPr lang="en"/>
            </a:br>
            <a:r>
              <a:rPr lang="en"/>
              <a:t>        i=</a:t>
            </a:r>
            <a:r>
              <a:rPr lang="en">
                <a:solidFill>
                  <a:srgbClr val="980000"/>
                </a:solidFill>
              </a:rPr>
              <a:t>3</a:t>
            </a:r>
            <a:br>
              <a:rPr lang="en">
                <a:solidFill>
                  <a:srgbClr val="980000"/>
                </a:solidFill>
              </a:rPr>
            </a:br>
            <a:r>
              <a:rPr lang="en"/>
              <a:t>    </a:t>
            </a:r>
            <a:r>
              <a:rPr lang="en">
                <a:solidFill>
                  <a:srgbClr val="4A86E8"/>
                </a:solidFill>
              </a:rPr>
              <a:t>elif </a:t>
            </a:r>
            <a:r>
              <a:rPr lang="en"/>
              <a:t>fhour </a:t>
            </a:r>
            <a:r>
              <a:rPr lang="en">
                <a:solidFill>
                  <a:srgbClr val="4A86E8"/>
                </a:solidFill>
              </a:rPr>
              <a:t>in</a:t>
            </a:r>
            <a:r>
              <a:rPr lang="en"/>
              <a:t> </a:t>
            </a:r>
            <a:r>
              <a:rPr lang="en">
                <a:solidFill>
                  <a:srgbClr val="9900FF"/>
                </a:solidFill>
              </a:rPr>
              <a:t>list</a:t>
            </a:r>
            <a:r>
              <a:rPr lang="en"/>
              <a:t>(</a:t>
            </a:r>
            <a:r>
              <a:rPr lang="en">
                <a:solidFill>
                  <a:srgbClr val="9900FF"/>
                </a:solidFill>
              </a:rPr>
              <a:t>range</a:t>
            </a:r>
            <a:r>
              <a:rPr lang="en"/>
              <a:t>(</a:t>
            </a:r>
            <a:r>
              <a:rPr lang="en">
                <a:solidFill>
                  <a:srgbClr val="980000"/>
                </a:solidFill>
              </a:rPr>
              <a:t>150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168</a:t>
            </a:r>
            <a:r>
              <a:rPr lang="en"/>
              <a:t>+</a:t>
            </a:r>
            <a:r>
              <a:rPr lang="en">
                <a:solidFill>
                  <a:srgbClr val="980000"/>
                </a:solidFill>
              </a:rPr>
              <a:t>6</a:t>
            </a:r>
            <a:r>
              <a:rPr lang="en"/>
              <a:t>,</a:t>
            </a:r>
            <a:r>
              <a:rPr lang="en">
                <a:solidFill>
                  <a:srgbClr val="980000"/>
                </a:solidFill>
              </a:rPr>
              <a:t>6</a:t>
            </a:r>
            <a:r>
              <a:rPr lang="en"/>
              <a:t>)):</a:t>
            </a:r>
            <a:br>
              <a:rPr lang="en"/>
            </a:br>
            <a:r>
              <a:rPr lang="en"/>
              <a:t>        i=</a:t>
            </a:r>
            <a:r>
              <a:rPr lang="en">
                <a:solidFill>
                  <a:srgbClr val="980000"/>
                </a:solidFill>
              </a:rPr>
              <a:t>6</a:t>
            </a:r>
            <a:br>
              <a:rPr lang="en"/>
            </a:br>
            <a:r>
              <a:rPr lang="en"/>
              <a:t>    </a:t>
            </a:r>
            <a:r>
              <a:rPr lang="en">
                <a:solidFill>
                  <a:srgbClr val="9900FF"/>
                </a:solidFill>
              </a:rPr>
              <a:t>print</a:t>
            </a:r>
            <a:r>
              <a:rPr lang="en"/>
              <a:t>(</a:t>
            </a:r>
            <a:r>
              <a:rPr lang="en">
                <a:solidFill>
                  <a:schemeClr val="dk2"/>
                </a:solidFill>
              </a:rPr>
              <a:t>f'i:{i}, forecast hour: {fhour}'</a:t>
            </a:r>
            <a:r>
              <a:rPr lang="en"/>
              <a:t>)</a:t>
            </a:r>
            <a:br>
              <a:rPr lang="en"/>
            </a:br>
            <a:br>
              <a:rPr lang="en"/>
            </a:br>
            <a:r>
              <a:rPr lang="en"/>
              <a:t>    </a:t>
            </a:r>
            <a:r>
              <a:rPr lang="en">
                <a:solidFill>
                  <a:srgbClr val="4A86E8"/>
                </a:solidFill>
              </a:rPr>
              <a:t>if</a:t>
            </a:r>
            <a:r>
              <a:rPr lang="en"/>
              <a:t> fhour==</a:t>
            </a:r>
            <a:r>
              <a:rPr lang="en">
                <a:solidFill>
                  <a:srgbClr val="980000"/>
                </a:solidFill>
              </a:rPr>
              <a:t>1</a:t>
            </a:r>
            <a:r>
              <a:rPr lang="en"/>
              <a:t>:</a:t>
            </a:r>
            <a:br>
              <a:rPr lang="en"/>
            </a:br>
            <a:r>
              <a:rPr lang="en"/>
              <a:t>        file_i = </a:t>
            </a:r>
            <a:r>
              <a:rPr lang="en">
                <a:solidFill>
                  <a:schemeClr val="dk2"/>
                </a:solidFill>
              </a:rPr>
              <a:t>f'A2D{init_date:%m%d%H00}{init_date+timedelta(hours=fhour):%m%d%H00}1'</a:t>
            </a:r>
            <a:br>
              <a:rPr lang="en"/>
            </a:br>
            <a:r>
              <a:rPr lang="en"/>
              <a:t>        grbs_i = pygrib.open(</a:t>
            </a:r>
            <a:r>
              <a:rPr lang="en">
                <a:solidFill>
                  <a:schemeClr val="dk2"/>
                </a:solidFill>
              </a:rPr>
              <a:t>f'{indir}/{file_i}'</a:t>
            </a:r>
            <a:r>
              <a:rPr lang="en"/>
              <a:t>)</a:t>
            </a:r>
            <a:br>
              <a:rPr lang="en"/>
            </a:br>
            <a:r>
              <a:rPr lang="en"/>
              <a:t>        grb_i = grbs_i.select(shortName=</a:t>
            </a:r>
            <a:r>
              <a:rPr lang="en">
                <a:solidFill>
                  <a:schemeClr val="dk2"/>
                </a:solidFill>
              </a:rPr>
              <a:t>'tp'</a:t>
            </a:r>
            <a:r>
              <a:rPr lang="en"/>
              <a:t>)[</a:t>
            </a:r>
            <a:r>
              <a:rPr lang="en">
                <a:solidFill>
                  <a:srgbClr val="980000"/>
                </a:solidFill>
              </a:rPr>
              <a:t>0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val = grb_i.values*</a:t>
            </a:r>
            <a:r>
              <a:rPr lang="en">
                <a:solidFill>
                  <a:srgbClr val="980000"/>
                </a:solidFill>
              </a:rPr>
              <a:t>1000.0</a:t>
            </a:r>
            <a:br>
              <a:rPr lang="en"/>
            </a:br>
            <a:br>
              <a:rPr lang="en"/>
            </a:br>
            <a:r>
              <a:rPr lang="en"/>
              <a:t>    </a:t>
            </a:r>
            <a:r>
              <a:rPr lang="en">
                <a:solidFill>
                  <a:srgbClr val="4A86E8"/>
                </a:solidFill>
              </a:rPr>
              <a:t>else</a:t>
            </a:r>
            <a:r>
              <a:rPr lang="en"/>
              <a:t>:</a:t>
            </a:r>
            <a:br>
              <a:rPr lang="en"/>
            </a:br>
            <a:r>
              <a:rPr lang="en"/>
              <a:t>        file_i = </a:t>
            </a:r>
            <a:r>
              <a:rPr lang="en">
                <a:solidFill>
                  <a:schemeClr val="dk2"/>
                </a:solidFill>
              </a:rPr>
              <a:t>f'A2D{init_date:%m%d%H00}{init_date+timedelta(hours=fhour):%m%d%H00}1'</a:t>
            </a:r>
            <a:br>
              <a:rPr lang="en"/>
            </a:br>
            <a:r>
              <a:rPr lang="en"/>
              <a:t>        grbs_i = pygrib.open(</a:t>
            </a:r>
            <a:r>
              <a:rPr lang="en">
                <a:solidFill>
                  <a:schemeClr val="dk2"/>
                </a:solidFill>
              </a:rPr>
              <a:t>f'{indir}/{file_i}'</a:t>
            </a:r>
            <a:r>
              <a:rPr lang="en"/>
              <a:t>)</a:t>
            </a:r>
            <a:br>
              <a:rPr lang="en"/>
            </a:br>
            <a:r>
              <a:rPr lang="en"/>
              <a:t>        grb_i = grbs_i.select(shortName=</a:t>
            </a:r>
            <a:r>
              <a:rPr lang="en">
                <a:solidFill>
                  <a:schemeClr val="dk2"/>
                </a:solidFill>
              </a:rPr>
              <a:t>'tp'</a:t>
            </a:r>
            <a:r>
              <a:rPr lang="en"/>
              <a:t>)[</a:t>
            </a:r>
            <a:r>
              <a:rPr lang="en">
                <a:solidFill>
                  <a:srgbClr val="980000"/>
                </a:solidFill>
              </a:rPr>
              <a:t>0</a:t>
            </a:r>
            <a:r>
              <a:rPr lang="en"/>
              <a:t>]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   file_o = </a:t>
            </a:r>
            <a:r>
              <a:rPr lang="en">
                <a:solidFill>
                  <a:schemeClr val="dk2"/>
                </a:solidFill>
              </a:rPr>
              <a:t>f'A2D{init_date:%m%d%H00}{init_date+timedelta(hours=fhour-i):%m%d%H00}1'</a:t>
            </a:r>
            <a:br>
              <a:rPr lang="en"/>
            </a:br>
            <a:r>
              <a:rPr lang="en"/>
              <a:t>        grbs_o = pygrib.open(</a:t>
            </a:r>
            <a:r>
              <a:rPr lang="en">
                <a:solidFill>
                  <a:schemeClr val="dk2"/>
                </a:solidFill>
              </a:rPr>
              <a:t>f'{indir}/{file_o}'</a:t>
            </a:r>
            <a:r>
              <a:rPr lang="en"/>
              <a:t>)</a:t>
            </a:r>
            <a:br>
              <a:rPr lang="en"/>
            </a:br>
            <a:r>
              <a:rPr lang="en"/>
              <a:t>        grb_o = grbs_o.select(shortName=</a:t>
            </a:r>
            <a:r>
              <a:rPr lang="en">
                <a:solidFill>
                  <a:schemeClr val="dk2"/>
                </a:solidFill>
              </a:rPr>
              <a:t>'tp'</a:t>
            </a:r>
            <a:r>
              <a:rPr lang="en"/>
              <a:t>)[</a:t>
            </a:r>
            <a:r>
              <a:rPr lang="en">
                <a:solidFill>
                  <a:srgbClr val="980000"/>
                </a:solidFill>
              </a:rPr>
              <a:t>0</a:t>
            </a:r>
            <a:r>
              <a:rPr lang="en"/>
              <a:t>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      val = (grb_i.values*</a:t>
            </a:r>
            <a:r>
              <a:rPr lang="en">
                <a:solidFill>
                  <a:srgbClr val="980000"/>
                </a:solidFill>
              </a:rPr>
              <a:t>1000.0</a:t>
            </a:r>
            <a:r>
              <a:rPr lang="en"/>
              <a:t>) - (grb_o.values*</a:t>
            </a:r>
            <a:r>
              <a:rPr lang="en">
                <a:solidFill>
                  <a:srgbClr val="980000"/>
                </a:solidFill>
              </a:rPr>
              <a:t>1000.0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ooping: ENS data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9"/>
          <p:cNvSpPr txBox="1"/>
          <p:nvPr>
            <p:ph idx="4294967295" type="body"/>
          </p:nvPr>
        </p:nvSpPr>
        <p:spPr>
          <a:xfrm>
            <a:off x="311700" y="205200"/>
            <a:ext cx="8520600" cy="436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rgbClr val="4A86E8"/>
                </a:solidFill>
              </a:rPr>
              <a:t>from</a:t>
            </a:r>
            <a:r>
              <a:rPr lang="en" sz="1100"/>
              <a:t> datetime </a:t>
            </a:r>
            <a:r>
              <a:rPr lang="en" sz="1100">
                <a:solidFill>
                  <a:srgbClr val="4A86E8"/>
                </a:solidFill>
              </a:rPr>
              <a:t>import</a:t>
            </a:r>
            <a:r>
              <a:rPr lang="en" sz="1100"/>
              <a:t> datetime </a:t>
            </a:r>
            <a:r>
              <a:rPr lang="en" sz="1100">
                <a:solidFill>
                  <a:srgbClr val="4A86E8"/>
                </a:solidFill>
              </a:rPr>
              <a:t>as</a:t>
            </a:r>
            <a:r>
              <a:rPr lang="en" sz="1100"/>
              <a:t> dt, timedelta</a:t>
            </a:r>
            <a:br>
              <a:rPr lang="en" sz="1100"/>
            </a:br>
            <a:r>
              <a:rPr lang="en" sz="1100">
                <a:solidFill>
                  <a:srgbClr val="4A86E8"/>
                </a:solidFill>
              </a:rPr>
              <a:t>import</a:t>
            </a:r>
            <a:r>
              <a:rPr lang="en" sz="1100"/>
              <a:t> numpy </a:t>
            </a:r>
            <a:r>
              <a:rPr lang="en" sz="1100">
                <a:solidFill>
                  <a:srgbClr val="4A86E8"/>
                </a:solidFill>
              </a:rPr>
              <a:t>as</a:t>
            </a:r>
            <a:r>
              <a:rPr lang="en" sz="1100"/>
              <a:t> np</a:t>
            </a:r>
            <a:br>
              <a:rPr lang="en" sz="1100"/>
            </a:br>
            <a:r>
              <a:rPr lang="en" sz="1100">
                <a:solidFill>
                  <a:srgbClr val="4A86E8"/>
                </a:solidFill>
              </a:rPr>
              <a:t>import</a:t>
            </a:r>
            <a:r>
              <a:rPr lang="en" sz="1100"/>
              <a:t> pygrib</a:t>
            </a:r>
            <a:br>
              <a:rPr lang="en" sz="1100"/>
            </a:br>
            <a:br>
              <a:rPr lang="en" sz="1100"/>
            </a:br>
            <a:br>
              <a:rPr lang="en" sz="1100"/>
            </a:br>
            <a:r>
              <a:rPr lang="en" sz="1100"/>
              <a:t>init = </a:t>
            </a:r>
            <a:r>
              <a:rPr lang="en" sz="1100">
                <a:solidFill>
                  <a:schemeClr val="dk2"/>
                </a:solidFill>
              </a:rPr>
              <a:t>'202307200000'</a:t>
            </a:r>
            <a:br>
              <a:rPr lang="en" sz="1100"/>
            </a:br>
            <a:r>
              <a:rPr lang="en" sz="1100"/>
              <a:t>init_date = dt.strptime(init, </a:t>
            </a:r>
            <a:r>
              <a:rPr lang="en" sz="1100">
                <a:solidFill>
                  <a:schemeClr val="dk2"/>
                </a:solidFill>
              </a:rPr>
              <a:t>'%Y%m%d%H%M'</a:t>
            </a:r>
            <a:r>
              <a:rPr lang="en" sz="1100"/>
              <a:t>)</a:t>
            </a:r>
            <a:br>
              <a:rPr lang="en" sz="1100"/>
            </a:br>
            <a:br>
              <a:rPr lang="en" sz="1100"/>
            </a:br>
            <a:r>
              <a:rPr lang="en" sz="1100"/>
              <a:t>dts = </a:t>
            </a:r>
            <a:r>
              <a:rPr lang="en" sz="1100">
                <a:solidFill>
                  <a:schemeClr val="dk2"/>
                </a:solidFill>
              </a:rPr>
              <a:t>'e1'</a:t>
            </a:r>
            <a:br>
              <a:rPr lang="en" sz="1100"/>
            </a:br>
            <a:r>
              <a:rPr lang="en" sz="1100"/>
              <a:t>indir = </a:t>
            </a:r>
            <a:r>
              <a:rPr lang="en" sz="1100">
                <a:solidFill>
                  <a:schemeClr val="dk2"/>
                </a:solidFill>
              </a:rPr>
              <a:t>f'/home/nms/ecmwf/data/{dts}/{init}'</a:t>
            </a:r>
            <a:br>
              <a:rPr lang="en" sz="1100"/>
            </a:br>
            <a:br>
              <a:rPr lang="en" sz="1100"/>
            </a:br>
            <a:r>
              <a:rPr lang="en" sz="1100"/>
              <a:t>fhours = </a:t>
            </a:r>
            <a:r>
              <a:rPr lang="en" sz="1100">
                <a:solidFill>
                  <a:srgbClr val="9900FF"/>
                </a:solidFill>
              </a:rPr>
              <a:t>list</a:t>
            </a:r>
            <a:r>
              <a:rPr lang="en" sz="1100"/>
              <a:t>(</a:t>
            </a:r>
            <a:r>
              <a:rPr lang="en" sz="1100">
                <a:solidFill>
                  <a:srgbClr val="9900FF"/>
                </a:solidFill>
              </a:rPr>
              <a:t>range</a:t>
            </a:r>
            <a:r>
              <a:rPr lang="en" sz="1100"/>
              <a:t>(</a:t>
            </a:r>
            <a:r>
              <a:rPr lang="en" sz="1100">
                <a:solidFill>
                  <a:srgbClr val="980000"/>
                </a:solidFill>
              </a:rPr>
              <a:t>3</a:t>
            </a:r>
            <a:r>
              <a:rPr lang="en" sz="1100"/>
              <a:t>,</a:t>
            </a:r>
            <a:r>
              <a:rPr lang="en" sz="1100">
                <a:solidFill>
                  <a:srgbClr val="980000"/>
                </a:solidFill>
              </a:rPr>
              <a:t>144</a:t>
            </a:r>
            <a:r>
              <a:rPr lang="en" sz="1100"/>
              <a:t>+</a:t>
            </a:r>
            <a:r>
              <a:rPr lang="en" sz="1100">
                <a:solidFill>
                  <a:srgbClr val="980000"/>
                </a:solidFill>
              </a:rPr>
              <a:t>3</a:t>
            </a:r>
            <a:r>
              <a:rPr lang="en" sz="1100"/>
              <a:t>,</a:t>
            </a:r>
            <a:r>
              <a:rPr lang="en" sz="1100">
                <a:solidFill>
                  <a:srgbClr val="980000"/>
                </a:solidFill>
              </a:rPr>
              <a:t>3</a:t>
            </a:r>
            <a:r>
              <a:rPr lang="en" sz="1100"/>
              <a:t>)) + </a:t>
            </a:r>
            <a:r>
              <a:rPr lang="en" sz="1100">
                <a:solidFill>
                  <a:srgbClr val="9900FF"/>
                </a:solidFill>
              </a:rPr>
              <a:t>list</a:t>
            </a:r>
            <a:r>
              <a:rPr lang="en" sz="1100"/>
              <a:t>(</a:t>
            </a:r>
            <a:r>
              <a:rPr lang="en" sz="1100">
                <a:solidFill>
                  <a:srgbClr val="9900FF"/>
                </a:solidFill>
              </a:rPr>
              <a:t>range</a:t>
            </a:r>
            <a:r>
              <a:rPr lang="en" sz="1100"/>
              <a:t>(</a:t>
            </a:r>
            <a:r>
              <a:rPr lang="en" sz="1100">
                <a:solidFill>
                  <a:srgbClr val="980000"/>
                </a:solidFill>
              </a:rPr>
              <a:t>150</a:t>
            </a:r>
            <a:r>
              <a:rPr lang="en" sz="1100"/>
              <a:t>,</a:t>
            </a:r>
            <a:r>
              <a:rPr lang="en" sz="1100">
                <a:solidFill>
                  <a:srgbClr val="980000"/>
                </a:solidFill>
              </a:rPr>
              <a:t>168</a:t>
            </a:r>
            <a:r>
              <a:rPr lang="en" sz="1100"/>
              <a:t>+</a:t>
            </a:r>
            <a:r>
              <a:rPr lang="en" sz="1100">
                <a:solidFill>
                  <a:srgbClr val="980000"/>
                </a:solidFill>
              </a:rPr>
              <a:t>6</a:t>
            </a:r>
            <a:r>
              <a:rPr lang="en" sz="1100"/>
              <a:t>,</a:t>
            </a:r>
            <a:r>
              <a:rPr lang="en" sz="1100">
                <a:solidFill>
                  <a:srgbClr val="980000"/>
                </a:solidFill>
              </a:rPr>
              <a:t>6</a:t>
            </a:r>
            <a:r>
              <a:rPr lang="en" sz="1100"/>
              <a:t>))</a:t>
            </a:r>
            <a:br>
              <a:rPr lang="en" sz="1100"/>
            </a:br>
            <a:br>
              <a:rPr lang="en" sz="1100"/>
            </a:br>
            <a:r>
              <a:rPr lang="en" sz="1100">
                <a:solidFill>
                  <a:srgbClr val="4A86E8"/>
                </a:solidFill>
              </a:rPr>
              <a:t>for</a:t>
            </a:r>
            <a:r>
              <a:rPr lang="en" sz="1100"/>
              <a:t> fhour </a:t>
            </a:r>
            <a:r>
              <a:rPr lang="en" sz="1100">
                <a:solidFill>
                  <a:srgbClr val="4A86E8"/>
                </a:solidFill>
              </a:rPr>
              <a:t>in</a:t>
            </a:r>
            <a:r>
              <a:rPr lang="en" sz="1100"/>
              <a:t> fhours:</a:t>
            </a: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4A86E8"/>
                </a:solidFill>
              </a:rPr>
              <a:t>if</a:t>
            </a:r>
            <a:r>
              <a:rPr lang="en" sz="1100"/>
              <a:t> fhour </a:t>
            </a:r>
            <a:r>
              <a:rPr lang="en" sz="1100">
                <a:solidFill>
                  <a:srgbClr val="4A86E8"/>
                </a:solidFill>
              </a:rPr>
              <a:t>in</a:t>
            </a:r>
            <a:r>
              <a:rPr lang="en" sz="1100"/>
              <a:t> </a:t>
            </a:r>
            <a:r>
              <a:rPr lang="en" sz="1100">
                <a:solidFill>
                  <a:srgbClr val="9900FF"/>
                </a:solidFill>
              </a:rPr>
              <a:t>list</a:t>
            </a:r>
            <a:r>
              <a:rPr lang="en" sz="1100"/>
              <a:t>(</a:t>
            </a:r>
            <a:r>
              <a:rPr lang="en" sz="1100">
                <a:solidFill>
                  <a:srgbClr val="9900FF"/>
                </a:solidFill>
              </a:rPr>
              <a:t>range</a:t>
            </a:r>
            <a:r>
              <a:rPr lang="en" sz="1100"/>
              <a:t>(</a:t>
            </a:r>
            <a:r>
              <a:rPr lang="en" sz="1100">
                <a:solidFill>
                  <a:srgbClr val="980000"/>
                </a:solidFill>
              </a:rPr>
              <a:t>93</a:t>
            </a:r>
            <a:r>
              <a:rPr lang="en" sz="1100"/>
              <a:t>,</a:t>
            </a:r>
            <a:r>
              <a:rPr lang="en" sz="1100">
                <a:solidFill>
                  <a:srgbClr val="980000"/>
                </a:solidFill>
              </a:rPr>
              <a:t>144</a:t>
            </a:r>
            <a:r>
              <a:rPr lang="en" sz="1100"/>
              <a:t>+</a:t>
            </a:r>
            <a:r>
              <a:rPr lang="en" sz="1100">
                <a:solidFill>
                  <a:srgbClr val="980000"/>
                </a:solidFill>
              </a:rPr>
              <a:t>3</a:t>
            </a:r>
            <a:r>
              <a:rPr lang="en" sz="1100"/>
              <a:t>,</a:t>
            </a:r>
            <a:r>
              <a:rPr lang="en" sz="1100">
                <a:solidFill>
                  <a:srgbClr val="980000"/>
                </a:solidFill>
              </a:rPr>
              <a:t>3</a:t>
            </a:r>
            <a:r>
              <a:rPr lang="en" sz="1100"/>
              <a:t>)):</a:t>
            </a:r>
            <a:br>
              <a:rPr lang="en" sz="1100"/>
            </a:br>
            <a:r>
              <a:rPr lang="en" sz="1100"/>
              <a:t>        i=</a:t>
            </a:r>
            <a:r>
              <a:rPr lang="en" sz="1100">
                <a:solidFill>
                  <a:srgbClr val="980000"/>
                </a:solidFill>
              </a:rPr>
              <a:t>3</a:t>
            </a:r>
            <a:br>
              <a:rPr lang="en" sz="1100">
                <a:solidFill>
                  <a:srgbClr val="980000"/>
                </a:solidFill>
              </a:rPr>
            </a:br>
            <a:r>
              <a:rPr lang="en" sz="1100"/>
              <a:t>    </a:t>
            </a:r>
            <a:r>
              <a:rPr lang="en" sz="1100">
                <a:solidFill>
                  <a:srgbClr val="4A86E8"/>
                </a:solidFill>
              </a:rPr>
              <a:t>elif </a:t>
            </a:r>
            <a:r>
              <a:rPr lang="en" sz="1100"/>
              <a:t>fhour </a:t>
            </a:r>
            <a:r>
              <a:rPr lang="en" sz="1100">
                <a:solidFill>
                  <a:srgbClr val="4A86E8"/>
                </a:solidFill>
              </a:rPr>
              <a:t>in</a:t>
            </a:r>
            <a:r>
              <a:rPr lang="en" sz="1100"/>
              <a:t> </a:t>
            </a:r>
            <a:r>
              <a:rPr lang="en" sz="1100">
                <a:solidFill>
                  <a:srgbClr val="9900FF"/>
                </a:solidFill>
              </a:rPr>
              <a:t>list</a:t>
            </a:r>
            <a:r>
              <a:rPr lang="en" sz="1100"/>
              <a:t>(</a:t>
            </a:r>
            <a:r>
              <a:rPr lang="en" sz="1100">
                <a:solidFill>
                  <a:srgbClr val="9900FF"/>
                </a:solidFill>
              </a:rPr>
              <a:t>range</a:t>
            </a:r>
            <a:r>
              <a:rPr lang="en" sz="1100"/>
              <a:t>(</a:t>
            </a:r>
            <a:r>
              <a:rPr lang="en" sz="1100">
                <a:solidFill>
                  <a:srgbClr val="980000"/>
                </a:solidFill>
              </a:rPr>
              <a:t>150</a:t>
            </a:r>
            <a:r>
              <a:rPr lang="en" sz="1100"/>
              <a:t>,</a:t>
            </a:r>
            <a:r>
              <a:rPr lang="en" sz="1100">
                <a:solidFill>
                  <a:srgbClr val="980000"/>
                </a:solidFill>
              </a:rPr>
              <a:t>168</a:t>
            </a:r>
            <a:r>
              <a:rPr lang="en" sz="1100"/>
              <a:t>+</a:t>
            </a:r>
            <a:r>
              <a:rPr lang="en" sz="1100">
                <a:solidFill>
                  <a:srgbClr val="980000"/>
                </a:solidFill>
              </a:rPr>
              <a:t>6</a:t>
            </a:r>
            <a:r>
              <a:rPr lang="en" sz="1100"/>
              <a:t>,</a:t>
            </a:r>
            <a:r>
              <a:rPr lang="en" sz="1100">
                <a:solidFill>
                  <a:srgbClr val="980000"/>
                </a:solidFill>
              </a:rPr>
              <a:t>6</a:t>
            </a:r>
            <a:r>
              <a:rPr lang="en" sz="1100"/>
              <a:t>)):</a:t>
            </a:r>
            <a:br>
              <a:rPr lang="en" sz="1100"/>
            </a:br>
            <a:r>
              <a:rPr lang="en" sz="1100"/>
              <a:t>        i=</a:t>
            </a:r>
            <a:r>
              <a:rPr lang="en" sz="1100">
                <a:solidFill>
                  <a:srgbClr val="980000"/>
                </a:solidFill>
              </a:rPr>
              <a:t>6</a:t>
            </a: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9900FF"/>
                </a:solidFill>
              </a:rPr>
              <a:t>print</a:t>
            </a:r>
            <a:r>
              <a:rPr lang="en" sz="1100"/>
              <a:t>(</a:t>
            </a:r>
            <a:r>
              <a:rPr lang="en" sz="1100">
                <a:solidFill>
                  <a:schemeClr val="dk2"/>
                </a:solidFill>
              </a:rPr>
              <a:t>f'i:{i}, forecast hour: {fhour}'</a:t>
            </a:r>
            <a:r>
              <a:rPr lang="en" sz="1100"/>
              <a:t>)</a:t>
            </a:r>
            <a:endParaRPr sz="11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0"/>
          <p:cNvSpPr txBox="1"/>
          <p:nvPr>
            <p:ph idx="4294967295" type="body"/>
          </p:nvPr>
        </p:nvSpPr>
        <p:spPr>
          <a:xfrm>
            <a:off x="311700" y="123125"/>
            <a:ext cx="8520600" cy="497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00"/>
              <a:t>    </a:t>
            </a:r>
            <a:r>
              <a:rPr lang="en" sz="1100">
                <a:solidFill>
                  <a:srgbClr val="4A86E8"/>
                </a:solidFill>
              </a:rPr>
              <a:t>if</a:t>
            </a:r>
            <a:r>
              <a:rPr lang="en" sz="1100"/>
              <a:t> fhour==</a:t>
            </a:r>
            <a:r>
              <a:rPr lang="en" sz="1100">
                <a:solidFill>
                  <a:srgbClr val="980000"/>
                </a:solidFill>
              </a:rPr>
              <a:t>3</a:t>
            </a:r>
            <a:r>
              <a:rPr lang="en" sz="1100"/>
              <a:t>:</a:t>
            </a:r>
            <a:br>
              <a:rPr lang="en" sz="1100"/>
            </a:br>
            <a:r>
              <a:rPr lang="en" sz="1100"/>
              <a:t>        file_i = </a:t>
            </a:r>
            <a:r>
              <a:rPr lang="en" sz="1100">
                <a:solidFill>
                  <a:schemeClr val="dk2"/>
                </a:solidFill>
              </a:rPr>
              <a:t>f'E1E{init_date:%m%d%H00}{init_date+timedelta(hours=fhour):%m%d%H00}1'</a:t>
            </a:r>
            <a:br>
              <a:rPr lang="en" sz="1100"/>
            </a:br>
            <a:r>
              <a:rPr lang="en" sz="1100"/>
              <a:t>        grbs_i = pygrib.open(</a:t>
            </a:r>
            <a:r>
              <a:rPr lang="en" sz="1100">
                <a:solidFill>
                  <a:schemeClr val="dk2"/>
                </a:solidFill>
              </a:rPr>
              <a:t>f'{indir}/{file_i}'</a:t>
            </a:r>
            <a:r>
              <a:rPr lang="en" sz="1100"/>
              <a:t>)</a:t>
            </a:r>
            <a:br>
              <a:rPr lang="en" sz="1100"/>
            </a:br>
            <a:br>
              <a:rPr lang="en" sz="1100"/>
            </a:br>
            <a:r>
              <a:rPr lang="en" sz="1100"/>
              <a:t>        </a:t>
            </a:r>
            <a:r>
              <a:rPr lang="en" sz="1100">
                <a:solidFill>
                  <a:srgbClr val="4A86E8"/>
                </a:solidFill>
              </a:rPr>
              <a:t>for</a:t>
            </a:r>
            <a:r>
              <a:rPr lang="en" sz="1100"/>
              <a:t> mem </a:t>
            </a:r>
            <a:r>
              <a:rPr lang="en" sz="1100">
                <a:solidFill>
                  <a:srgbClr val="4A86E8"/>
                </a:solidFill>
              </a:rPr>
              <a:t>in</a:t>
            </a:r>
            <a:r>
              <a:rPr lang="en" sz="1100"/>
              <a:t> </a:t>
            </a:r>
            <a:r>
              <a:rPr lang="en" sz="1100">
                <a:solidFill>
                  <a:srgbClr val="9900FF"/>
                </a:solidFill>
              </a:rPr>
              <a:t>range</a:t>
            </a:r>
            <a:r>
              <a:rPr lang="en" sz="1100"/>
              <a:t>(</a:t>
            </a:r>
            <a:r>
              <a:rPr lang="en" sz="1100">
                <a:solidFill>
                  <a:srgbClr val="980000"/>
                </a:solidFill>
              </a:rPr>
              <a:t>0</a:t>
            </a:r>
            <a:r>
              <a:rPr lang="en" sz="1100"/>
              <a:t>,</a:t>
            </a:r>
            <a:r>
              <a:rPr lang="en" sz="1100">
                <a:solidFill>
                  <a:srgbClr val="980000"/>
                </a:solidFill>
              </a:rPr>
              <a:t>51</a:t>
            </a:r>
            <a:r>
              <a:rPr lang="en" sz="1100"/>
              <a:t>):</a:t>
            </a:r>
            <a:br>
              <a:rPr lang="en" sz="1100"/>
            </a:br>
            <a:r>
              <a:rPr lang="en" sz="1100"/>
              <a:t>            </a:t>
            </a:r>
            <a:r>
              <a:rPr lang="en" sz="1100">
                <a:solidFill>
                  <a:srgbClr val="9900FF"/>
                </a:solidFill>
              </a:rPr>
              <a:t>print</a:t>
            </a:r>
            <a:r>
              <a:rPr lang="en" sz="1100"/>
              <a:t>(</a:t>
            </a:r>
            <a:r>
              <a:rPr lang="en" sz="1100">
                <a:solidFill>
                  <a:schemeClr val="dk2"/>
                </a:solidFill>
              </a:rPr>
              <a:t>f'member: {mem}'</a:t>
            </a:r>
            <a:r>
              <a:rPr lang="en" sz="1100"/>
              <a:t>)</a:t>
            </a:r>
            <a:br>
              <a:rPr lang="en" sz="1100"/>
            </a:br>
            <a:br>
              <a:rPr lang="en" sz="1100"/>
            </a:br>
            <a:r>
              <a:rPr lang="en" sz="1100"/>
              <a:t>            grb_i = grbs_i.select(shortName=</a:t>
            </a:r>
            <a:r>
              <a:rPr lang="en" sz="1100">
                <a:solidFill>
                  <a:schemeClr val="dk2"/>
                </a:solidFill>
              </a:rPr>
              <a:t>'tp',</a:t>
            </a:r>
            <a:r>
              <a:rPr lang="en" sz="1100"/>
              <a:t> perturbationNumber=mem)[</a:t>
            </a:r>
            <a:r>
              <a:rPr lang="en" sz="1100">
                <a:solidFill>
                  <a:srgbClr val="980000"/>
                </a:solidFill>
              </a:rPr>
              <a:t>0</a:t>
            </a:r>
            <a:r>
              <a:rPr lang="en" sz="1100"/>
              <a:t>]</a:t>
            </a:r>
            <a:br>
              <a:rPr lang="en" sz="1100"/>
            </a:br>
            <a:r>
              <a:rPr lang="en" sz="1100"/>
              <a:t>            val = grb_i.values*</a:t>
            </a:r>
            <a:r>
              <a:rPr lang="en" sz="1100">
                <a:solidFill>
                  <a:srgbClr val="980000"/>
                </a:solidFill>
              </a:rPr>
              <a:t>1000.0</a:t>
            </a:r>
            <a:br>
              <a:rPr lang="en" sz="1100"/>
            </a:br>
            <a:br>
              <a:rPr lang="en" sz="1100"/>
            </a:br>
            <a:r>
              <a:rPr lang="en" sz="1100"/>
              <a:t>            mval.append(val)</a:t>
            </a:r>
            <a:br>
              <a:rPr lang="en" sz="1100"/>
            </a:br>
            <a:r>
              <a:rPr lang="en" sz="1100"/>
              <a:t>    </a:t>
            </a:r>
            <a:r>
              <a:rPr lang="en" sz="1100">
                <a:solidFill>
                  <a:srgbClr val="4A86E8"/>
                </a:solidFill>
              </a:rPr>
              <a:t>else</a:t>
            </a:r>
            <a:r>
              <a:rPr lang="en" sz="1100"/>
              <a:t>:</a:t>
            </a:r>
            <a:br>
              <a:rPr lang="en" sz="1100"/>
            </a:br>
            <a:r>
              <a:rPr lang="en" sz="1100"/>
              <a:t>        file_i = f'E1E{init_date:%m%d%H00}{init_date+timedelta(hours=fhour):%m%d%H00}1'</a:t>
            </a:r>
            <a:br>
              <a:rPr lang="en" sz="1100"/>
            </a:br>
            <a:r>
              <a:rPr lang="en" sz="1100"/>
              <a:t>        grbs_i = pygrib.open(f'{indir}/{file_i}')</a:t>
            </a:r>
            <a:br>
              <a:rPr lang="en" sz="1100"/>
            </a:br>
            <a:br>
              <a:rPr lang="en" sz="1100"/>
            </a:br>
            <a:r>
              <a:rPr lang="en" sz="1100"/>
              <a:t>        file_o = f'E1E{init_date:%m%d%H00}{init_date+timedelta(hours=fhour-i):%m%d%H00}1'</a:t>
            </a:r>
            <a:br>
              <a:rPr lang="en" sz="1100"/>
            </a:br>
            <a:r>
              <a:rPr lang="en" sz="1100"/>
              <a:t>        grbs_o = pygrib.open(f'{indir}/{file_o}')</a:t>
            </a:r>
            <a:br>
              <a:rPr lang="en" sz="1100"/>
            </a:br>
            <a:br>
              <a:rPr lang="en" sz="1100"/>
            </a:br>
            <a:r>
              <a:rPr lang="en" sz="1100"/>
              <a:t>        </a:t>
            </a:r>
            <a:r>
              <a:rPr lang="en" sz="1100">
                <a:solidFill>
                  <a:srgbClr val="4A86E8"/>
                </a:solidFill>
              </a:rPr>
              <a:t>for</a:t>
            </a:r>
            <a:r>
              <a:rPr lang="en" sz="1100"/>
              <a:t> mem </a:t>
            </a:r>
            <a:r>
              <a:rPr lang="en" sz="1100">
                <a:solidFill>
                  <a:srgbClr val="4A86E8"/>
                </a:solidFill>
              </a:rPr>
              <a:t>in</a:t>
            </a:r>
            <a:r>
              <a:rPr lang="en" sz="1100"/>
              <a:t> </a:t>
            </a:r>
            <a:r>
              <a:rPr lang="en" sz="1100">
                <a:solidFill>
                  <a:srgbClr val="9900FF"/>
                </a:solidFill>
              </a:rPr>
              <a:t>range</a:t>
            </a:r>
            <a:r>
              <a:rPr lang="en" sz="1100"/>
              <a:t>(</a:t>
            </a:r>
            <a:r>
              <a:rPr lang="en" sz="1100">
                <a:solidFill>
                  <a:srgbClr val="980000"/>
                </a:solidFill>
              </a:rPr>
              <a:t>0</a:t>
            </a:r>
            <a:r>
              <a:rPr lang="en" sz="1100"/>
              <a:t>,</a:t>
            </a:r>
            <a:r>
              <a:rPr lang="en" sz="1100">
                <a:solidFill>
                  <a:srgbClr val="980000"/>
                </a:solidFill>
              </a:rPr>
              <a:t>51</a:t>
            </a:r>
            <a:r>
              <a:rPr lang="en" sz="1100"/>
              <a:t>):</a:t>
            </a:r>
            <a:br>
              <a:rPr lang="en" sz="1100"/>
            </a:br>
            <a:r>
              <a:rPr lang="en" sz="1100"/>
              <a:t>            </a:t>
            </a:r>
            <a:r>
              <a:rPr lang="en" sz="1100">
                <a:solidFill>
                  <a:srgbClr val="9900FF"/>
                </a:solidFill>
              </a:rPr>
              <a:t>print</a:t>
            </a:r>
            <a:r>
              <a:rPr lang="en" sz="1100"/>
              <a:t>(f'member: {mem}')</a:t>
            </a:r>
            <a:br>
              <a:rPr lang="en" sz="1100"/>
            </a:br>
            <a:br>
              <a:rPr lang="en" sz="1100"/>
            </a:br>
            <a:r>
              <a:rPr lang="en" sz="1100"/>
              <a:t>            grb_i = grbs_i.select(shortName='tp', perturbationNumber=mem)[</a:t>
            </a:r>
            <a:r>
              <a:rPr lang="en" sz="1100">
                <a:solidFill>
                  <a:srgbClr val="980000"/>
                </a:solidFill>
              </a:rPr>
              <a:t>0</a:t>
            </a:r>
            <a:r>
              <a:rPr lang="en" sz="1100"/>
              <a:t>]</a:t>
            </a:r>
            <a:br>
              <a:rPr lang="en" sz="1100"/>
            </a:br>
            <a:r>
              <a:rPr lang="en" sz="1100"/>
              <a:t>            grb_o = grbs_o.select(shortName='tp', perturbationNumber=mem)[</a:t>
            </a:r>
            <a:r>
              <a:rPr lang="en" sz="1100">
                <a:solidFill>
                  <a:srgbClr val="980000"/>
                </a:solidFill>
              </a:rPr>
              <a:t>0</a:t>
            </a:r>
            <a:r>
              <a:rPr lang="en" sz="1100"/>
              <a:t>]</a:t>
            </a:r>
            <a:br>
              <a:rPr lang="en" sz="1100"/>
            </a:br>
            <a:br>
              <a:rPr lang="en" sz="1100"/>
            </a:br>
            <a:r>
              <a:rPr lang="en" sz="1100"/>
              <a:t>            val = (grb_i.values*</a:t>
            </a:r>
            <a:r>
              <a:rPr lang="en" sz="1100">
                <a:solidFill>
                  <a:srgbClr val="980000"/>
                </a:solidFill>
              </a:rPr>
              <a:t>1000.0</a:t>
            </a:r>
            <a:r>
              <a:rPr lang="en" sz="1100"/>
              <a:t>) - (grb_o.values*</a:t>
            </a:r>
            <a:r>
              <a:rPr lang="en" sz="1100">
                <a:solidFill>
                  <a:srgbClr val="980000"/>
                </a:solidFill>
              </a:rPr>
              <a:t>1000.0</a:t>
            </a:r>
            <a:r>
              <a:rPr lang="en" sz="1100"/>
              <a:t>)</a:t>
            </a:r>
            <a:br>
              <a:rPr lang="en" sz="1100"/>
            </a:br>
            <a:br>
              <a:rPr lang="en" sz="1100"/>
            </a:br>
            <a:r>
              <a:rPr lang="en" sz="1100"/>
              <a:t>            mval.append(val)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" sz="1100"/>
              <a:t>    mval = np.asarray(mval)</a:t>
            </a:r>
            <a:endParaRPr sz="11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3" name="Google Shape;363;p61"/>
          <p:cNvGrpSpPr/>
          <p:nvPr/>
        </p:nvGrpSpPr>
        <p:grpSpPr>
          <a:xfrm>
            <a:off x="148792" y="1108692"/>
            <a:ext cx="8846417" cy="2926127"/>
            <a:chOff x="152400" y="152400"/>
            <a:chExt cx="9946500" cy="3290001"/>
          </a:xfrm>
        </p:grpSpPr>
        <p:pic>
          <p:nvPicPr>
            <p:cNvPr id="364" name="Google Shape;364;p6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2400"/>
              <a:ext cx="3213901" cy="329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5" name="Google Shape;365;p6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518700" y="152400"/>
              <a:ext cx="3213901" cy="32900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6" name="Google Shape;366;p6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84999" y="152400"/>
              <a:ext cx="3213901" cy="328999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a GRIB file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06950"/>
            <a:ext cx="8839199" cy="28310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>
            <p:ph idx="4294967295" type="body"/>
          </p:nvPr>
        </p:nvSpPr>
        <p:spPr>
          <a:xfrm>
            <a:off x="311700" y="1017725"/>
            <a:ext cx="85206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</a:t>
            </a:r>
            <a:r>
              <a:rPr lang="en"/>
              <a:t>rbs = pygrib.open(</a:t>
            </a:r>
            <a:r>
              <a:rPr lang="en">
                <a:solidFill>
                  <a:schemeClr val="dk2"/>
                </a:solidFill>
              </a:rPr>
              <a:t>‘</a:t>
            </a:r>
            <a:r>
              <a:rPr lang="en">
                <a:solidFill>
                  <a:srgbClr val="FF00FF"/>
                </a:solidFill>
              </a:rPr>
              <a:t>*{</a:t>
            </a:r>
            <a:r>
              <a:rPr i="1" lang="en">
                <a:solidFill>
                  <a:srgbClr val="FF00FF"/>
                </a:solidFill>
              </a:rPr>
              <a:t>path to grib file</a:t>
            </a:r>
            <a:r>
              <a:rPr lang="en">
                <a:solidFill>
                  <a:srgbClr val="FF00FF"/>
                </a:solidFill>
              </a:rPr>
              <a:t>}</a:t>
            </a:r>
            <a:r>
              <a:rPr lang="en">
                <a:solidFill>
                  <a:schemeClr val="dk2"/>
                </a:solidFill>
              </a:rPr>
              <a:t>’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62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    ### mean of control + 50 ensemble members</a:t>
            </a:r>
            <a:br>
              <a:rPr lang="en"/>
            </a:br>
            <a:r>
              <a:rPr lang="en"/>
              <a:t>    mean = np.nanmean(mval, axis=</a:t>
            </a:r>
            <a:r>
              <a:rPr lang="en">
                <a:solidFill>
                  <a:srgbClr val="980000"/>
                </a:solidFill>
              </a:rPr>
              <a:t>0</a:t>
            </a:r>
            <a:r>
              <a:rPr lang="en"/>
              <a:t>)</a:t>
            </a:r>
            <a:br>
              <a:rPr lang="en"/>
            </a:b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    ### standard deviation</a:t>
            </a:r>
            <a:br>
              <a:rPr lang="en"/>
            </a:br>
            <a:r>
              <a:rPr lang="en"/>
              <a:t>    std = np.nanstd(mval, axis=</a:t>
            </a:r>
            <a:r>
              <a:rPr lang="en">
                <a:solidFill>
                  <a:srgbClr val="980000"/>
                </a:solidFill>
              </a:rPr>
              <a:t>0</a:t>
            </a:r>
            <a:r>
              <a:rPr lang="en"/>
              <a:t>)</a:t>
            </a:r>
            <a:br>
              <a:rPr lang="en"/>
            </a:b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    ### percentile</a:t>
            </a:r>
            <a:br>
              <a:rPr lang="en"/>
            </a:br>
            <a:r>
              <a:rPr lang="en"/>
              <a:t>    ptile = np.nanpercentile(mval, [</a:t>
            </a:r>
            <a:r>
              <a:rPr lang="en">
                <a:solidFill>
                  <a:srgbClr val="980000"/>
                </a:solidFill>
              </a:rPr>
              <a:t>10,25,50,75,90,99</a:t>
            </a:r>
            <a:r>
              <a:rPr lang="en"/>
              <a:t>], axis=</a:t>
            </a:r>
            <a:r>
              <a:rPr lang="en">
                <a:solidFill>
                  <a:srgbClr val="980000"/>
                </a:solidFill>
              </a:rPr>
              <a:t>0</a:t>
            </a:r>
            <a:r>
              <a:rPr lang="en"/>
              <a:t>)</a:t>
            </a:r>
            <a:br>
              <a:rPr lang="en"/>
            </a:br>
            <a:r>
              <a:rPr lang="en"/>
              <a:t>     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4"/>
                </a:solidFill>
              </a:rPr>
              <a:t>    ### probability of exceedance</a:t>
            </a:r>
            <a:br>
              <a:rPr lang="en"/>
            </a:br>
            <a:r>
              <a:rPr lang="en"/>
              <a:t>    thold = </a:t>
            </a:r>
            <a:r>
              <a:rPr lang="en">
                <a:solidFill>
                  <a:srgbClr val="980000"/>
                </a:solidFill>
              </a:rPr>
              <a:t>7.5</a:t>
            </a:r>
            <a:br>
              <a:rPr lang="en"/>
            </a:br>
            <a:r>
              <a:rPr lang="en"/>
              <a:t>    poe = np.nanmean(np.where(np.isnan(mval), mval, (mval &gt;= thold).astype(</a:t>
            </a:r>
            <a:r>
              <a:rPr lang="en">
                <a:solidFill>
                  <a:srgbClr val="9900FF"/>
                </a:solidFill>
              </a:rPr>
              <a:t>int</a:t>
            </a:r>
            <a:r>
              <a:rPr lang="en"/>
              <a:t>)), axis=</a:t>
            </a:r>
            <a:r>
              <a:rPr lang="en">
                <a:solidFill>
                  <a:srgbClr val="980000"/>
                </a:solidFill>
              </a:rPr>
              <a:t>0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75" y="152400"/>
            <a:ext cx="840163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Save grid data as a </a:t>
            </a:r>
            <a:r>
              <a:rPr i="1" lang="en"/>
              <a:t>numpy </a:t>
            </a:r>
            <a:r>
              <a:rPr lang="en"/>
              <a:t>array file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 txBox="1"/>
          <p:nvPr/>
        </p:nvSpPr>
        <p:spPr>
          <a:xfrm>
            <a:off x="311700" y="318325"/>
            <a:ext cx="8832300" cy="4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### Create output directory</a:t>
            </a: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outdir = </a:t>
            </a:r>
            <a:r>
              <a:rPr b="1"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f'/home/nms/ecmwf/ens/{dts}/{init}'</a:t>
            </a:r>
            <a:b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os.makedirs(outdir, exist_ok=</a:t>
            </a:r>
            <a:r>
              <a:rPr b="1" lang="en" sz="17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True</a:t>
            </a:r>
            <a:r>
              <a:rPr b="1"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b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7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    ### probability of exceedance</a:t>
            </a:r>
            <a:b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thold = </a:t>
            </a:r>
            <a:r>
              <a:rPr lang="en" sz="18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7.5</a:t>
            </a:r>
            <a:b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poe = (np.sum(np.where(mval &lt; thold,</a:t>
            </a:r>
            <a:r>
              <a:rPr lang="en" sz="18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 0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18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), axis=</a:t>
            </a:r>
            <a:r>
              <a:rPr lang="en" sz="18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0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 / </a:t>
            </a:r>
            <a:r>
              <a:rPr lang="en" sz="18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len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(mval)).</a:t>
            </a:r>
            <a:r>
              <a:rPr lang="en" sz="1800">
                <a:solidFill>
                  <a:srgbClr val="9900FF"/>
                </a:solidFill>
                <a:latin typeface="Proxima Nova"/>
                <a:ea typeface="Proxima Nova"/>
                <a:cs typeface="Proxima Nova"/>
                <a:sym typeface="Proxima Nova"/>
              </a:rPr>
              <a:t>round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800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b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</a:t>
            </a:r>
            <a:r>
              <a:rPr b="1" lang="en" sz="1800">
                <a:solidFill>
                  <a:schemeClr val="accent4"/>
                </a:solidFill>
                <a:latin typeface="Proxima Nova"/>
                <a:ea typeface="Proxima Nova"/>
                <a:cs typeface="Proxima Nova"/>
                <a:sym typeface="Proxima Nova"/>
              </a:rPr>
              <a:t>## Save poe as numpy file</a:t>
            </a:r>
            <a:b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    np.save(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</a:t>
            </a:r>
            <a:r>
              <a:rPr b="1"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{outdir}/ecmwf_poe{thold}_{init_date: %Y%m%d%H}_f{fhour:03d}_{init_date + timedelta(hours=fhour): %Y%m%d%H}.npy</a:t>
            </a: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'</a:t>
            </a:r>
            <a:r>
              <a:rPr b="1"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, poe)</a:t>
            </a:r>
            <a:endParaRPr b="1"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6"/>
          <p:cNvSpPr txBox="1"/>
          <p:nvPr>
            <p:ph idx="4294967295" type="body"/>
          </p:nvPr>
        </p:nvSpPr>
        <p:spPr>
          <a:xfrm>
            <a:off x="0" y="0"/>
            <a:ext cx="9144000" cy="50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350">
                <a:solidFill>
                  <a:schemeClr val="accent4"/>
                </a:solidFill>
              </a:rPr>
              <a:t>### Create output directory</a:t>
            </a:r>
            <a:br>
              <a:rPr b="1" lang="en" sz="1350"/>
            </a:br>
            <a:r>
              <a:rPr b="1" lang="en" sz="1350"/>
              <a:t>outdir = </a:t>
            </a:r>
            <a:r>
              <a:rPr b="1" lang="en" sz="1350">
                <a:solidFill>
                  <a:schemeClr val="dk2"/>
                </a:solidFill>
              </a:rPr>
              <a:t>f'/home/nms/ecmwf/hres/{dts}/{init}'</a:t>
            </a:r>
            <a:br>
              <a:rPr b="1" lang="en" sz="1350"/>
            </a:br>
            <a:r>
              <a:rPr b="1" lang="en" sz="1350"/>
              <a:t>os.makedirs(outdir, exist_ok=</a:t>
            </a:r>
            <a:r>
              <a:rPr b="1" lang="en" sz="1350">
                <a:solidFill>
                  <a:srgbClr val="9900FF"/>
                </a:solidFill>
              </a:rPr>
              <a:t>True</a:t>
            </a:r>
            <a:r>
              <a:rPr b="1" lang="en" sz="1350"/>
              <a:t>)</a:t>
            </a:r>
            <a:br>
              <a:rPr b="1" lang="en" sz="1350"/>
            </a:br>
            <a:r>
              <a:rPr lang="en" sz="1350"/>
              <a:t>.</a:t>
            </a:r>
            <a:br>
              <a:rPr lang="en" sz="1350"/>
            </a:br>
            <a:r>
              <a:rPr lang="en" sz="1350"/>
              <a:t>.</a:t>
            </a:r>
            <a:br>
              <a:rPr lang="en" sz="1350"/>
            </a:br>
            <a:r>
              <a:rPr lang="en" sz="1350"/>
              <a:t>.</a:t>
            </a:r>
            <a:br>
              <a:rPr lang="en" sz="1350"/>
            </a:br>
            <a:r>
              <a:rPr lang="en" sz="1350"/>
              <a:t>   </a:t>
            </a:r>
            <a:r>
              <a:rPr lang="en" sz="1350">
                <a:solidFill>
                  <a:srgbClr val="4A86E8"/>
                </a:solidFill>
              </a:rPr>
              <a:t>if</a:t>
            </a:r>
            <a:r>
              <a:rPr lang="en" sz="1350"/>
              <a:t> fhour==</a:t>
            </a:r>
            <a:r>
              <a:rPr lang="en" sz="1350">
                <a:solidFill>
                  <a:srgbClr val="980000"/>
                </a:solidFill>
              </a:rPr>
              <a:t>1</a:t>
            </a:r>
            <a:r>
              <a:rPr lang="en" sz="1350"/>
              <a:t>:</a:t>
            </a:r>
            <a:br>
              <a:rPr lang="en" sz="1350"/>
            </a:br>
            <a:r>
              <a:rPr lang="en" sz="1350"/>
              <a:t>        file_i = </a:t>
            </a:r>
            <a:r>
              <a:rPr lang="en" sz="1350">
                <a:solidFill>
                  <a:schemeClr val="dk2"/>
                </a:solidFill>
              </a:rPr>
              <a:t>f'A2D{init_date:%m%d%H00}{init_date+timedelta(hours=fhour):%m%d%H00}1'</a:t>
            </a:r>
            <a:br>
              <a:rPr lang="en" sz="1350"/>
            </a:br>
            <a:r>
              <a:rPr lang="en" sz="1350"/>
              <a:t>        grbs_i = pygrib.open(</a:t>
            </a:r>
            <a:r>
              <a:rPr lang="en" sz="1350">
                <a:solidFill>
                  <a:schemeClr val="dk2"/>
                </a:solidFill>
              </a:rPr>
              <a:t>f'{indir}/{file_i}'</a:t>
            </a:r>
            <a:r>
              <a:rPr lang="en" sz="1350"/>
              <a:t>)</a:t>
            </a:r>
            <a:br>
              <a:rPr lang="en" sz="1350"/>
            </a:br>
            <a:r>
              <a:rPr lang="en" sz="1350"/>
              <a:t>        grb_i = grbs_i.select(shortName=</a:t>
            </a:r>
            <a:r>
              <a:rPr lang="en" sz="1350">
                <a:solidFill>
                  <a:schemeClr val="dk2"/>
                </a:solidFill>
              </a:rPr>
              <a:t>'tp'</a:t>
            </a:r>
            <a:r>
              <a:rPr lang="en" sz="1350"/>
              <a:t>)[</a:t>
            </a:r>
            <a:r>
              <a:rPr lang="en" sz="1350">
                <a:solidFill>
                  <a:srgbClr val="980000"/>
                </a:solidFill>
              </a:rPr>
              <a:t>0</a:t>
            </a:r>
            <a:r>
              <a:rPr lang="en" sz="1350"/>
              <a:t>]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50"/>
              <a:t>        val = grb_i.values*</a:t>
            </a:r>
            <a:r>
              <a:rPr lang="en" sz="1350">
                <a:solidFill>
                  <a:srgbClr val="980000"/>
                </a:solidFill>
              </a:rPr>
              <a:t>1000.0</a:t>
            </a:r>
            <a:br>
              <a:rPr lang="en" sz="1350"/>
            </a:br>
            <a:r>
              <a:rPr lang="en" sz="1350"/>
              <a:t>    </a:t>
            </a:r>
            <a:r>
              <a:rPr lang="en" sz="1350">
                <a:solidFill>
                  <a:srgbClr val="4A86E8"/>
                </a:solidFill>
              </a:rPr>
              <a:t>else</a:t>
            </a:r>
            <a:r>
              <a:rPr lang="en" sz="1350"/>
              <a:t>:</a:t>
            </a:r>
            <a:br>
              <a:rPr lang="en" sz="1350"/>
            </a:br>
            <a:r>
              <a:rPr lang="en" sz="1350"/>
              <a:t>        file_i = </a:t>
            </a:r>
            <a:r>
              <a:rPr lang="en" sz="1350">
                <a:solidFill>
                  <a:schemeClr val="dk2"/>
                </a:solidFill>
              </a:rPr>
              <a:t>f'A2D{init_date:%m%d%H00}{init_date+timedelta(hours=fhour):%m%d%H00}1'</a:t>
            </a:r>
            <a:br>
              <a:rPr lang="en" sz="1350"/>
            </a:br>
            <a:r>
              <a:rPr lang="en" sz="1350"/>
              <a:t>        grbs_i = pygrib.open(</a:t>
            </a:r>
            <a:r>
              <a:rPr lang="en" sz="1350">
                <a:solidFill>
                  <a:schemeClr val="dk2"/>
                </a:solidFill>
              </a:rPr>
              <a:t>f'{indir}/{file_i}'</a:t>
            </a:r>
            <a:r>
              <a:rPr lang="en" sz="1350"/>
              <a:t>)</a:t>
            </a:r>
            <a:br>
              <a:rPr lang="en" sz="1350"/>
            </a:br>
            <a:r>
              <a:rPr lang="en" sz="1350"/>
              <a:t>        grb_i = grbs_i.select(shortName=</a:t>
            </a:r>
            <a:r>
              <a:rPr lang="en" sz="1350">
                <a:solidFill>
                  <a:schemeClr val="dk2"/>
                </a:solidFill>
              </a:rPr>
              <a:t>'tp</a:t>
            </a:r>
            <a:r>
              <a:rPr lang="en" sz="1350"/>
              <a:t>')[</a:t>
            </a:r>
            <a:r>
              <a:rPr lang="en" sz="1350">
                <a:solidFill>
                  <a:srgbClr val="980000"/>
                </a:solidFill>
              </a:rPr>
              <a:t>0</a:t>
            </a:r>
            <a:r>
              <a:rPr lang="en" sz="1350"/>
              <a:t>]        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350"/>
              <a:t>        file_o = </a:t>
            </a:r>
            <a:r>
              <a:rPr lang="en" sz="1350">
                <a:solidFill>
                  <a:schemeClr val="dk2"/>
                </a:solidFill>
              </a:rPr>
              <a:t>f'A2D{init_date:%m%d%H00}{init_date+timedelta(hours=fhour-i):%m%d%H00}1'</a:t>
            </a:r>
            <a:br>
              <a:rPr lang="en" sz="1350"/>
            </a:br>
            <a:r>
              <a:rPr lang="en" sz="1350"/>
              <a:t>        grbs_o = pygrib.open(</a:t>
            </a:r>
            <a:r>
              <a:rPr lang="en" sz="1350">
                <a:solidFill>
                  <a:schemeClr val="dk2"/>
                </a:solidFill>
              </a:rPr>
              <a:t>f'{indir}/{file_o}'</a:t>
            </a:r>
            <a:r>
              <a:rPr lang="en" sz="1350"/>
              <a:t>)</a:t>
            </a:r>
            <a:br>
              <a:rPr lang="en" sz="1350"/>
            </a:br>
            <a:r>
              <a:rPr lang="en" sz="1350"/>
              <a:t>        grb_o = grbs_o.select(shortName=</a:t>
            </a:r>
            <a:r>
              <a:rPr lang="en" sz="1350">
                <a:solidFill>
                  <a:schemeClr val="dk2"/>
                </a:solidFill>
              </a:rPr>
              <a:t>'tp'</a:t>
            </a:r>
            <a:r>
              <a:rPr lang="en" sz="1350"/>
              <a:t>)[</a:t>
            </a:r>
            <a:r>
              <a:rPr lang="en" sz="1350">
                <a:solidFill>
                  <a:srgbClr val="980000"/>
                </a:solidFill>
              </a:rPr>
              <a:t>0</a:t>
            </a:r>
            <a:r>
              <a:rPr lang="en" sz="1350"/>
              <a:t>]</a:t>
            </a:r>
            <a:endParaRPr sz="135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350"/>
              <a:t>        val = (grb_i.values*</a:t>
            </a:r>
            <a:r>
              <a:rPr lang="en" sz="1350">
                <a:solidFill>
                  <a:srgbClr val="980000"/>
                </a:solidFill>
              </a:rPr>
              <a:t>1000.0</a:t>
            </a:r>
            <a:r>
              <a:rPr lang="en" sz="1350"/>
              <a:t>) - (grb_o.values*</a:t>
            </a:r>
            <a:r>
              <a:rPr lang="en" sz="1350">
                <a:solidFill>
                  <a:srgbClr val="980000"/>
                </a:solidFill>
              </a:rPr>
              <a:t>1000.0</a:t>
            </a:r>
            <a:r>
              <a:rPr lang="en" sz="1350"/>
              <a:t>)</a:t>
            </a:r>
            <a:br>
              <a:rPr lang="en" sz="1350"/>
            </a:br>
            <a:br>
              <a:rPr lang="en" sz="1350"/>
            </a:br>
            <a:r>
              <a:rPr b="1" lang="en" sz="1350">
                <a:solidFill>
                  <a:schemeClr val="accent4"/>
                </a:solidFill>
              </a:rPr>
              <a:t>## Save as numpy file</a:t>
            </a:r>
            <a:br>
              <a:rPr lang="en" sz="1350"/>
            </a:br>
            <a:r>
              <a:rPr b="1" lang="en" sz="1350"/>
              <a:t>np.save(</a:t>
            </a:r>
            <a:r>
              <a:rPr b="1" lang="en" sz="1350">
                <a:solidFill>
                  <a:schemeClr val="dk2"/>
                </a:solidFill>
              </a:rPr>
              <a:t>f</a:t>
            </a:r>
            <a:r>
              <a:rPr b="1" lang="en" sz="1350">
                <a:solidFill>
                  <a:schemeClr val="dk2"/>
                </a:solidFill>
              </a:rPr>
              <a:t>'</a:t>
            </a:r>
            <a:r>
              <a:rPr b="1" lang="en" sz="1350">
                <a:solidFill>
                  <a:schemeClr val="dk2"/>
                </a:solidFill>
              </a:rPr>
              <a:t>{outdir}/ecmwf_hres_pcp_{init_date:%Y%m%d%H}_f{fhour:03d}_{init_date+timedelta(hours=fhour-i):%Y%m%d%H}_to_{init_date+timedelta(hours=fhour):%Y%m%d%H}.npy</a:t>
            </a:r>
            <a:r>
              <a:rPr b="1" lang="en" sz="1350">
                <a:solidFill>
                  <a:schemeClr val="dk2"/>
                </a:solidFill>
              </a:rPr>
              <a:t>'</a:t>
            </a:r>
            <a:r>
              <a:rPr b="1" lang="en" sz="1350"/>
              <a:t>, val)</a:t>
            </a:r>
            <a:endParaRPr b="1" sz="135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7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68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 point values: nearest neighbour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9"/>
          <p:cNvSpPr txBox="1"/>
          <p:nvPr>
            <p:ph idx="4294967295" type="body"/>
          </p:nvPr>
        </p:nvSpPr>
        <p:spPr>
          <a:xfrm>
            <a:off x="0" y="0"/>
            <a:ext cx="9144000" cy="50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    ### Create dataframe of nearest neighbour point value for each station</a:t>
            </a:r>
            <a:endParaRPr sz="11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df_stn_nn = pd.DataFrame(columns=[</a:t>
            </a:r>
            <a:r>
              <a:rPr lang="en" sz="1100">
                <a:solidFill>
                  <a:schemeClr val="dk2"/>
                </a:solidFill>
              </a:rPr>
              <a:t>'staID','staName','sta_lon','sta_lat','ecm_lon','ecm_lat','pcp'</a:t>
            </a:r>
            <a:r>
              <a:rPr lang="en" sz="1100"/>
              <a:t>])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    ### get nearest neighbour point value for each station</a:t>
            </a:r>
            <a:endParaRPr sz="11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</a:t>
            </a:r>
            <a:r>
              <a:rPr lang="en" sz="1100">
                <a:solidFill>
                  <a:srgbClr val="4A86E8"/>
                </a:solidFill>
              </a:rPr>
              <a:t>for</a:t>
            </a:r>
            <a:r>
              <a:rPr lang="en" sz="1100"/>
              <a:t> i </a:t>
            </a:r>
            <a:r>
              <a:rPr lang="en" sz="1100">
                <a:solidFill>
                  <a:srgbClr val="4A86E8"/>
                </a:solidFill>
              </a:rPr>
              <a:t>in</a:t>
            </a:r>
            <a:r>
              <a:rPr lang="en" sz="1100"/>
              <a:t> </a:t>
            </a:r>
            <a:r>
              <a:rPr lang="en" sz="1100">
                <a:solidFill>
                  <a:srgbClr val="9900FF"/>
                </a:solidFill>
              </a:rPr>
              <a:t>range</a:t>
            </a:r>
            <a:r>
              <a:rPr lang="en" sz="1100"/>
              <a:t>(</a:t>
            </a:r>
            <a:r>
              <a:rPr lang="en" sz="1100">
                <a:solidFill>
                  <a:srgbClr val="9900FF"/>
                </a:solidFill>
              </a:rPr>
              <a:t>len</a:t>
            </a:r>
            <a:r>
              <a:rPr lang="en" sz="1100"/>
              <a:t>(stations)):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        ## get index of latlon for each station wrt to grid data</a:t>
            </a:r>
            <a:endParaRPr sz="11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abslat = np.abs(lat-stations[</a:t>
            </a:r>
            <a:r>
              <a:rPr lang="en" sz="1100">
                <a:solidFill>
                  <a:schemeClr val="dk2"/>
                </a:solidFill>
              </a:rPr>
              <a:t>'lat'</a:t>
            </a:r>
            <a:r>
              <a:rPr lang="en" sz="1100"/>
              <a:t>][i])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abslon = np.abs(lon-stations[</a:t>
            </a:r>
            <a:r>
              <a:rPr lang="en" sz="1100">
                <a:solidFill>
                  <a:schemeClr val="dk2"/>
                </a:solidFill>
              </a:rPr>
              <a:t>'lon'</a:t>
            </a:r>
            <a:r>
              <a:rPr lang="en" sz="1100"/>
              <a:t>][i])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c = np.maximum(abslon,abslat)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latlon_idx = np.argmin(c)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x, y = np.where(c == np.min(c))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        ## get station nn latlon </a:t>
            </a:r>
            <a:endParaRPr sz="11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ecm_lon_nn = np.around(lon[x[</a:t>
            </a:r>
            <a:r>
              <a:rPr lang="en" sz="1100">
                <a:solidFill>
                  <a:srgbClr val="980000"/>
                </a:solidFill>
              </a:rPr>
              <a:t>0</a:t>
            </a:r>
            <a:r>
              <a:rPr lang="en" sz="1100"/>
              <a:t>],y[</a:t>
            </a:r>
            <a:r>
              <a:rPr lang="en" sz="1100">
                <a:solidFill>
                  <a:srgbClr val="980000"/>
                </a:solidFill>
              </a:rPr>
              <a:t>0</a:t>
            </a:r>
            <a:r>
              <a:rPr lang="en" sz="1100"/>
              <a:t>]],decimals=</a:t>
            </a:r>
            <a:r>
              <a:rPr lang="en" sz="1100">
                <a:solidFill>
                  <a:srgbClr val="980000"/>
                </a:solidFill>
              </a:rPr>
              <a:t>6</a:t>
            </a:r>
            <a:r>
              <a:rPr lang="en" sz="1100"/>
              <a:t>)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ecm_lat_nn = np.around(lat[x[</a:t>
            </a:r>
            <a:r>
              <a:rPr lang="en" sz="1100">
                <a:solidFill>
                  <a:srgbClr val="980000"/>
                </a:solidFill>
              </a:rPr>
              <a:t>0</a:t>
            </a:r>
            <a:r>
              <a:rPr lang="en" sz="1100"/>
              <a:t>],y[</a:t>
            </a:r>
            <a:r>
              <a:rPr lang="en" sz="1100">
                <a:solidFill>
                  <a:srgbClr val="980000"/>
                </a:solidFill>
              </a:rPr>
              <a:t>0</a:t>
            </a:r>
            <a:r>
              <a:rPr lang="en" sz="1100"/>
              <a:t>]],decimals=</a:t>
            </a:r>
            <a:r>
              <a:rPr lang="en" sz="1100">
                <a:solidFill>
                  <a:srgbClr val="980000"/>
                </a:solidFill>
              </a:rPr>
              <a:t>6</a:t>
            </a:r>
            <a:r>
              <a:rPr lang="en" sz="1100"/>
              <a:t>)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        ## get nn point value using index of station nn latlon </a:t>
            </a:r>
            <a:endParaRPr sz="11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ecm_val_nn = np.around(val[x[</a:t>
            </a:r>
            <a:r>
              <a:rPr lang="en" sz="1100">
                <a:solidFill>
                  <a:srgbClr val="980000"/>
                </a:solidFill>
              </a:rPr>
              <a:t>0</a:t>
            </a:r>
            <a:r>
              <a:rPr lang="en" sz="1100"/>
              <a:t>],y[</a:t>
            </a:r>
            <a:r>
              <a:rPr lang="en" sz="1100">
                <a:solidFill>
                  <a:srgbClr val="980000"/>
                </a:solidFill>
              </a:rPr>
              <a:t>0</a:t>
            </a:r>
            <a:r>
              <a:rPr lang="en" sz="1100"/>
              <a:t>]],decimals=</a:t>
            </a:r>
            <a:r>
              <a:rPr lang="en" sz="1100">
                <a:solidFill>
                  <a:srgbClr val="980000"/>
                </a:solidFill>
              </a:rPr>
              <a:t>6</a:t>
            </a:r>
            <a:r>
              <a:rPr lang="en" sz="1100"/>
              <a:t>)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        ## create dict of values</a:t>
            </a:r>
            <a:endParaRPr sz="11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df_nn = {</a:t>
            </a:r>
            <a:r>
              <a:rPr lang="en" sz="1100">
                <a:solidFill>
                  <a:schemeClr val="dk2"/>
                </a:solidFill>
              </a:rPr>
              <a:t>'staID'</a:t>
            </a:r>
            <a:r>
              <a:rPr lang="en" sz="1100"/>
              <a:t>: stations[</a:t>
            </a:r>
            <a:r>
              <a:rPr lang="en" sz="1100">
                <a:solidFill>
                  <a:schemeClr val="dk2"/>
                </a:solidFill>
              </a:rPr>
              <a:t>'id'</a:t>
            </a:r>
            <a:r>
              <a:rPr lang="en" sz="1100"/>
              <a:t>][i], </a:t>
            </a:r>
            <a:r>
              <a:rPr lang="en" sz="1100">
                <a:solidFill>
                  <a:schemeClr val="dk2"/>
                </a:solidFill>
              </a:rPr>
              <a:t>'staName'</a:t>
            </a:r>
            <a:r>
              <a:rPr lang="en" sz="1100"/>
              <a:t>: stations[</a:t>
            </a:r>
            <a:r>
              <a:rPr lang="en" sz="1100">
                <a:solidFill>
                  <a:schemeClr val="dk2"/>
                </a:solidFill>
              </a:rPr>
              <a:t>'staName'</a:t>
            </a:r>
            <a:r>
              <a:rPr lang="en" sz="1100"/>
              <a:t>][i], </a:t>
            </a:r>
            <a:r>
              <a:rPr lang="en" sz="1100">
                <a:solidFill>
                  <a:schemeClr val="dk2"/>
                </a:solidFill>
              </a:rPr>
              <a:t>'sta_lon'</a:t>
            </a:r>
            <a:r>
              <a:rPr lang="en" sz="1100"/>
              <a:t>: stations[</a:t>
            </a:r>
            <a:r>
              <a:rPr lang="en" sz="1100">
                <a:solidFill>
                  <a:schemeClr val="dk2"/>
                </a:solidFill>
              </a:rPr>
              <a:t>'lon'</a:t>
            </a:r>
            <a:r>
              <a:rPr lang="en" sz="1100"/>
              <a:t>][i], </a:t>
            </a:r>
            <a:r>
              <a:rPr lang="en" sz="1100">
                <a:solidFill>
                  <a:schemeClr val="dk2"/>
                </a:solidFill>
              </a:rPr>
              <a:t>'sta_lat'</a:t>
            </a:r>
            <a:r>
              <a:rPr lang="en" sz="1100"/>
              <a:t>: stations[</a:t>
            </a:r>
            <a:r>
              <a:rPr lang="en" sz="1100">
                <a:solidFill>
                  <a:schemeClr val="dk2"/>
                </a:solidFill>
              </a:rPr>
              <a:t>'lat'</a:t>
            </a:r>
            <a:r>
              <a:rPr lang="en" sz="1100"/>
              <a:t>][i],</a:t>
            </a:r>
            <a:r>
              <a:rPr lang="en" sz="1100">
                <a:solidFill>
                  <a:schemeClr val="dk2"/>
                </a:solidFill>
              </a:rPr>
              <a:t> 'ecm_lon'</a:t>
            </a:r>
            <a:r>
              <a:rPr lang="en" sz="1100"/>
              <a:t>: ecm_lon_nn, </a:t>
            </a:r>
            <a:r>
              <a:rPr lang="en" sz="1100">
                <a:solidFill>
                  <a:schemeClr val="dk2"/>
                </a:solidFill>
              </a:rPr>
              <a:t>'ecm_lat'</a:t>
            </a:r>
            <a:r>
              <a:rPr lang="en" sz="1100"/>
              <a:t>: ecm_lat_nn,</a:t>
            </a:r>
            <a:r>
              <a:rPr lang="en" sz="1100">
                <a:solidFill>
                  <a:schemeClr val="dk2"/>
                </a:solidFill>
              </a:rPr>
              <a:t> 'pcp'</a:t>
            </a:r>
            <a:r>
              <a:rPr lang="en" sz="1100"/>
              <a:t>: ecm_val_nn}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        ## append dict of values to dataframe</a:t>
            </a:r>
            <a:endParaRPr sz="11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df_stn_nn = pd.concat([df_stn_nn, pd.DataFrame([df_nn])], ignore_index=</a:t>
            </a:r>
            <a:r>
              <a:rPr lang="en" sz="1100">
                <a:solidFill>
                  <a:srgbClr val="9900FF"/>
                </a:solidFill>
              </a:rPr>
              <a:t>True</a:t>
            </a:r>
            <a:r>
              <a:rPr lang="en" sz="1100"/>
              <a:t>)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      </a:t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4"/>
                </a:solidFill>
              </a:rPr>
              <a:t>    ### save dataframe of nn values</a:t>
            </a:r>
            <a:endParaRPr sz="110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  </a:t>
            </a:r>
            <a:r>
              <a:rPr lang="en" sz="1100"/>
              <a:t>  </a:t>
            </a:r>
            <a:r>
              <a:rPr lang="en" sz="1100"/>
              <a:t>df_stn_nn.to_csv(</a:t>
            </a:r>
            <a:r>
              <a:rPr lang="en" sz="1100">
                <a:solidFill>
                  <a:schemeClr val="dk2"/>
                </a:solidFill>
              </a:rPr>
              <a:t>f'{outdir}/ecmwf_pcp_nn_{init_date: %Y%m%d%H}_f{fhour:03d}_{init_date + timedelta(hours=fhour-i):%Y%m%d%H}_to_{init_date + timedelta(hours=fhour): %Y%m%d%H}.csv'</a:t>
            </a:r>
            <a:r>
              <a:rPr lang="en" sz="1100"/>
              <a:t>, index=</a:t>
            </a:r>
            <a:r>
              <a:rPr lang="en" sz="1100">
                <a:solidFill>
                  <a:srgbClr val="9900FF"/>
                </a:solidFill>
              </a:rPr>
              <a:t>False</a:t>
            </a:r>
            <a:r>
              <a:rPr lang="en" sz="1100"/>
              <a:t>)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isplay total number of</a:t>
            </a:r>
            <a:r>
              <a:rPr lang="en"/>
              <a:t> GRIB messages</a:t>
            </a:r>
            <a:endParaRPr/>
          </a:p>
        </p:txBody>
      </p:sp>
      <p:sp>
        <p:nvSpPr>
          <p:cNvPr id="91" name="Google Shape;91;p18"/>
          <p:cNvSpPr txBox="1"/>
          <p:nvPr>
            <p:ph idx="4294967295" type="body"/>
          </p:nvPr>
        </p:nvSpPr>
        <p:spPr>
          <a:xfrm>
            <a:off x="311700" y="1017725"/>
            <a:ext cx="85206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grbs.messages</a:t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98175"/>
            <a:ext cx="8839201" cy="546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GRIB messages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19002" l="0" r="0" t="0"/>
          <a:stretch/>
        </p:blipFill>
        <p:spPr>
          <a:xfrm>
            <a:off x="152400" y="1551125"/>
            <a:ext cx="8839200" cy="30180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/>
          <p:nvPr>
            <p:ph idx="4294967295" type="body"/>
          </p:nvPr>
        </p:nvSpPr>
        <p:spPr>
          <a:xfrm>
            <a:off x="311700" y="1017725"/>
            <a:ext cx="85206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grbs()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elect a grib message</a:t>
            </a:r>
            <a:endParaRPr/>
          </a:p>
        </p:txBody>
      </p:sp>
      <p:sp>
        <p:nvSpPr>
          <p:cNvPr id="105" name="Google Shape;105;p20"/>
          <p:cNvSpPr txBox="1"/>
          <p:nvPr>
            <p:ph idx="4294967295" type="body"/>
          </p:nvPr>
        </p:nvSpPr>
        <p:spPr>
          <a:xfrm>
            <a:off x="311700" y="1017725"/>
            <a:ext cx="8520600" cy="35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</a:t>
            </a:r>
            <a:r>
              <a:rPr lang="en"/>
              <a:t>rb = grbs[</a:t>
            </a:r>
            <a:r>
              <a:rPr lang="en">
                <a:solidFill>
                  <a:srgbClr val="980000"/>
                </a:solidFill>
              </a:rPr>
              <a:t>9</a:t>
            </a:r>
            <a:r>
              <a:rPr lang="en"/>
              <a:t>]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40675"/>
            <a:ext cx="8839200" cy="997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 grib message of a specific parameter</a:t>
            </a:r>
            <a:endParaRPr/>
          </a:p>
        </p:txBody>
      </p:sp>
      <p:sp>
        <p:nvSpPr>
          <p:cNvPr id="112" name="Google Shape;112;p21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grb = grbs.select(</a:t>
            </a:r>
            <a:r>
              <a:rPr lang="en">
                <a:solidFill>
                  <a:srgbClr val="FF00FF"/>
                </a:solidFill>
              </a:rPr>
              <a:t>*</a:t>
            </a:r>
            <a:r>
              <a:rPr i="1" lang="en">
                <a:solidFill>
                  <a:srgbClr val="FF00FF"/>
                </a:solidFill>
              </a:rPr>
              <a:t>args</a:t>
            </a:r>
            <a:r>
              <a:rPr lang="en"/>
              <a:t>)[</a:t>
            </a:r>
            <a:r>
              <a:rPr lang="en">
                <a:solidFill>
                  <a:srgbClr val="980000"/>
                </a:solidFill>
              </a:rPr>
              <a:t>0</a:t>
            </a:r>
            <a:r>
              <a:rPr lang="en"/>
              <a:t>]</a:t>
            </a:r>
            <a:endParaRPr/>
          </a:p>
          <a:p>
            <a:pPr indent="-228600" lvl="0" marL="6858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434343"/>
                </a:solidFill>
              </a:rPr>
              <a:t>*</a:t>
            </a:r>
            <a:r>
              <a:rPr i="1" lang="en">
                <a:solidFill>
                  <a:srgbClr val="434343"/>
                </a:solidFill>
              </a:rPr>
              <a:t>args: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shortName - parameter name in short form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level - pressure level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stepRange - forecast hour step range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perturbationNumber - member for ensemble data</a:t>
            </a:r>
            <a:br>
              <a:rPr lang="en">
                <a:solidFill>
                  <a:srgbClr val="434343"/>
                </a:solidFill>
              </a:rPr>
            </a:br>
            <a:r>
              <a:rPr lang="en">
                <a:solidFill>
                  <a:srgbClr val="434343"/>
                </a:solidFill>
              </a:rPr>
              <a:t>channelNumber - channel number of simulated satellite data</a:t>
            </a: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