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Рисунок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LFSR, PRNG, TRNG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Еще 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838080" y="1688400"/>
            <a:ext cx="6564584" cy="234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Обратная связь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Линия </a:t>
            </a:r>
            <a:r>
              <a:rPr lang="ru-RU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Вернье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ru-RU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44" y="3410819"/>
            <a:ext cx="8677275" cy="2867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44" y="365040"/>
            <a:ext cx="4695455" cy="300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84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Нормальное распределение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903978" y="2416312"/>
            <a:ext cx="6564584" cy="234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Box–Muller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</a:t>
            </a: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ЦПТ</a:t>
            </a: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LUT</a:t>
            </a:r>
          </a:p>
          <a:p>
            <a:pPr marL="2160">
              <a:lnSpc>
                <a:spcPct val="9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ru-RU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84" y="2175665"/>
            <a:ext cx="2639378" cy="850947"/>
          </a:xfrm>
          <a:prstGeom prst="rect">
            <a:avLst/>
          </a:prstGeom>
        </p:spPr>
      </p:pic>
      <p:pic>
        <p:nvPicPr>
          <p:cNvPr id="1026" name="Picture 2" descr="Box Muller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643" y="941319"/>
            <a:ext cx="2370796" cy="557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567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Использование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62942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Тестовые последовательности</a:t>
            </a: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Криптография</a:t>
            </a: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Скремблирование — обратимое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преобразование цифрового потока без изменения скорости передачи с целью получения свойств случайной </a:t>
            </a: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последовательности</a:t>
            </a: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Генерация случайного </a:t>
            </a:r>
            <a:r>
              <a:rPr lang="ru-RU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джиттера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Принцип работы скрембл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54" y="1026720"/>
            <a:ext cx="4951858" cy="387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Регистр сдвига с обратной связью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НОУ ИНТУИТ | Лекция | Поточные шифры и генераторы псевдослучайных чисел.  Часть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12" y="1747312"/>
            <a:ext cx="521017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stomShape 2"/>
          <p:cNvSpPr/>
          <p:nvPr/>
        </p:nvSpPr>
        <p:spPr>
          <a:xfrm>
            <a:off x="1068667" y="3789532"/>
            <a:ext cx="2421045" cy="234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Линейные</a:t>
            </a: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Нелинейные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465" y="3888188"/>
            <a:ext cx="3767398" cy="288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LFSR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1068667" y="3789532"/>
            <a:ext cx="4886860" cy="234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Максимальная длинна </a:t>
            </a: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Примитивные многочлены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8" name="Picture 2" descr="https://upload.wikimedia.org/wikipedia/commons/thumb/8/84/LFSR3.png/600px-LFS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11" y="1688400"/>
            <a:ext cx="6641683" cy="161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649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61934" y="79612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Примитивные многочлены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03444" y="1449461"/>
            <a:ext cx="4656273" cy="234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Максимум 2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^m-1</a:t>
            </a:r>
            <a:endParaRPr lang="ru-RU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Необходимые условия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 marL="685800" lvl="1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чётное число отводов;</a:t>
            </a:r>
          </a:p>
          <a:p>
            <a:pPr marL="685800" lvl="1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номера отводов, взятые все вместе, а не попарно, взаимно просты.</a:t>
            </a:r>
            <a:endParaRPr lang="ru-RU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">
              <a:lnSpc>
                <a:spcPct val="90000"/>
              </a:lnSpc>
              <a:buClr>
                <a:srgbClr val="000000"/>
              </a:buClr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4" y="4578669"/>
            <a:ext cx="4457491" cy="12801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115" y="1188264"/>
            <a:ext cx="71247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88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Конфигурация Галуа и </a:t>
            </a:r>
            <a:r>
              <a:rPr lang="ru-RU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Фибоначи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70" name="Picture 2" descr="https://upload.wikimedia.org/wikipedia/commons/thumb/1/18/LFSR_Example.png/400px-LFSR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36" y="1630364"/>
            <a:ext cx="5061619" cy="154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upload.wikimedia.org/wikipedia/commons/thumb/2/25/LFSR_Galois_Example.png/400px-LFSR_Galois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1" y="1803609"/>
            <a:ext cx="5517972" cy="12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stomShape 2"/>
          <p:cNvSpPr/>
          <p:nvPr/>
        </p:nvSpPr>
        <p:spPr>
          <a:xfrm>
            <a:off x="1068667" y="3789532"/>
            <a:ext cx="4886860" cy="234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Счетчики</a:t>
            </a: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Скремблирование</a:t>
            </a: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 объединения размеры регистров взаимно просты</a:t>
            </a: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ru-RU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78" name="Picture 10" descr="https://upload.wikimedia.org/wikipedia/commons/thumb/2/2e/LFSR_multiple1.png/400px-LFSR_multipl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237" y="3565167"/>
            <a:ext cx="4655577" cy="204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34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663149" y="1451850"/>
            <a:ext cx="9633789" cy="1187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 статье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FPGA VENDOR AGNOSTIC TRUE RANDOM NUMBER GENERATOR</a:t>
            </a:r>
            <a:endParaRPr lang="ru-RU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 </a:t>
            </a:r>
            <a:r>
              <a:rPr lang="ru-RU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метастабильности</a:t>
            </a: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триггера</a:t>
            </a:r>
            <a:endParaRPr lang="ru-RU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">
              <a:lnSpc>
                <a:spcPct val="90000"/>
              </a:lnSpc>
              <a:buClr>
                <a:srgbClr val="000000"/>
              </a:buClr>
            </a:pPr>
            <a:endParaRPr lang="ru-RU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50" y="3247868"/>
            <a:ext cx="3914775" cy="17049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20" y="2967079"/>
            <a:ext cx="56769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317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TRNG</a:t>
            </a:r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параметры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090" y="4026270"/>
            <a:ext cx="5705475" cy="838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353" y="4864470"/>
            <a:ext cx="7458075" cy="1485900"/>
          </a:xfrm>
          <a:prstGeom prst="rect">
            <a:avLst/>
          </a:prstGeom>
        </p:spPr>
      </p:pic>
      <p:sp>
        <p:nvSpPr>
          <p:cNvPr id="9" name="CustomShape 2"/>
          <p:cNvSpPr/>
          <p:nvPr/>
        </p:nvSpPr>
        <p:spPr>
          <a:xfrm>
            <a:off x="838080" y="1350174"/>
            <a:ext cx="6564584" cy="234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Одинаковая длина КГ</a:t>
            </a: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Коэффициент заполнения </a:t>
            </a:r>
            <a:endParaRPr lang="ru-RU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1534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Постобработка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838080" y="1509200"/>
            <a:ext cx="6564584" cy="234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Использовать один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TRNG</a:t>
            </a: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Использовать </a:t>
            </a: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несколько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TRNG</a:t>
            </a: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ru-RU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38" y="3492315"/>
            <a:ext cx="6137131" cy="19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73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117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разработки ИС. Verilog</dc:title>
  <dc:subject/>
  <dc:creator>Евгений Шарамед</dc:creator>
  <dc:description/>
  <cp:lastModifiedBy>Евгений Шарамед</cp:lastModifiedBy>
  <cp:revision>66</cp:revision>
  <dcterms:created xsi:type="dcterms:W3CDTF">2021-01-29T06:42:30Z</dcterms:created>
  <dcterms:modified xsi:type="dcterms:W3CDTF">2021-10-26T12:46:41Z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