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25"/>
  </p:normalViewPr>
  <p:slideViewPr>
    <p:cSldViewPr snapToGrid="0" snapToObjects="1">
      <p:cViewPr>
        <p:scale>
          <a:sx n="101" d="100"/>
          <a:sy n="101" d="100"/>
        </p:scale>
        <p:origin x="9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 dirty="0"/>
              <a:t>Кол-во российских аэропортов гражданской авиации в период с 1992 по 2013 гг.</a:t>
            </a:r>
          </a:p>
        </c:rich>
      </c:tx>
      <c:layout>
        <c:manualLayout>
          <c:xMode val="edge"/>
          <c:yMode val="edge"/>
          <c:x val="0.12636479686663038"/>
          <c:y val="4.1208791208791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Общее кол-во аэропортов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Лист1!$B$3:$B$24</c:f>
              <c:numCache>
                <c:formatCode>General</c:formatCode>
                <c:ptCount val="22"/>
                <c:pt idx="0">
                  <c:v>1302</c:v>
                </c:pt>
                <c:pt idx="1">
                  <c:v>1169</c:v>
                </c:pt>
                <c:pt idx="2">
                  <c:v>1011</c:v>
                </c:pt>
                <c:pt idx="3">
                  <c:v>876</c:v>
                </c:pt>
                <c:pt idx="4">
                  <c:v>849</c:v>
                </c:pt>
                <c:pt idx="5">
                  <c:v>756</c:v>
                </c:pt>
                <c:pt idx="6">
                  <c:v>639</c:v>
                </c:pt>
                <c:pt idx="7">
                  <c:v>579</c:v>
                </c:pt>
                <c:pt idx="8">
                  <c:v>533</c:v>
                </c:pt>
                <c:pt idx="9">
                  <c:v>496</c:v>
                </c:pt>
                <c:pt idx="10">
                  <c:v>451</c:v>
                </c:pt>
                <c:pt idx="11">
                  <c:v>423</c:v>
                </c:pt>
                <c:pt idx="12">
                  <c:v>411</c:v>
                </c:pt>
                <c:pt idx="13">
                  <c:v>393</c:v>
                </c:pt>
                <c:pt idx="14">
                  <c:v>383</c:v>
                </c:pt>
                <c:pt idx="15">
                  <c:v>351</c:v>
                </c:pt>
                <c:pt idx="16">
                  <c:v>330</c:v>
                </c:pt>
                <c:pt idx="17">
                  <c:v>329</c:v>
                </c:pt>
                <c:pt idx="18">
                  <c:v>328</c:v>
                </c:pt>
                <c:pt idx="19">
                  <c:v>332</c:v>
                </c:pt>
                <c:pt idx="20">
                  <c:v>315</c:v>
                </c:pt>
                <c:pt idx="21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8-9A44-8B05-C45AC389646C}"/>
            </c:ext>
          </c:extLst>
        </c:ser>
        <c:ser>
          <c:idx val="1"/>
          <c:order val="1"/>
          <c:tx>
            <c:strRef>
              <c:f>Лист1!$C$2</c:f>
              <c:strCache>
                <c:ptCount val="1"/>
                <c:pt idx="0">
                  <c:v>Международные аэропорты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Лист1!$C$3:$C$24</c:f>
              <c:numCache>
                <c:formatCode>General</c:formatCode>
                <c:ptCount val="22"/>
                <c:pt idx="0">
                  <c:v>19</c:v>
                </c:pt>
                <c:pt idx="1">
                  <c:v>33</c:v>
                </c:pt>
                <c:pt idx="2">
                  <c:v>43</c:v>
                </c:pt>
                <c:pt idx="3">
                  <c:v>54</c:v>
                </c:pt>
                <c:pt idx="4">
                  <c:v>63</c:v>
                </c:pt>
                <c:pt idx="5">
                  <c:v>67</c:v>
                </c:pt>
                <c:pt idx="6">
                  <c:v>68</c:v>
                </c:pt>
                <c:pt idx="7">
                  <c:v>69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69</c:v>
                </c:pt>
                <c:pt idx="14">
                  <c:v>69</c:v>
                </c:pt>
                <c:pt idx="15">
                  <c:v>70</c:v>
                </c:pt>
                <c:pt idx="16">
                  <c:v>70</c:v>
                </c:pt>
                <c:pt idx="17">
                  <c:v>71</c:v>
                </c:pt>
                <c:pt idx="18">
                  <c:v>71</c:v>
                </c:pt>
                <c:pt idx="19">
                  <c:v>71</c:v>
                </c:pt>
                <c:pt idx="20">
                  <c:v>71</c:v>
                </c:pt>
                <c:pt idx="2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8-9A44-8B05-C45AC3896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9336576"/>
        <c:axId val="1389338224"/>
      </c:barChart>
      <c:catAx>
        <c:axId val="138933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8224"/>
        <c:crosses val="autoZero"/>
        <c:auto val="1"/>
        <c:lblAlgn val="ctr"/>
        <c:lblOffset val="100"/>
        <c:noMultiLvlLbl val="0"/>
      </c:catAx>
      <c:valAx>
        <c:axId val="138933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63767071542941"/>
          <c:y val="0.26443087395343184"/>
          <c:w val="0.23024478500350609"/>
          <c:h val="0.233535952236739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Пассажиропоток (млн</a:t>
            </a:r>
            <a:r>
              <a:rPr lang="ru-RU" sz="1600" b="1" baseline="0"/>
              <a:t> </a:t>
            </a:r>
            <a:r>
              <a:rPr lang="ru-RU" sz="1600" b="1"/>
              <a:t>пасс.) в</a:t>
            </a:r>
            <a:r>
              <a:rPr lang="ru-RU" sz="1600" b="1" baseline="0"/>
              <a:t> Российских аэропортах в период с 1992 по 2013 гг.</a:t>
            </a:r>
            <a:endParaRPr lang="ru-RU" sz="1600" b="1"/>
          </a:p>
        </c:rich>
      </c:tx>
      <c:layout>
        <c:manualLayout>
          <c:xMode val="edge"/>
          <c:yMode val="edge"/>
          <c:x val="0.10726395589248794"/>
          <c:y val="3.2697547683923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Лист1!$B$31</c:f>
              <c:strCache>
                <c:ptCount val="1"/>
                <c:pt idx="0">
                  <c:v>Пассажиропоток (млн пасс.)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Лист1!$A$32:$A$53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Лист1!$B$32:$B$53</c:f>
              <c:numCache>
                <c:formatCode>General</c:formatCode>
                <c:ptCount val="22"/>
                <c:pt idx="0">
                  <c:v>60.6</c:v>
                </c:pt>
                <c:pt idx="1">
                  <c:v>39.700000000000003</c:v>
                </c:pt>
                <c:pt idx="2">
                  <c:v>32.700000000000003</c:v>
                </c:pt>
                <c:pt idx="3">
                  <c:v>31.1</c:v>
                </c:pt>
                <c:pt idx="4">
                  <c:v>27</c:v>
                </c:pt>
                <c:pt idx="5">
                  <c:v>25.1</c:v>
                </c:pt>
                <c:pt idx="6">
                  <c:v>22.3</c:v>
                </c:pt>
                <c:pt idx="7">
                  <c:v>21.5</c:v>
                </c:pt>
                <c:pt idx="8">
                  <c:v>21.8</c:v>
                </c:pt>
                <c:pt idx="9">
                  <c:v>25.1</c:v>
                </c:pt>
                <c:pt idx="10">
                  <c:v>26.5</c:v>
                </c:pt>
                <c:pt idx="11">
                  <c:v>29.4</c:v>
                </c:pt>
                <c:pt idx="12">
                  <c:v>33.799999999999997</c:v>
                </c:pt>
                <c:pt idx="13">
                  <c:v>35.1</c:v>
                </c:pt>
                <c:pt idx="14">
                  <c:v>38</c:v>
                </c:pt>
                <c:pt idx="15">
                  <c:v>45.1</c:v>
                </c:pt>
                <c:pt idx="16">
                  <c:v>49.8</c:v>
                </c:pt>
                <c:pt idx="17">
                  <c:v>45.1</c:v>
                </c:pt>
                <c:pt idx="18">
                  <c:v>57</c:v>
                </c:pt>
                <c:pt idx="19">
                  <c:v>64.099999999999994</c:v>
                </c:pt>
                <c:pt idx="20">
                  <c:v>74</c:v>
                </c:pt>
                <c:pt idx="21">
                  <c:v>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2-474E-AB53-D3D97E395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111552"/>
        <c:axId val="1226113232"/>
      </c:barChart>
      <c:catAx>
        <c:axId val="12261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3232"/>
        <c:crosses val="autoZero"/>
        <c:auto val="1"/>
        <c:lblAlgn val="ctr"/>
        <c:lblOffset val="100"/>
        <c:noMultiLvlLbl val="0"/>
      </c:catAx>
      <c:valAx>
        <c:axId val="122611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2840A-E513-B977-3135-33CC2E8B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BA7D7-2652-3E60-09EA-B14E9F9E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B0BC0-FB60-150F-D3DC-A7AEDFE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C0E98-C395-C6E9-067E-79AECF0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54C7B-7E9B-6B14-14A4-B02F51D4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BE0FB-5525-416C-2780-8E361A6A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6BF616-7A3C-C371-D208-A854837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8BB86-FCC3-CC1A-FD33-90440CD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20F25-B62C-A11A-6B66-8D560C2E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5EB15-668B-2286-D892-F1414248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25C8-A41F-5448-8818-96B26B6C3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10EF8-933C-E16A-E412-39A88E61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637B5-98F6-320B-2467-F9C06425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C73E4-2C8E-CCE7-D24B-099EC5A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3C437-5570-05A8-8E83-81A3532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9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4306F-32AD-FAE2-93AA-701AAF7D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EB29D-AAF7-2D00-F224-46650760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F3436-40CA-465A-9237-108D625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08692-2925-0B6D-727F-17D46C3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1C0D0-6E37-2505-BEED-78EC232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33057-18D0-0399-8395-BBE0353F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54687F-85E7-FD9A-6445-5518D66A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7D5B0-3FC9-19B2-CB23-2FE9745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E16FE-1DD8-A999-E968-7D52B3C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829C0-01D7-F71F-1B1E-10752B1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1BBE4-DE38-A49D-C89C-9185397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715E-2D94-FD4E-D3C8-0D6AAEE3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A079A-8105-2406-4E55-1DA2B8EC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4D13A-A0CB-4B99-D697-3286231C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65C3F-7AAD-D71D-B212-8762455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CE28-C052-762F-47F5-660EB3B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E919-32C8-6574-2DDD-29D9110A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31504-739E-7BB6-5722-A83FDFF8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2A7907-AC9A-0A27-C82D-58E9440D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F834E4-967A-3EF5-52C4-C91E87DD9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EB010C-2A0E-1448-36E3-A446FB3C4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510174-9C69-BAAC-09AA-28970219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87189-EE73-3679-E6DB-0B183A53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AA13285-672A-EAD6-69D6-ECA4A91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D4AC-89FC-D649-660B-966BA557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89A4B7-5FD2-8677-45C3-76598BF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ECBCE-FBEB-7FC8-5D45-4DC0AD7A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EFA1F-8C9D-8B99-67A9-87F5A367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C6F7F-85A7-C3A3-C71F-F693A72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93169-304D-C933-262F-9DD5D96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BBDB3-83AD-A101-C132-2A208089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C106-EEC2-E8E7-1FAC-B057CB4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24EEB-B756-FB33-86D6-84DF1AEB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82E9A-886E-A3C9-DF32-A543C149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D8F41-B407-C1DB-AE0F-BEB5BB61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8B132-5FE3-1A2A-BEF6-E4B5A873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8C8FE9-474B-1B09-7BFD-AEA17941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5A2BC-F5AF-032D-84D8-BD2DB66A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8A00D1-4F5F-2FF4-E03F-783574EE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F8640F-C509-3914-1E64-0C7DF484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73E074-6051-B0F6-0946-5C9010EF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06DAF-3E57-CA04-AD66-A5BCD7A7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6BB4C-D363-3CD4-34AA-6D25E15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00E72-F542-2CF9-1DD6-8591E3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65580-D382-2627-2E09-B7D158A6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74DAD-CA49-B752-BD6B-AE506C3F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E0CFD-CB6B-1D6F-E262-8E8DA91E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1E782-5134-EDB5-5567-310C24C3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50B84-E5B7-A4C6-CFED-935883E4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745" y="343371"/>
            <a:ext cx="10238510" cy="61712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Helvetica" pitchFamily="2" charset="0"/>
              </a:rPr>
              <a:t>МОСКОВСКИЙ АВИАЦИОННЫЙ ИНСТИТУТ</a:t>
            </a:r>
          </a:p>
          <a:p>
            <a:r>
              <a:rPr lang="ru-RU" sz="2000" dirty="0">
                <a:latin typeface="Helvetica" pitchFamily="2" charset="0"/>
              </a:rPr>
              <a:t>(НАЦИОНАЛЬНЫЙ ИССЛЕДОВАТЕЛЬСКИЙ УНИВЕРСИТЕТ)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b="1" dirty="0">
                <a:latin typeface="Helvetica" pitchFamily="2" charset="0"/>
              </a:rPr>
              <a:t>Практическое задание</a:t>
            </a:r>
          </a:p>
          <a:p>
            <a:r>
              <a:rPr lang="ru-RU" sz="2000" dirty="0">
                <a:latin typeface="Helvetica" pitchFamily="2" charset="0"/>
              </a:rPr>
              <a:t>кафедра 107Б «Внешнее проектирование и эффективность авиационных комплексов»</a:t>
            </a:r>
          </a:p>
          <a:p>
            <a:r>
              <a:rPr lang="ru-RU" sz="2000" dirty="0">
                <a:latin typeface="Helvetica" pitchFamily="2" charset="0"/>
              </a:rPr>
              <a:t>на тему: «Разработка симулятор диспетчера аэропорта с целью оценки и прогнозирования эффективности работника»</a:t>
            </a:r>
          </a:p>
          <a:p>
            <a:endParaRPr lang="ru-RU" sz="2000" dirty="0">
              <a:latin typeface="Helvetica" pitchFamily="2" charset="0"/>
            </a:endParaRPr>
          </a:p>
          <a:p>
            <a:endParaRPr lang="ru-RU" sz="2000" dirty="0">
              <a:latin typeface="Helvetica" pitchFamily="2" charset="0"/>
            </a:endParaRPr>
          </a:p>
          <a:p>
            <a:pPr algn="r"/>
            <a:r>
              <a:rPr lang="ru-RU" sz="2000" dirty="0">
                <a:latin typeface="Helvetica" pitchFamily="2" charset="0"/>
              </a:rPr>
              <a:t>Выполнил: Тамбов Никита Витальевич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студент 3 курса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группы М1О-309С-19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Проверил: Андрющенко С.В.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dirty="0">
                <a:latin typeface="Helvetica" pitchFamily="2" charset="0"/>
              </a:rPr>
              <a:t>Москва, 2022</a:t>
            </a:r>
          </a:p>
          <a:p>
            <a:pPr algn="r"/>
            <a:endParaRPr lang="ru-RU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4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6"/>
            <a:ext cx="10515600" cy="85803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Введение в проблематику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38" y="1580891"/>
            <a:ext cx="3710049" cy="44778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В современном мире, города-миллионники развиваются с большой скоростью. Огромное кол-во человек приезжают и уезжают из своих населенных пунктов.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Наиболее удобным и быстрым способом передвижения является авиация.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За последние годы в России сократилось общее количество аэропортов, а пассажиропоток, наоборот, увеличился в несколько раз.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1721DB-0820-953A-2809-99CF99FCD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28805"/>
              </p:ext>
            </p:extLst>
          </p:nvPr>
        </p:nvGraphicFramePr>
        <p:xfrm>
          <a:off x="4559407" y="1293575"/>
          <a:ext cx="7118718" cy="505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00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905"/>
            <a:ext cx="10515600" cy="1038607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Helvetica" pitchFamily="2" charset="0"/>
              </a:rPr>
              <a:t>Рабочий состав любого аэропорта содержит нескольких диспетчеров, которые выполняют определённые задачи связанные с управлением летательного аппарата (ЛА) в воздушном и наземном пространстве.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40647C-890E-2409-2E3B-5295F5176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343444"/>
              </p:ext>
            </p:extLst>
          </p:nvPr>
        </p:nvGraphicFramePr>
        <p:xfrm>
          <a:off x="1489075" y="238156"/>
          <a:ext cx="9213850" cy="46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616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>
                <a:latin typeface="Helvetica" pitchFamily="2" charset="0"/>
              </a:rPr>
              <a:t>Цель работы: </a:t>
            </a:r>
            <a:r>
              <a:rPr lang="ru-RU" sz="1800" dirty="0">
                <a:latin typeface="Helvetica" pitchFamily="2" charset="0"/>
              </a:rPr>
              <a:t>разработка модели симуляции рабочего процесса диспетчера аэропорта с целью оценки эффективности потенциального работника и прогнозирования общего количества диспетчеров на аэропорт с различными наборами взлётно-посадочных полос и трафиком ЛА.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Helvetica" pitchFamily="2" charset="0"/>
              </a:rPr>
              <a:t>В данном практическом задании решаются </a:t>
            </a:r>
            <a:r>
              <a:rPr lang="ru-RU" sz="1800" b="1" dirty="0">
                <a:latin typeface="Helvetica" pitchFamily="2" charset="0"/>
              </a:rPr>
              <a:t>задачи</a:t>
            </a:r>
            <a:r>
              <a:rPr lang="ru-RU" sz="1800" dirty="0">
                <a:latin typeface="Helvetica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Ознакомления и изучения рабочего процесса диспетчера взлёта-вылета аэропорта.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Выделения основных составляющих, используемых работником.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Организации логического взаимодействия различных блоков модели симуляции.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Подготовки экспериментальных данных и инструментов анализа.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Программной реализации разработанной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9246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59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Сценарий операции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EB9EBE-BA15-5B44-C823-7A8A38F2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87" y="1289053"/>
            <a:ext cx="6360226" cy="52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Формальная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Helvetica" pitchFamily="2" charset="0"/>
                  </a:rPr>
                  <a:t>Необходимо оценить эффективность диспетчера аэропорта относительно первого случая возникновения ошибки или сбоя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процессе выполнения работы, учитывая общее количество диспетчеров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и количество взлётно-посадочных полос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заданном аэропорту.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  <a:blipFill>
                <a:blip r:embed="rId2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1" y="179774"/>
            <a:ext cx="11281718" cy="72740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Helvetica" pitchFamily="2" charset="0"/>
              </a:rPr>
              <a:t>Состав и структура модельно-методического аппарата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96680F-667C-7215-D6A3-3E66D25E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283728"/>
            <a:ext cx="10913806" cy="52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1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85" y="1394849"/>
            <a:ext cx="1806375" cy="3899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Диспетчеры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A09985-6B2D-7CFD-BEF8-FED7AEE58EF8}"/>
              </a:ext>
            </a:extLst>
          </p:cNvPr>
          <p:cNvSpPr txBox="1">
            <a:spLocks/>
          </p:cNvSpPr>
          <p:nvPr/>
        </p:nvSpPr>
        <p:spPr>
          <a:xfrm>
            <a:off x="366263" y="4171087"/>
            <a:ext cx="1620795" cy="44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Helvetica" pitchFamily="2" charset="0"/>
              </a:rPr>
              <a:t>Аэропорты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77AF805-B604-B707-A427-51C0D2236ACD}"/>
              </a:ext>
            </a:extLst>
          </p:cNvPr>
          <p:cNvSpPr txBox="1">
            <a:spLocks/>
          </p:cNvSpPr>
          <p:nvPr/>
        </p:nvSpPr>
        <p:spPr>
          <a:xfrm>
            <a:off x="4243745" y="1394849"/>
            <a:ext cx="1289812" cy="3899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Helvetica" pitchFamily="2" charset="0"/>
              </a:rPr>
              <a:t>Рейсы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8975789-AB45-FD77-F30D-4334C8A65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26610"/>
              </p:ext>
            </p:extLst>
          </p:nvPr>
        </p:nvGraphicFramePr>
        <p:xfrm>
          <a:off x="366264" y="1857341"/>
          <a:ext cx="331495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8512">
                  <a:extLst>
                    <a:ext uri="{9D8B030D-6E8A-4147-A177-3AD203B41FA5}">
                      <a16:colId xmlns:a16="http://schemas.microsoft.com/office/drawing/2014/main" val="418817847"/>
                    </a:ext>
                  </a:extLst>
                </a:gridCol>
                <a:gridCol w="992124">
                  <a:extLst>
                    <a:ext uri="{9D8B030D-6E8A-4147-A177-3AD203B41FA5}">
                      <a16:colId xmlns:a16="http://schemas.microsoft.com/office/drawing/2014/main" val="1528865521"/>
                    </a:ext>
                  </a:extLst>
                </a:gridCol>
                <a:gridCol w="1814318">
                  <a:extLst>
                    <a:ext uri="{9D8B030D-6E8A-4147-A177-3AD203B41FA5}">
                      <a16:colId xmlns:a16="http://schemas.microsoft.com/office/drawing/2014/main" val="166173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img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Tambov N.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/users/user0.png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Ivanov M.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/users/user1.png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Petrova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 S.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/users/user2.png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9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>
                          <a:solidFill>
                            <a:schemeClr val="tx1"/>
                          </a:solidFill>
                          <a:effectLst/>
                        </a:rPr>
                        <a:t>Lenina E.</a:t>
                      </a:r>
                      <a:endParaRPr lang="en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/users/user3.png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0440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5D879A1-E82A-7EAB-6251-C732B6E6B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27958"/>
              </p:ext>
            </p:extLst>
          </p:nvPr>
        </p:nvGraphicFramePr>
        <p:xfrm>
          <a:off x="366263" y="4612603"/>
          <a:ext cx="331495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3852">
                  <a:extLst>
                    <a:ext uri="{9D8B030D-6E8A-4147-A177-3AD203B41FA5}">
                      <a16:colId xmlns:a16="http://schemas.microsoft.com/office/drawing/2014/main" val="418817847"/>
                    </a:ext>
                  </a:extLst>
                </a:gridCol>
                <a:gridCol w="1134993">
                  <a:extLst>
                    <a:ext uri="{9D8B030D-6E8A-4147-A177-3AD203B41FA5}">
                      <a16:colId xmlns:a16="http://schemas.microsoft.com/office/drawing/2014/main" val="1528865521"/>
                    </a:ext>
                  </a:extLst>
                </a:gridCol>
                <a:gridCol w="1636109">
                  <a:extLst>
                    <a:ext uri="{9D8B030D-6E8A-4147-A177-3AD203B41FA5}">
                      <a16:colId xmlns:a16="http://schemas.microsoft.com/office/drawing/2014/main" val="166173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</a:t>
                      </a:r>
                      <a:r>
                        <a:rPr lang="ru-RU" sz="1600" dirty="0" err="1"/>
                        <a:t>unt</a:t>
                      </a:r>
                      <a:r>
                        <a:rPr lang="en-US" sz="1600" dirty="0"/>
                        <a:t>_runways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Aleksin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Kursk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Tula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9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Moscow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0440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9E85EDB-9A25-941E-B56A-EB0BDA820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0601"/>
              </p:ext>
            </p:extLst>
          </p:nvPr>
        </p:nvGraphicFramePr>
        <p:xfrm>
          <a:off x="4243745" y="1857341"/>
          <a:ext cx="7547893" cy="44831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348">
                  <a:extLst>
                    <a:ext uri="{9D8B030D-6E8A-4147-A177-3AD203B41FA5}">
                      <a16:colId xmlns:a16="http://schemas.microsoft.com/office/drawing/2014/main" val="418817847"/>
                    </a:ext>
                  </a:extLst>
                </a:gridCol>
                <a:gridCol w="1080307">
                  <a:extLst>
                    <a:ext uri="{9D8B030D-6E8A-4147-A177-3AD203B41FA5}">
                      <a16:colId xmlns:a16="http://schemas.microsoft.com/office/drawing/2014/main" val="152886552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6173520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09621837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461267670"/>
                    </a:ext>
                  </a:extLst>
                </a:gridCol>
                <a:gridCol w="1062263">
                  <a:extLst>
                    <a:ext uri="{9D8B030D-6E8A-4147-A177-3AD203B41FA5}">
                      <a16:colId xmlns:a16="http://schemas.microsoft.com/office/drawing/2014/main" val="2307942663"/>
                    </a:ext>
                  </a:extLst>
                </a:gridCol>
                <a:gridCol w="1471075">
                  <a:extLst>
                    <a:ext uri="{9D8B030D-6E8A-4147-A177-3AD203B41FA5}">
                      <a16:colId xmlns:a16="http://schemas.microsoft.com/office/drawing/2014/main" val="345679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firm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time_show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time_on_runway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"Royal Flight"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00:00:00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"Группа </a:t>
                      </a:r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S7"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ИЛ-62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"Сибирская Легкая Авиация"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Airbus-A319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00:00:40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9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"Группа </a:t>
                      </a:r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S7"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Boeing-747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00:00:59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"ЮТэйр"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Boeing-747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00:01:19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4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"Pegas Fly"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ТУ-154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00:01:34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2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"Победа"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00:01:51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5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"AZUR Air"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00:02:08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07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"ИрАэро"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ИЛ-62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00:02:24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0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"Аврора"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ИЛ-62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00:02:41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17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0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4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495</Words>
  <Application>Microsoft Macintosh PowerPoint</Application>
  <PresentationFormat>Широкоэкранный</PresentationFormat>
  <Paragraphs>152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.AppleSystemUIFont</vt:lpstr>
      <vt:lpstr>Arial</vt:lpstr>
      <vt:lpstr>Calibri</vt:lpstr>
      <vt:lpstr>Calibri Light</vt:lpstr>
      <vt:lpstr>Cambria Math</vt:lpstr>
      <vt:lpstr>Helvetica</vt:lpstr>
      <vt:lpstr>Тема Office</vt:lpstr>
      <vt:lpstr>Презентация PowerPoint</vt:lpstr>
      <vt:lpstr>Введение в проблематику</vt:lpstr>
      <vt:lpstr>Презентация PowerPoint</vt:lpstr>
      <vt:lpstr>Цели и задачи</vt:lpstr>
      <vt:lpstr>Сценарий операции</vt:lpstr>
      <vt:lpstr>Формальная постановка задачи</vt:lpstr>
      <vt:lpstr>Состав и структура модельно-методического аппарата</vt:lpstr>
      <vt:lpstr>Исходные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11</cp:revision>
  <dcterms:created xsi:type="dcterms:W3CDTF">2022-07-05T10:43:27Z</dcterms:created>
  <dcterms:modified xsi:type="dcterms:W3CDTF">2022-07-22T20:22:02Z</dcterms:modified>
</cp:coreProperties>
</file>