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4"/>
    <p:restoredTop sz="94718"/>
  </p:normalViewPr>
  <p:slideViewPr>
    <p:cSldViewPr snapToGrid="0" snapToObjects="1">
      <p:cViewPr>
        <p:scale>
          <a:sx n="130" d="100"/>
          <a:sy n="130" d="100"/>
        </p:scale>
        <p:origin x="170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tambov/Documents/&#1052;&#1040;&#1048;/&#1058;&#1077;&#1093;&#1085;&#1086;&#1083;&#1086;&#1075;&#1080;&#1095;&#1077;&#1089;&#1082;&#1072;&#1103;%20&#1087;&#1088;&#1072;&#1082;&#1090;&#1080;&#1082;&#1072;/6%20&#1089;&#1077;&#1084;&#1077;&#1089;&#1090;&#1088;/Practice_MAI_6/&#1055;&#1088;&#1077;&#1079;&#1077;&#1085;&#1090;&#1072;&#1094;&#1080;&#1103;/Other/Graf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 dirty="0"/>
              <a:t>Кол-во российских аэропортов гражданской авиации в период с 1992 по 2013 гг.</a:t>
            </a:r>
          </a:p>
        </c:rich>
      </c:tx>
      <c:layout>
        <c:manualLayout>
          <c:xMode val="edge"/>
          <c:yMode val="edge"/>
          <c:x val="0.12636479686663038"/>
          <c:y val="4.12087912087912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Лист1!$B$2</c:f>
              <c:strCache>
                <c:ptCount val="1"/>
                <c:pt idx="0">
                  <c:v>Общее кол-во аэропортов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Лист1!$B$3:$B$24</c:f>
              <c:numCache>
                <c:formatCode>General</c:formatCode>
                <c:ptCount val="22"/>
                <c:pt idx="0">
                  <c:v>1302</c:v>
                </c:pt>
                <c:pt idx="1">
                  <c:v>1169</c:v>
                </c:pt>
                <c:pt idx="2">
                  <c:v>1011</c:v>
                </c:pt>
                <c:pt idx="3">
                  <c:v>876</c:v>
                </c:pt>
                <c:pt idx="4">
                  <c:v>849</c:v>
                </c:pt>
                <c:pt idx="5">
                  <c:v>756</c:v>
                </c:pt>
                <c:pt idx="6">
                  <c:v>639</c:v>
                </c:pt>
                <c:pt idx="7">
                  <c:v>579</c:v>
                </c:pt>
                <c:pt idx="8">
                  <c:v>533</c:v>
                </c:pt>
                <c:pt idx="9">
                  <c:v>496</c:v>
                </c:pt>
                <c:pt idx="10">
                  <c:v>451</c:v>
                </c:pt>
                <c:pt idx="11">
                  <c:v>423</c:v>
                </c:pt>
                <c:pt idx="12">
                  <c:v>411</c:v>
                </c:pt>
                <c:pt idx="13">
                  <c:v>393</c:v>
                </c:pt>
                <c:pt idx="14">
                  <c:v>383</c:v>
                </c:pt>
                <c:pt idx="15">
                  <c:v>351</c:v>
                </c:pt>
                <c:pt idx="16">
                  <c:v>330</c:v>
                </c:pt>
                <c:pt idx="17">
                  <c:v>329</c:v>
                </c:pt>
                <c:pt idx="18">
                  <c:v>328</c:v>
                </c:pt>
                <c:pt idx="19">
                  <c:v>332</c:v>
                </c:pt>
                <c:pt idx="20">
                  <c:v>315</c:v>
                </c:pt>
                <c:pt idx="21">
                  <c:v>304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88-9A44-8B05-C45AC389646C}"/>
            </c:ext>
          </c:extLst>
        </c:ser>
        <c:ser>
          <c:idx val="1"/>
          <c:order val="1"/>
          <c:tx>
            <c:strRef>
              <c:f>Лист1!$C$2</c:f>
              <c:strCache>
                <c:ptCount val="1"/>
                <c:pt idx="0">
                  <c:v>Международные аэропорты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Лист1!$A$3:$A$24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Лист1!$C$3:$C$24</c:f>
              <c:numCache>
                <c:formatCode>General</c:formatCode>
                <c:ptCount val="22"/>
                <c:pt idx="0">
                  <c:v>19</c:v>
                </c:pt>
                <c:pt idx="1">
                  <c:v>33</c:v>
                </c:pt>
                <c:pt idx="2">
                  <c:v>43</c:v>
                </c:pt>
                <c:pt idx="3">
                  <c:v>54</c:v>
                </c:pt>
                <c:pt idx="4">
                  <c:v>63</c:v>
                </c:pt>
                <c:pt idx="5">
                  <c:v>67</c:v>
                </c:pt>
                <c:pt idx="6">
                  <c:v>68</c:v>
                </c:pt>
                <c:pt idx="7">
                  <c:v>69</c:v>
                </c:pt>
                <c:pt idx="8">
                  <c:v>70</c:v>
                </c:pt>
                <c:pt idx="9">
                  <c:v>70</c:v>
                </c:pt>
                <c:pt idx="10">
                  <c:v>70</c:v>
                </c:pt>
                <c:pt idx="11">
                  <c:v>70</c:v>
                </c:pt>
                <c:pt idx="12">
                  <c:v>70</c:v>
                </c:pt>
                <c:pt idx="13">
                  <c:v>69</c:v>
                </c:pt>
                <c:pt idx="14">
                  <c:v>69</c:v>
                </c:pt>
                <c:pt idx="15">
                  <c:v>70</c:v>
                </c:pt>
                <c:pt idx="16">
                  <c:v>70</c:v>
                </c:pt>
                <c:pt idx="17">
                  <c:v>71</c:v>
                </c:pt>
                <c:pt idx="18">
                  <c:v>71</c:v>
                </c:pt>
                <c:pt idx="19">
                  <c:v>71</c:v>
                </c:pt>
                <c:pt idx="20">
                  <c:v>71</c:v>
                </c:pt>
                <c:pt idx="2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88-9A44-8B05-C45AC38964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89336576"/>
        <c:axId val="1389338224"/>
      </c:barChart>
      <c:catAx>
        <c:axId val="138933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8224"/>
        <c:crosses val="autoZero"/>
        <c:auto val="1"/>
        <c:lblAlgn val="ctr"/>
        <c:lblOffset val="100"/>
        <c:noMultiLvlLbl val="0"/>
      </c:catAx>
      <c:valAx>
        <c:axId val="138933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8933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63767071542941"/>
          <c:y val="0.26443087395343184"/>
          <c:w val="0.23024478500350609"/>
          <c:h val="0.23353595223673965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600" b="1"/>
              <a:t>Пассажиропоток (млн</a:t>
            </a:r>
            <a:r>
              <a:rPr lang="ru-RU" sz="1600" b="1" baseline="0"/>
              <a:t> </a:t>
            </a:r>
            <a:r>
              <a:rPr lang="ru-RU" sz="1600" b="1"/>
              <a:t>пасс.) в</a:t>
            </a:r>
            <a:r>
              <a:rPr lang="ru-RU" sz="1600" b="1" baseline="0"/>
              <a:t> Российских аэропортах в период с 1992 по 2013 гг.</a:t>
            </a:r>
            <a:endParaRPr lang="ru-RU" sz="1600" b="1"/>
          </a:p>
        </c:rich>
      </c:tx>
      <c:layout>
        <c:manualLayout>
          <c:xMode val="edge"/>
          <c:yMode val="edge"/>
          <c:x val="0.10726395589248794"/>
          <c:y val="3.2697547683923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Лист1!$B$31</c:f>
              <c:strCache>
                <c:ptCount val="1"/>
                <c:pt idx="0">
                  <c:v>Пассажиропоток (млн пасс.)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Лист1!$A$32:$A$53</c:f>
              <c:numCache>
                <c:formatCode>General</c:formatCode>
                <c:ptCount val="22"/>
                <c:pt idx="0">
                  <c:v>1992</c:v>
                </c:pt>
                <c:pt idx="1">
                  <c:v>1993</c:v>
                </c:pt>
                <c:pt idx="2">
                  <c:v>1994</c:v>
                </c:pt>
                <c:pt idx="3">
                  <c:v>1995</c:v>
                </c:pt>
                <c:pt idx="4">
                  <c:v>1996</c:v>
                </c:pt>
                <c:pt idx="5">
                  <c:v>1997</c:v>
                </c:pt>
                <c:pt idx="6">
                  <c:v>1998</c:v>
                </c:pt>
                <c:pt idx="7">
                  <c:v>1999</c:v>
                </c:pt>
                <c:pt idx="8">
                  <c:v>2000</c:v>
                </c:pt>
                <c:pt idx="9">
                  <c:v>2001</c:v>
                </c:pt>
                <c:pt idx="10">
                  <c:v>2002</c:v>
                </c:pt>
                <c:pt idx="11">
                  <c:v>2003</c:v>
                </c:pt>
                <c:pt idx="12">
                  <c:v>2004</c:v>
                </c:pt>
                <c:pt idx="13">
                  <c:v>2005</c:v>
                </c:pt>
                <c:pt idx="14">
                  <c:v>2006</c:v>
                </c:pt>
                <c:pt idx="15">
                  <c:v>2007</c:v>
                </c:pt>
                <c:pt idx="16">
                  <c:v>2008</c:v>
                </c:pt>
                <c:pt idx="17">
                  <c:v>2009</c:v>
                </c:pt>
                <c:pt idx="18">
                  <c:v>2010</c:v>
                </c:pt>
                <c:pt idx="19">
                  <c:v>2011</c:v>
                </c:pt>
                <c:pt idx="20">
                  <c:v>2012</c:v>
                </c:pt>
                <c:pt idx="21">
                  <c:v>2013</c:v>
                </c:pt>
              </c:numCache>
            </c:numRef>
          </c:cat>
          <c:val>
            <c:numRef>
              <c:f>Лист1!$B$32:$B$53</c:f>
              <c:numCache>
                <c:formatCode>General</c:formatCode>
                <c:ptCount val="22"/>
                <c:pt idx="0">
                  <c:v>60.6</c:v>
                </c:pt>
                <c:pt idx="1">
                  <c:v>39.700000000000003</c:v>
                </c:pt>
                <c:pt idx="2">
                  <c:v>32.700000000000003</c:v>
                </c:pt>
                <c:pt idx="3">
                  <c:v>31.1</c:v>
                </c:pt>
                <c:pt idx="4">
                  <c:v>27</c:v>
                </c:pt>
                <c:pt idx="5">
                  <c:v>25.1</c:v>
                </c:pt>
                <c:pt idx="6">
                  <c:v>22.3</c:v>
                </c:pt>
                <c:pt idx="7">
                  <c:v>21.5</c:v>
                </c:pt>
                <c:pt idx="8">
                  <c:v>21.8</c:v>
                </c:pt>
                <c:pt idx="9">
                  <c:v>25.1</c:v>
                </c:pt>
                <c:pt idx="10">
                  <c:v>26.5</c:v>
                </c:pt>
                <c:pt idx="11">
                  <c:v>29.4</c:v>
                </c:pt>
                <c:pt idx="12">
                  <c:v>33.799999999999997</c:v>
                </c:pt>
                <c:pt idx="13">
                  <c:v>35.1</c:v>
                </c:pt>
                <c:pt idx="14">
                  <c:v>38</c:v>
                </c:pt>
                <c:pt idx="15">
                  <c:v>45.1</c:v>
                </c:pt>
                <c:pt idx="16">
                  <c:v>49.8</c:v>
                </c:pt>
                <c:pt idx="17">
                  <c:v>45.1</c:v>
                </c:pt>
                <c:pt idx="18">
                  <c:v>57</c:v>
                </c:pt>
                <c:pt idx="19">
                  <c:v>64.099999999999994</c:v>
                </c:pt>
                <c:pt idx="20">
                  <c:v>74</c:v>
                </c:pt>
                <c:pt idx="21">
                  <c:v>88.5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22-474E-AB53-D3D97E395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6111552"/>
        <c:axId val="1226113232"/>
      </c:barChart>
      <c:catAx>
        <c:axId val="122611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3232"/>
        <c:crosses val="autoZero"/>
        <c:auto val="1"/>
        <c:lblAlgn val="ctr"/>
        <c:lblOffset val="100"/>
        <c:noMultiLvlLbl val="0"/>
      </c:catAx>
      <c:valAx>
        <c:axId val="1226113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6111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2840A-E513-B977-3135-33CC2E8B6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DBA7D7-2652-3E60-09EA-B14E9F9E2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9B0BC0-FB60-150F-D3DC-A7AEDFE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6C0E98-C395-C6E9-067E-79AECF0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54C7B-7E9B-6B14-14A4-B02F51D4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7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BE0FB-5525-416C-2780-8E361A6A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6BF616-7A3C-C371-D208-A8548378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D8BB86-FCC3-CC1A-FD33-90440CD5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B20F25-B62C-A11A-6B66-8D560C2E4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D5EB15-668B-2286-D892-F1414248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147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25C8-A41F-5448-8818-96B26B6C3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310EF8-933C-E16A-E412-39A88E618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637B5-98F6-320B-2467-F9C06425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4C73E4-2C8E-CCE7-D24B-099EC5AF4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C3C437-5570-05A8-8E83-81A35323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79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4306F-32AD-FAE2-93AA-701AAF7D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EB29D-AAF7-2D00-F224-46650760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2F3436-40CA-465A-9237-108D625B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08692-2925-0B6D-727F-17D46C384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61C0D0-6E37-2505-BEED-78EC232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7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33057-18D0-0399-8395-BBE0353F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54687F-85E7-FD9A-6445-5518D66A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07D5B0-3FC9-19B2-CB23-2FE9745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E16FE-1DD8-A999-E968-7D52B3CD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1829C0-01D7-F71F-1B1E-10752B15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410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1BBE4-DE38-A49D-C89C-91853977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99715E-2D94-FD4E-D3C8-0D6AAEE37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8A079A-8105-2406-4E55-1DA2B8ECC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B4D13A-A0CB-4B99-D697-3286231C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65C3F-7AAD-D71D-B212-8762455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BCE28-C052-762F-47F5-660EB3B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34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5E919-32C8-6574-2DDD-29D9110A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431504-739E-7BB6-5722-A83FDFF8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2A7907-AC9A-0A27-C82D-58E9440DD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AF834E4-967A-3EF5-52C4-C91E87DD9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EB010C-2A0E-1448-36E3-A446FB3C4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7510174-9C69-BAAC-09AA-28970219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887189-EE73-3679-E6DB-0B183A53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AA13285-672A-EAD6-69D6-ECA4A9160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28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3D4AC-89FC-D649-660B-966BA557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89A4B7-5FD2-8677-45C3-76598BF6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FECBCE-FBEB-7FC8-5D45-4DC0AD7AB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4EFA1F-8C9D-8B99-67A9-87F5A367C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55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3C6F7F-85A7-C3A3-C71F-F693A72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8C93169-304D-C933-262F-9DD5D96D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2BBDB3-83AD-A101-C132-2A2080891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3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7C106-EEC2-E8E7-1FAC-B057CB4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24EEB-B756-FB33-86D6-84DF1AEB4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82E9A-886E-A3C9-DF32-A543C149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1D8F41-B407-C1DB-AE0F-BEB5BB61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8B132-5FE3-1A2A-BEF6-E4B5A8732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8C8FE9-474B-1B09-7BFD-AEA17941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2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5A2BC-F5AF-032D-84D8-BD2DB66A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8A00D1-4F5F-2FF4-E03F-783574EE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5F8640F-C509-3914-1E64-0C7DF484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73E074-6051-B0F6-0946-5C9010EF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806DAF-3E57-CA04-AD66-A5BCD7A7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6BB4C-D363-3CD4-34AA-6D25E15F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08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00E72-F542-2CF9-1DD6-8591E3008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A65580-D382-2627-2E09-B7D158A6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74DAD-CA49-B752-BD6B-AE506C3F8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6D4FA-F93F-3B41-B481-1F4762ADD255}" type="datetimeFigureOut">
              <a:rPr lang="ru-RU" smtClean="0"/>
              <a:t>22.07.2022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AE0CFD-CB6B-1D6F-E262-8E8DA91E8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91E782-5134-EDB5-5567-310C24C32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1FBF4-DF05-804C-842E-68C6707E30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3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450B84-E5B7-A4C6-CFED-935883E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745" y="343371"/>
            <a:ext cx="10238510" cy="617125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Helvetica" pitchFamily="2" charset="0"/>
              </a:rPr>
              <a:t>МОСКОВСКИЙ АВИАЦИОННЫЙ ИНСТИТУТ</a:t>
            </a:r>
          </a:p>
          <a:p>
            <a:r>
              <a:rPr lang="ru-RU" sz="2000" dirty="0">
                <a:latin typeface="Helvetica" pitchFamily="2" charset="0"/>
              </a:rPr>
              <a:t>(НАЦИОНАЛЬНЫЙ ИССЛЕДОВАТЕЛЬСКИЙ УНИВЕРСИТЕТ)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b="1" dirty="0">
                <a:latin typeface="Helvetica" pitchFamily="2" charset="0"/>
              </a:rPr>
              <a:t>Практическое задание</a:t>
            </a:r>
          </a:p>
          <a:p>
            <a:r>
              <a:rPr lang="ru-RU" sz="2000" dirty="0">
                <a:latin typeface="Helvetica" pitchFamily="2" charset="0"/>
              </a:rPr>
              <a:t>кафедра 107Б «Внешнее проектирование и эффективность авиационных комплексов»</a:t>
            </a:r>
          </a:p>
          <a:p>
            <a:r>
              <a:rPr lang="ru-RU" sz="2000" dirty="0">
                <a:latin typeface="Helvetica" pitchFamily="2" charset="0"/>
              </a:rPr>
              <a:t>на тему: «Разработка симулятор диспетчера аэропорта с целью оценки и прогнозирования эффективности работника»</a:t>
            </a:r>
          </a:p>
          <a:p>
            <a:endParaRPr lang="ru-RU" sz="2000" dirty="0">
              <a:latin typeface="Helvetica" pitchFamily="2" charset="0"/>
            </a:endParaRPr>
          </a:p>
          <a:p>
            <a:endParaRPr lang="ru-RU" sz="2000" dirty="0">
              <a:latin typeface="Helvetica" pitchFamily="2" charset="0"/>
            </a:endParaRPr>
          </a:p>
          <a:p>
            <a:pPr algn="r"/>
            <a:r>
              <a:rPr lang="ru-RU" sz="2000" dirty="0">
                <a:latin typeface="Helvetica" pitchFamily="2" charset="0"/>
              </a:rPr>
              <a:t>Выполнил: Тамбов Никита Витальевич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студент 3 курса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группы М1О-309С-19</a:t>
            </a:r>
          </a:p>
          <a:p>
            <a:pPr algn="r"/>
            <a:r>
              <a:rPr lang="ru-RU" sz="2000" dirty="0">
                <a:latin typeface="Helvetica" pitchFamily="2" charset="0"/>
              </a:rPr>
              <a:t>Проверил: Андрющенко С.В.</a:t>
            </a:r>
          </a:p>
          <a:p>
            <a:endParaRPr lang="ru-RU" sz="2000" dirty="0">
              <a:latin typeface="Helvetica" pitchFamily="2" charset="0"/>
            </a:endParaRPr>
          </a:p>
          <a:p>
            <a:r>
              <a:rPr lang="ru-RU" sz="2000" dirty="0">
                <a:latin typeface="Helvetica" pitchFamily="2" charset="0"/>
              </a:rPr>
              <a:t>Москва, 2022</a:t>
            </a:r>
          </a:p>
          <a:p>
            <a:pPr algn="r"/>
            <a:endParaRPr lang="ru-RU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996"/>
            <a:ext cx="10515600" cy="85803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Введение в проблематику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38" y="1580891"/>
            <a:ext cx="3710049" cy="4477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В современном мире, города-миллионники развиваются с большой скоростью. Огромное кол-во человек приезжают и уезжают из своих населенных пунктов.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Наиболее удобным и быстрым способом передвижения является авиация.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Helvetica" pitchFamily="2" charset="0"/>
              </a:rPr>
              <a:t>За последние годы в России сократилось общее количество аэропортов, а пассажиропоток, наоборот, увеличился в несколько раз.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C91721DB-0820-953A-2809-99CF99FCD9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5428805"/>
              </p:ext>
            </p:extLst>
          </p:nvPr>
        </p:nvGraphicFramePr>
        <p:xfrm>
          <a:off x="4559407" y="1293575"/>
          <a:ext cx="7118718" cy="5052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3007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8905"/>
            <a:ext cx="10515600" cy="1038607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Helvetica" pitchFamily="2" charset="0"/>
              </a:rPr>
              <a:t>Рабочий состав любого аэропорта содержит нескольких диспетчеров, которые выполняют определённые задачи связанные с управлением летательного аппарата (ЛА) в воздушном и наземном пространстве.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040647C-890E-2409-2E3B-5295F5176C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0343444"/>
              </p:ext>
            </p:extLst>
          </p:nvPr>
        </p:nvGraphicFramePr>
        <p:xfrm>
          <a:off x="1489075" y="238156"/>
          <a:ext cx="9213850" cy="466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61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2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Helvetica" pitchFamily="2" charset="0"/>
              </a:rPr>
              <a:t>Цель работы: </a:t>
            </a:r>
            <a:r>
              <a:rPr lang="ru-RU" sz="1800" dirty="0">
                <a:latin typeface="Helvetica" pitchFamily="2" charset="0"/>
              </a:rPr>
              <a:t>разработка модели симуляции рабочего процесса диспетчера аэропорта с целью оценки эффективности потенциального работника и прогнозирования общего количества диспетчеров на аэропорт с различными наборами взлётно-посадочных полос и трафиком ЛА.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Helvetica" pitchFamily="2" charset="0"/>
              </a:rPr>
              <a:t>В данном практическом задании решаются </a:t>
            </a:r>
            <a:r>
              <a:rPr lang="ru-RU" sz="1800" b="1" dirty="0">
                <a:latin typeface="Helvetica" pitchFamily="2" charset="0"/>
              </a:rPr>
              <a:t>задачи</a:t>
            </a:r>
            <a:r>
              <a:rPr lang="ru-RU" sz="1800" dirty="0">
                <a:latin typeface="Helvetica" pitchFamily="2" charset="0"/>
              </a:rPr>
              <a:t>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Ознакомления и изучения рабочего процесса диспетчера взлёта-вылета аэропорта.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Выделения основных составляющих, используемых работником.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Организации логического взаимодействия различных блоков модели симуляции.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Подготовки экспериментальных данных и инструментов анализа.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>
                <a:latin typeface="Helvetica" pitchFamily="2" charset="0"/>
              </a:rPr>
              <a:t>Программной реализации разработанной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9246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594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Сценарий операции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EB9EBE-BA15-5B44-C823-7A8A38F2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87" y="1289053"/>
            <a:ext cx="6360226" cy="520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2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Формальная 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ru-RU" sz="1800" dirty="0">
                    <a:latin typeface="Helvetica" pitchFamily="2" charset="0"/>
                  </a:rPr>
                  <a:t>Необходимо оценить эффективность диспетчера аэропорта относительно первого случая возникновения ошибки или сбоя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процессе выполнения работы, учитывая общее количество диспетчеров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д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и количество взлётно-посадочных полос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800" dirty="0">
                    <a:latin typeface="Helvetica" pitchFamily="2" charset="0"/>
                  </a:rPr>
                  <a:t> в заданном аэропорту.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1F10F50-1015-E0ED-873F-5E8A85FA0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71245"/>
                <a:ext cx="10515600" cy="4351338"/>
              </a:xfrm>
              <a:blipFill>
                <a:blip r:embed="rId2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6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179774"/>
            <a:ext cx="11281718" cy="727405"/>
          </a:xfrm>
        </p:spPr>
        <p:txBody>
          <a:bodyPr>
            <a:noAutofit/>
          </a:bodyPr>
          <a:lstStyle/>
          <a:p>
            <a:r>
              <a:rPr lang="ru-RU" sz="3200" dirty="0">
                <a:latin typeface="Helvetica" pitchFamily="2" charset="0"/>
              </a:rPr>
              <a:t>Состав и структура модельно-методического аппарата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96680F-667C-7215-D6A3-3E66D25ED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283728"/>
            <a:ext cx="10913806" cy="52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1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2BC8A-C23A-4ADD-9EF6-A240794C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40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Helvetica" pitchFamily="2" charset="0"/>
              </a:rPr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10F50-1015-E0ED-873F-5E8A85FA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44" y="1318297"/>
            <a:ext cx="1620795" cy="466474"/>
          </a:xfrm>
        </p:spPr>
        <p:txBody>
          <a:bodyPr>
            <a:normAutofit fontScale="925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ru-RU" sz="2000" dirty="0">
                <a:latin typeface="Helvetica" pitchFamily="2" charset="0"/>
              </a:rPr>
              <a:t>Диспетчеры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2A09985-6B2D-7CFD-BEF8-FED7AEE58EF8}"/>
              </a:ext>
            </a:extLst>
          </p:cNvPr>
          <p:cNvSpPr txBox="1">
            <a:spLocks/>
          </p:cNvSpPr>
          <p:nvPr/>
        </p:nvSpPr>
        <p:spPr>
          <a:xfrm>
            <a:off x="4764559" y="1318297"/>
            <a:ext cx="1620795" cy="4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Аэропорты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577AF805-B604-B707-A427-51C0D2236ACD}"/>
              </a:ext>
            </a:extLst>
          </p:cNvPr>
          <p:cNvSpPr txBox="1">
            <a:spLocks/>
          </p:cNvSpPr>
          <p:nvPr/>
        </p:nvSpPr>
        <p:spPr>
          <a:xfrm>
            <a:off x="8246074" y="1318297"/>
            <a:ext cx="1620795" cy="46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Helvetica" pitchFamily="2" charset="0"/>
              </a:rPr>
              <a:t>Рейсы</a:t>
            </a:r>
          </a:p>
        </p:txBody>
      </p:sp>
    </p:spTree>
    <p:extLst>
      <p:ext uri="{BB962C8B-B14F-4D97-AF65-F5344CB8AC3E}">
        <p14:creationId xmlns:p14="http://schemas.microsoft.com/office/powerpoint/2010/main" val="394694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289</Words>
  <Application>Microsoft Macintosh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Helvetica</vt:lpstr>
      <vt:lpstr>Тема Office</vt:lpstr>
      <vt:lpstr>Презентация PowerPoint</vt:lpstr>
      <vt:lpstr>Введение в проблематику</vt:lpstr>
      <vt:lpstr>Презентация PowerPoint</vt:lpstr>
      <vt:lpstr>Цели и задачи</vt:lpstr>
      <vt:lpstr>Сценарий операции</vt:lpstr>
      <vt:lpstr>Формальная постановка задачи</vt:lpstr>
      <vt:lpstr>Состав и структура модельно-методического аппарата</vt:lpstr>
      <vt:lpstr>Исходные данные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10</cp:revision>
  <dcterms:created xsi:type="dcterms:W3CDTF">2022-07-05T10:43:27Z</dcterms:created>
  <dcterms:modified xsi:type="dcterms:W3CDTF">2022-07-22T10:06:06Z</dcterms:modified>
</cp:coreProperties>
</file>