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03" d="100"/>
          <a:sy n="103" d="100"/>
        </p:scale>
        <p:origin x="8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/>
              <a:t>Кол-во российских аэропортов гражданской авиации в период с 1992 по 2013 гг.</a:t>
            </a:r>
          </a:p>
        </c:rich>
      </c:tx>
      <c:layout>
        <c:manualLayout>
          <c:xMode val="edge"/>
          <c:yMode val="edge"/>
          <c:x val="0.12636479686663038"/>
          <c:y val="4.1208791208791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Общее кол-во аэропортов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Лист1!$B$3:$B$24</c:f>
              <c:numCache>
                <c:formatCode>General</c:formatCode>
                <c:ptCount val="22"/>
                <c:pt idx="0">
                  <c:v>1302</c:v>
                </c:pt>
                <c:pt idx="1">
                  <c:v>1169</c:v>
                </c:pt>
                <c:pt idx="2">
                  <c:v>1011</c:v>
                </c:pt>
                <c:pt idx="3">
                  <c:v>876</c:v>
                </c:pt>
                <c:pt idx="4">
                  <c:v>849</c:v>
                </c:pt>
                <c:pt idx="5">
                  <c:v>756</c:v>
                </c:pt>
                <c:pt idx="6">
                  <c:v>639</c:v>
                </c:pt>
                <c:pt idx="7">
                  <c:v>579</c:v>
                </c:pt>
                <c:pt idx="8">
                  <c:v>533</c:v>
                </c:pt>
                <c:pt idx="9">
                  <c:v>496</c:v>
                </c:pt>
                <c:pt idx="10">
                  <c:v>451</c:v>
                </c:pt>
                <c:pt idx="11">
                  <c:v>423</c:v>
                </c:pt>
                <c:pt idx="12">
                  <c:v>411</c:v>
                </c:pt>
                <c:pt idx="13">
                  <c:v>393</c:v>
                </c:pt>
                <c:pt idx="14">
                  <c:v>383</c:v>
                </c:pt>
                <c:pt idx="15">
                  <c:v>351</c:v>
                </c:pt>
                <c:pt idx="16">
                  <c:v>330</c:v>
                </c:pt>
                <c:pt idx="17">
                  <c:v>329</c:v>
                </c:pt>
                <c:pt idx="18">
                  <c:v>328</c:v>
                </c:pt>
                <c:pt idx="19">
                  <c:v>332</c:v>
                </c:pt>
                <c:pt idx="20">
                  <c:v>315</c:v>
                </c:pt>
                <c:pt idx="2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9A44-8B05-C45AC389646C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Международные аэропорты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Лист1!$C$3:$C$24</c:f>
              <c:numCache>
                <c:formatCode>General</c:formatCode>
                <c:ptCount val="22"/>
                <c:pt idx="0">
                  <c:v>19</c:v>
                </c:pt>
                <c:pt idx="1">
                  <c:v>33</c:v>
                </c:pt>
                <c:pt idx="2">
                  <c:v>43</c:v>
                </c:pt>
                <c:pt idx="3">
                  <c:v>54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70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8-9A44-8B05-C45AC3896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336576"/>
        <c:axId val="1389338224"/>
      </c:barChart>
      <c:catAx>
        <c:axId val="13893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8224"/>
        <c:crosses val="autoZero"/>
        <c:auto val="1"/>
        <c:lblAlgn val="ctr"/>
        <c:lblOffset val="100"/>
        <c:noMultiLvlLbl val="0"/>
      </c:catAx>
      <c:valAx>
        <c:axId val="13893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63767071542941"/>
          <c:y val="0.26443087395343184"/>
          <c:w val="0.23024478500350609"/>
          <c:h val="0.233535952236739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Пассажиропоток (млн</a:t>
            </a:r>
            <a:r>
              <a:rPr lang="ru-RU" sz="1600" b="1" baseline="0"/>
              <a:t> </a:t>
            </a:r>
            <a:r>
              <a:rPr lang="ru-RU" sz="1600" b="1"/>
              <a:t>пасс.) в</a:t>
            </a:r>
            <a:r>
              <a:rPr lang="ru-RU" sz="1600" b="1" baseline="0"/>
              <a:t> Российских аэропортах в период с 1992 по 2013 гг.</a:t>
            </a:r>
            <a:endParaRPr lang="ru-RU" sz="1600" b="1"/>
          </a:p>
        </c:rich>
      </c:tx>
      <c:layout>
        <c:manualLayout>
          <c:xMode val="edge"/>
          <c:yMode val="edge"/>
          <c:x val="0.10726395589248794"/>
          <c:y val="3.269754768392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Лист1!$B$31</c:f>
              <c:strCache>
                <c:ptCount val="1"/>
                <c:pt idx="0">
                  <c:v>Пассажиропоток (млн пасс.)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Лист1!$A$32:$A$53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Лист1!$B$32:$B$53</c:f>
              <c:numCache>
                <c:formatCode>General</c:formatCode>
                <c:ptCount val="22"/>
                <c:pt idx="0">
                  <c:v>60.6</c:v>
                </c:pt>
                <c:pt idx="1">
                  <c:v>39.700000000000003</c:v>
                </c:pt>
                <c:pt idx="2">
                  <c:v>32.700000000000003</c:v>
                </c:pt>
                <c:pt idx="3">
                  <c:v>31.1</c:v>
                </c:pt>
                <c:pt idx="4">
                  <c:v>27</c:v>
                </c:pt>
                <c:pt idx="5">
                  <c:v>25.1</c:v>
                </c:pt>
                <c:pt idx="6">
                  <c:v>22.3</c:v>
                </c:pt>
                <c:pt idx="7">
                  <c:v>21.5</c:v>
                </c:pt>
                <c:pt idx="8">
                  <c:v>21.8</c:v>
                </c:pt>
                <c:pt idx="9">
                  <c:v>25.1</c:v>
                </c:pt>
                <c:pt idx="10">
                  <c:v>26.5</c:v>
                </c:pt>
                <c:pt idx="11">
                  <c:v>29.4</c:v>
                </c:pt>
                <c:pt idx="12">
                  <c:v>33.799999999999997</c:v>
                </c:pt>
                <c:pt idx="13">
                  <c:v>35.1</c:v>
                </c:pt>
                <c:pt idx="14">
                  <c:v>38</c:v>
                </c:pt>
                <c:pt idx="15">
                  <c:v>45.1</c:v>
                </c:pt>
                <c:pt idx="16">
                  <c:v>49.8</c:v>
                </c:pt>
                <c:pt idx="17">
                  <c:v>45.1</c:v>
                </c:pt>
                <c:pt idx="18">
                  <c:v>57</c:v>
                </c:pt>
                <c:pt idx="19">
                  <c:v>64.099999999999994</c:v>
                </c:pt>
                <c:pt idx="20">
                  <c:v>74</c:v>
                </c:pt>
                <c:pt idx="2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2-474E-AB53-D3D97E39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11552"/>
        <c:axId val="1226113232"/>
      </c:barChart>
      <c:catAx>
        <c:axId val="12261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3232"/>
        <c:crosses val="autoZero"/>
        <c:auto val="1"/>
        <c:lblAlgn val="ctr"/>
        <c:lblOffset val="100"/>
        <c:noMultiLvlLbl val="0"/>
      </c:catAx>
      <c:valAx>
        <c:axId val="122611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5" y="343371"/>
            <a:ext cx="10238510" cy="61712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МОСКОВСКИЙ АВИАЦИОННЫЙ ИНСТИТУТ</a:t>
            </a:r>
          </a:p>
          <a:p>
            <a:r>
              <a:rPr lang="ru-RU" sz="2000" dirty="0">
                <a:latin typeface="Helvetica" pitchFamily="2" charset="0"/>
              </a:rPr>
              <a:t>(НАЦИОНАЛЬНЫЙ ИССЛЕДОВАТЕЛЬСКИЙ УНИВЕРСИТЕТ)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b="1" dirty="0">
                <a:latin typeface="Helvetica" pitchFamily="2" charset="0"/>
              </a:rPr>
              <a:t>Практическое задание</a:t>
            </a:r>
          </a:p>
          <a:p>
            <a:r>
              <a:rPr lang="ru-RU" sz="2000" dirty="0">
                <a:latin typeface="Helvetica" pitchFamily="2" charset="0"/>
              </a:rPr>
              <a:t>кафедра 107Б «Внешнее проектирование и эффективность авиационных комплексов»</a:t>
            </a:r>
          </a:p>
          <a:p>
            <a:r>
              <a:rPr lang="ru-RU" sz="2000" dirty="0">
                <a:latin typeface="Helvetica" pitchFamily="2" charset="0"/>
              </a:rPr>
              <a:t>на тему: «Разработка симулятор диспетчера аэропорта с целью оценки и прогнозирования эффективности работника»</a:t>
            </a:r>
          </a:p>
          <a:p>
            <a:endParaRPr lang="ru-RU" sz="2000" dirty="0">
              <a:latin typeface="Helvetica" pitchFamily="2" charset="0"/>
            </a:endParaRPr>
          </a:p>
          <a:p>
            <a:endParaRPr lang="ru-RU" sz="2000" dirty="0">
              <a:latin typeface="Helvetica" pitchFamily="2" charset="0"/>
            </a:endParaRPr>
          </a:p>
          <a:p>
            <a:pPr algn="r"/>
            <a:r>
              <a:rPr lang="ru-RU" sz="2000" dirty="0">
                <a:latin typeface="Helvetica" pitchFamily="2" charset="0"/>
              </a:rPr>
              <a:t>Выполнил: Тамбов Никита Витальевич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студент 3 курса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группы М1О-309С-19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Проверил: Андрющенко С.В.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dirty="0">
                <a:latin typeface="Helvetica" pitchFamily="2" charset="0"/>
              </a:rPr>
              <a:t>Москва, 2022</a:t>
            </a:r>
          </a:p>
          <a:p>
            <a:pPr algn="r"/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85803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8" y="1580891"/>
            <a:ext cx="3710049" cy="4477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приезжают и уезжают из своих населенных пунктов.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Наиболее удобным и быстрым способом передвижения является авиация.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За последние годы в России сократилось общее количество аэропортов, а пассажиропоток, наоборот, увеличился в несколько раз.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1721DB-0820-953A-2809-99CF99FCD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28805"/>
              </p:ext>
            </p:extLst>
          </p:nvPr>
        </p:nvGraphicFramePr>
        <p:xfrm>
          <a:off x="4559407" y="1293575"/>
          <a:ext cx="7118718" cy="50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05"/>
            <a:ext cx="10515600" cy="1038607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Helvetica" pitchFamily="2" charset="0"/>
              </a:rPr>
              <a:t>Рабочий состав любого аэропорта содержит нескольких диспетчеров, которые выполняют определённые задачи связанные с управлением летательного аппарата (ЛА) в воздушном и наземном пространстве.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40647C-890E-2409-2E3B-5295F517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43444"/>
              </p:ext>
            </p:extLst>
          </p:nvPr>
        </p:nvGraphicFramePr>
        <p:xfrm>
          <a:off x="1489075" y="238156"/>
          <a:ext cx="92138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1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модели симуляции рабочего процесса диспетчера аэропорта с целью оценки эффективности потенциального работника и прогнозирования общего количества диспетчеров на аэропорт с различными наборами взлётно-посадочных полос и трафиком ЛА.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модели симуляции.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59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Сценарий операции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EB9EBE-BA15-5B44-C823-7A8A38F2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7" y="1289053"/>
            <a:ext cx="6360226" cy="5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Формальная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Helvetica" pitchFamily="2" charset="0"/>
                  </a:rPr>
                  <a:t>Необходимо оценить эффективность диспетчера аэропорта относительно первого случая возникновения ошибки или сбоя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процессе выполнения работы, учитывая общее количество диспетчеров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и количество взлётно-посадочных полос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заданном аэропорту.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179774"/>
            <a:ext cx="11281718" cy="7274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pitchFamily="2" charset="0"/>
              </a:rPr>
              <a:t>Состав и структура модельно-методического аппарата</a:t>
            </a:r>
          </a:p>
        </p:txBody>
      </p:sp>
    </p:spTree>
    <p:extLst>
      <p:ext uri="{BB962C8B-B14F-4D97-AF65-F5344CB8AC3E}">
        <p14:creationId xmlns:p14="http://schemas.microsoft.com/office/powerpoint/2010/main" val="3413819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284</Words>
  <Application>Microsoft Macintosh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Тема Office</vt:lpstr>
      <vt:lpstr>Презентация PowerPoint</vt:lpstr>
      <vt:lpstr>Введение в проблематику</vt:lpstr>
      <vt:lpstr>Презентация PowerPoint</vt:lpstr>
      <vt:lpstr>Цели и задачи</vt:lpstr>
      <vt:lpstr>Сценарий операции</vt:lpstr>
      <vt:lpstr>Формальная постановка задачи</vt:lpstr>
      <vt:lpstr>Состав и структура модельно-методического аппарата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8</cp:revision>
  <dcterms:created xsi:type="dcterms:W3CDTF">2022-07-05T10:43:27Z</dcterms:created>
  <dcterms:modified xsi:type="dcterms:W3CDTF">2022-07-19T23:40:36Z</dcterms:modified>
</cp:coreProperties>
</file>