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Темный стиль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Темный стиль 1 — акцент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9"/>
    <p:restoredTop sz="94801"/>
  </p:normalViewPr>
  <p:slideViewPr>
    <p:cSldViewPr snapToGrid="0" snapToObjects="1">
      <p:cViewPr varScale="1">
        <p:scale>
          <a:sx n="107" d="100"/>
          <a:sy n="107" d="100"/>
        </p:scale>
        <p:origin x="7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ambov/Documents/&#1052;&#1040;&#1048;/&#1058;&#1077;&#1093;&#1085;&#1086;&#1083;&#1086;&#1075;&#1080;&#1095;&#1077;&#1089;&#1082;&#1072;&#1103;%20&#1087;&#1088;&#1072;&#1082;&#1090;&#1080;&#1082;&#1072;/6%20&#1089;&#1077;&#1084;&#1077;&#1089;&#1090;&#1088;/Practice_MAI_6/&#1055;&#1088;&#1077;&#1079;&#1077;&#1085;&#1090;&#1072;&#1094;&#1080;&#1103;/Other/Grafic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ambov/Documents/&#1052;&#1040;&#1048;/&#1058;&#1077;&#1093;&#1085;&#1086;&#1083;&#1086;&#1075;&#1080;&#1095;&#1077;&#1089;&#1082;&#1072;&#1103;%20&#1087;&#1088;&#1072;&#1082;&#1090;&#1080;&#1082;&#1072;/6%20&#1089;&#1077;&#1084;&#1077;&#1089;&#1090;&#1088;/Practice_MAI_6/&#1055;&#1088;&#1077;&#1079;&#1077;&#1085;&#1090;&#1072;&#1094;&#1080;&#1103;/Other/Grafic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ambov/Documents/&#1052;&#1040;&#1048;/&#1058;&#1077;&#1093;&#1085;&#1086;&#1083;&#1086;&#1075;&#1080;&#1095;&#1077;&#1089;&#1082;&#1072;&#1103;%20&#1087;&#1088;&#1072;&#1082;&#1090;&#1080;&#1082;&#1072;/6%20&#1089;&#1077;&#1084;&#1077;&#1089;&#1090;&#1088;/Practice_MAI_6/&#1055;&#1088;&#1077;&#1079;&#1077;&#1085;&#1090;&#1072;&#1094;&#1080;&#1103;/Other/Grafic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600" b="1" dirty="0"/>
              <a:t>Кол-во российских аэропортов гражданской авиации в период с 1992 по 2013 гг.</a:t>
            </a:r>
          </a:p>
        </c:rich>
      </c:tx>
      <c:layout>
        <c:manualLayout>
          <c:xMode val="edge"/>
          <c:yMode val="edge"/>
          <c:x val="0.12636479686663038"/>
          <c:y val="4.120879120879120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Лист1!$B$2</c:f>
              <c:strCache>
                <c:ptCount val="1"/>
                <c:pt idx="0">
                  <c:v>Общее кол-во аэропортов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Лист1!$A$3:$A$24</c:f>
              <c:numCache>
                <c:formatCode>General</c:formatCode>
                <c:ptCount val="22"/>
                <c:pt idx="0">
                  <c:v>1992</c:v>
                </c:pt>
                <c:pt idx="1">
                  <c:v>1993</c:v>
                </c:pt>
                <c:pt idx="2">
                  <c:v>1994</c:v>
                </c:pt>
                <c:pt idx="3">
                  <c:v>1995</c:v>
                </c:pt>
                <c:pt idx="4">
                  <c:v>1996</c:v>
                </c:pt>
                <c:pt idx="5">
                  <c:v>1997</c:v>
                </c:pt>
                <c:pt idx="6">
                  <c:v>1998</c:v>
                </c:pt>
                <c:pt idx="7">
                  <c:v>1999</c:v>
                </c:pt>
                <c:pt idx="8">
                  <c:v>2000</c:v>
                </c:pt>
                <c:pt idx="9">
                  <c:v>2001</c:v>
                </c:pt>
                <c:pt idx="10">
                  <c:v>2002</c:v>
                </c:pt>
                <c:pt idx="11">
                  <c:v>2003</c:v>
                </c:pt>
                <c:pt idx="12">
                  <c:v>2004</c:v>
                </c:pt>
                <c:pt idx="13">
                  <c:v>2005</c:v>
                </c:pt>
                <c:pt idx="14">
                  <c:v>2006</c:v>
                </c:pt>
                <c:pt idx="15">
                  <c:v>2007</c:v>
                </c:pt>
                <c:pt idx="16">
                  <c:v>2008</c:v>
                </c:pt>
                <c:pt idx="17">
                  <c:v>2009</c:v>
                </c:pt>
                <c:pt idx="18">
                  <c:v>2010</c:v>
                </c:pt>
                <c:pt idx="19">
                  <c:v>2011</c:v>
                </c:pt>
                <c:pt idx="20">
                  <c:v>2012</c:v>
                </c:pt>
                <c:pt idx="21">
                  <c:v>2013</c:v>
                </c:pt>
              </c:numCache>
            </c:numRef>
          </c:cat>
          <c:val>
            <c:numRef>
              <c:f>Лист1!$B$3:$B$24</c:f>
              <c:numCache>
                <c:formatCode>General</c:formatCode>
                <c:ptCount val="22"/>
                <c:pt idx="0">
                  <c:v>1302</c:v>
                </c:pt>
                <c:pt idx="1">
                  <c:v>1169</c:v>
                </c:pt>
                <c:pt idx="2">
                  <c:v>1011</c:v>
                </c:pt>
                <c:pt idx="3">
                  <c:v>876</c:v>
                </c:pt>
                <c:pt idx="4">
                  <c:v>849</c:v>
                </c:pt>
                <c:pt idx="5">
                  <c:v>756</c:v>
                </c:pt>
                <c:pt idx="6">
                  <c:v>639</c:v>
                </c:pt>
                <c:pt idx="7">
                  <c:v>579</c:v>
                </c:pt>
                <c:pt idx="8">
                  <c:v>533</c:v>
                </c:pt>
                <c:pt idx="9">
                  <c:v>496</c:v>
                </c:pt>
                <c:pt idx="10">
                  <c:v>451</c:v>
                </c:pt>
                <c:pt idx="11">
                  <c:v>423</c:v>
                </c:pt>
                <c:pt idx="12">
                  <c:v>411</c:v>
                </c:pt>
                <c:pt idx="13">
                  <c:v>393</c:v>
                </c:pt>
                <c:pt idx="14">
                  <c:v>383</c:v>
                </c:pt>
                <c:pt idx="15">
                  <c:v>351</c:v>
                </c:pt>
                <c:pt idx="16">
                  <c:v>330</c:v>
                </c:pt>
                <c:pt idx="17">
                  <c:v>329</c:v>
                </c:pt>
                <c:pt idx="18">
                  <c:v>328</c:v>
                </c:pt>
                <c:pt idx="19">
                  <c:v>332</c:v>
                </c:pt>
                <c:pt idx="20">
                  <c:v>315</c:v>
                </c:pt>
                <c:pt idx="21">
                  <c:v>304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88-9A44-8B05-C45AC389646C}"/>
            </c:ext>
          </c:extLst>
        </c:ser>
        <c:ser>
          <c:idx val="1"/>
          <c:order val="1"/>
          <c:tx>
            <c:strRef>
              <c:f>Лист1!$C$2</c:f>
              <c:strCache>
                <c:ptCount val="1"/>
                <c:pt idx="0">
                  <c:v>Международные аэропорты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Лист1!$A$3:$A$24</c:f>
              <c:numCache>
                <c:formatCode>General</c:formatCode>
                <c:ptCount val="22"/>
                <c:pt idx="0">
                  <c:v>1992</c:v>
                </c:pt>
                <c:pt idx="1">
                  <c:v>1993</c:v>
                </c:pt>
                <c:pt idx="2">
                  <c:v>1994</c:v>
                </c:pt>
                <c:pt idx="3">
                  <c:v>1995</c:v>
                </c:pt>
                <c:pt idx="4">
                  <c:v>1996</c:v>
                </c:pt>
                <c:pt idx="5">
                  <c:v>1997</c:v>
                </c:pt>
                <c:pt idx="6">
                  <c:v>1998</c:v>
                </c:pt>
                <c:pt idx="7">
                  <c:v>1999</c:v>
                </c:pt>
                <c:pt idx="8">
                  <c:v>2000</c:v>
                </c:pt>
                <c:pt idx="9">
                  <c:v>2001</c:v>
                </c:pt>
                <c:pt idx="10">
                  <c:v>2002</c:v>
                </c:pt>
                <c:pt idx="11">
                  <c:v>2003</c:v>
                </c:pt>
                <c:pt idx="12">
                  <c:v>2004</c:v>
                </c:pt>
                <c:pt idx="13">
                  <c:v>2005</c:v>
                </c:pt>
                <c:pt idx="14">
                  <c:v>2006</c:v>
                </c:pt>
                <c:pt idx="15">
                  <c:v>2007</c:v>
                </c:pt>
                <c:pt idx="16">
                  <c:v>2008</c:v>
                </c:pt>
                <c:pt idx="17">
                  <c:v>2009</c:v>
                </c:pt>
                <c:pt idx="18">
                  <c:v>2010</c:v>
                </c:pt>
                <c:pt idx="19">
                  <c:v>2011</c:v>
                </c:pt>
                <c:pt idx="20">
                  <c:v>2012</c:v>
                </c:pt>
                <c:pt idx="21">
                  <c:v>2013</c:v>
                </c:pt>
              </c:numCache>
            </c:numRef>
          </c:cat>
          <c:val>
            <c:numRef>
              <c:f>Лист1!$C$3:$C$24</c:f>
              <c:numCache>
                <c:formatCode>General</c:formatCode>
                <c:ptCount val="22"/>
                <c:pt idx="0">
                  <c:v>19</c:v>
                </c:pt>
                <c:pt idx="1">
                  <c:v>33</c:v>
                </c:pt>
                <c:pt idx="2">
                  <c:v>43</c:v>
                </c:pt>
                <c:pt idx="3">
                  <c:v>54</c:v>
                </c:pt>
                <c:pt idx="4">
                  <c:v>63</c:v>
                </c:pt>
                <c:pt idx="5">
                  <c:v>67</c:v>
                </c:pt>
                <c:pt idx="6">
                  <c:v>68</c:v>
                </c:pt>
                <c:pt idx="7">
                  <c:v>69</c:v>
                </c:pt>
                <c:pt idx="8">
                  <c:v>70</c:v>
                </c:pt>
                <c:pt idx="9">
                  <c:v>70</c:v>
                </c:pt>
                <c:pt idx="10">
                  <c:v>70</c:v>
                </c:pt>
                <c:pt idx="11">
                  <c:v>70</c:v>
                </c:pt>
                <c:pt idx="12">
                  <c:v>70</c:v>
                </c:pt>
                <c:pt idx="13">
                  <c:v>69</c:v>
                </c:pt>
                <c:pt idx="14">
                  <c:v>69</c:v>
                </c:pt>
                <c:pt idx="15">
                  <c:v>70</c:v>
                </c:pt>
                <c:pt idx="16">
                  <c:v>70</c:v>
                </c:pt>
                <c:pt idx="17">
                  <c:v>71</c:v>
                </c:pt>
                <c:pt idx="18">
                  <c:v>71</c:v>
                </c:pt>
                <c:pt idx="19">
                  <c:v>71</c:v>
                </c:pt>
                <c:pt idx="20">
                  <c:v>71</c:v>
                </c:pt>
                <c:pt idx="21">
                  <c:v>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988-9A44-8B05-C45AC38964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89336576"/>
        <c:axId val="1389338224"/>
      </c:barChart>
      <c:catAx>
        <c:axId val="1389336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89338224"/>
        <c:crosses val="autoZero"/>
        <c:auto val="1"/>
        <c:lblAlgn val="ctr"/>
        <c:lblOffset val="100"/>
        <c:noMultiLvlLbl val="0"/>
      </c:catAx>
      <c:valAx>
        <c:axId val="1389338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89336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3963767071542941"/>
          <c:y val="0.26443087395343184"/>
          <c:w val="0.23024478500350609"/>
          <c:h val="0.23353595223673965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50"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600" b="1"/>
              <a:t>Пассажиропоток (млн</a:t>
            </a:r>
            <a:r>
              <a:rPr lang="ru-RU" sz="1600" b="1" baseline="0"/>
              <a:t> </a:t>
            </a:r>
            <a:r>
              <a:rPr lang="ru-RU" sz="1600" b="1"/>
              <a:t>пасс.) в</a:t>
            </a:r>
            <a:r>
              <a:rPr lang="ru-RU" sz="1600" b="1" baseline="0"/>
              <a:t> Российских аэропортах в период с 1992 по 2013 гг.</a:t>
            </a:r>
            <a:endParaRPr lang="ru-RU" sz="1600" b="1"/>
          </a:p>
        </c:rich>
      </c:tx>
      <c:layout>
        <c:manualLayout>
          <c:xMode val="edge"/>
          <c:yMode val="edge"/>
          <c:x val="0.10726395589248794"/>
          <c:y val="3.26975476839237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Лист1!$B$31</c:f>
              <c:strCache>
                <c:ptCount val="1"/>
                <c:pt idx="0">
                  <c:v>Пассажиропоток (млн пасс.)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Лист1!$A$32:$A$53</c:f>
              <c:numCache>
                <c:formatCode>General</c:formatCode>
                <c:ptCount val="22"/>
                <c:pt idx="0">
                  <c:v>1992</c:v>
                </c:pt>
                <c:pt idx="1">
                  <c:v>1993</c:v>
                </c:pt>
                <c:pt idx="2">
                  <c:v>1994</c:v>
                </c:pt>
                <c:pt idx="3">
                  <c:v>1995</c:v>
                </c:pt>
                <c:pt idx="4">
                  <c:v>1996</c:v>
                </c:pt>
                <c:pt idx="5">
                  <c:v>1997</c:v>
                </c:pt>
                <c:pt idx="6">
                  <c:v>1998</c:v>
                </c:pt>
                <c:pt idx="7">
                  <c:v>1999</c:v>
                </c:pt>
                <c:pt idx="8">
                  <c:v>2000</c:v>
                </c:pt>
                <c:pt idx="9">
                  <c:v>2001</c:v>
                </c:pt>
                <c:pt idx="10">
                  <c:v>2002</c:v>
                </c:pt>
                <c:pt idx="11">
                  <c:v>2003</c:v>
                </c:pt>
                <c:pt idx="12">
                  <c:v>2004</c:v>
                </c:pt>
                <c:pt idx="13">
                  <c:v>2005</c:v>
                </c:pt>
                <c:pt idx="14">
                  <c:v>2006</c:v>
                </c:pt>
                <c:pt idx="15">
                  <c:v>2007</c:v>
                </c:pt>
                <c:pt idx="16">
                  <c:v>2008</c:v>
                </c:pt>
                <c:pt idx="17">
                  <c:v>2009</c:v>
                </c:pt>
                <c:pt idx="18">
                  <c:v>2010</c:v>
                </c:pt>
                <c:pt idx="19">
                  <c:v>2011</c:v>
                </c:pt>
                <c:pt idx="20">
                  <c:v>2012</c:v>
                </c:pt>
                <c:pt idx="21">
                  <c:v>2013</c:v>
                </c:pt>
              </c:numCache>
            </c:numRef>
          </c:cat>
          <c:val>
            <c:numRef>
              <c:f>Лист1!$B$32:$B$53</c:f>
              <c:numCache>
                <c:formatCode>General</c:formatCode>
                <c:ptCount val="22"/>
                <c:pt idx="0">
                  <c:v>60.6</c:v>
                </c:pt>
                <c:pt idx="1">
                  <c:v>39.700000000000003</c:v>
                </c:pt>
                <c:pt idx="2">
                  <c:v>32.700000000000003</c:v>
                </c:pt>
                <c:pt idx="3">
                  <c:v>31.1</c:v>
                </c:pt>
                <c:pt idx="4">
                  <c:v>27</c:v>
                </c:pt>
                <c:pt idx="5">
                  <c:v>25.1</c:v>
                </c:pt>
                <c:pt idx="6">
                  <c:v>22.3</c:v>
                </c:pt>
                <c:pt idx="7">
                  <c:v>21.5</c:v>
                </c:pt>
                <c:pt idx="8">
                  <c:v>21.8</c:v>
                </c:pt>
                <c:pt idx="9">
                  <c:v>25.1</c:v>
                </c:pt>
                <c:pt idx="10">
                  <c:v>26.5</c:v>
                </c:pt>
                <c:pt idx="11">
                  <c:v>29.4</c:v>
                </c:pt>
                <c:pt idx="12">
                  <c:v>33.799999999999997</c:v>
                </c:pt>
                <c:pt idx="13">
                  <c:v>35.1</c:v>
                </c:pt>
                <c:pt idx="14">
                  <c:v>38</c:v>
                </c:pt>
                <c:pt idx="15">
                  <c:v>45.1</c:v>
                </c:pt>
                <c:pt idx="16">
                  <c:v>49.8</c:v>
                </c:pt>
                <c:pt idx="17">
                  <c:v>45.1</c:v>
                </c:pt>
                <c:pt idx="18">
                  <c:v>57</c:v>
                </c:pt>
                <c:pt idx="19">
                  <c:v>64.099999999999994</c:v>
                </c:pt>
                <c:pt idx="20">
                  <c:v>74</c:v>
                </c:pt>
                <c:pt idx="21">
                  <c:v>88.5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22-474E-AB53-D3D97E3956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26111552"/>
        <c:axId val="1226113232"/>
      </c:barChart>
      <c:catAx>
        <c:axId val="1226111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26113232"/>
        <c:crosses val="autoZero"/>
        <c:auto val="1"/>
        <c:lblAlgn val="ctr"/>
        <c:lblOffset val="100"/>
        <c:noMultiLvlLbl val="0"/>
      </c:catAx>
      <c:valAx>
        <c:axId val="1226113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26111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b="1"/>
              <a:t>Время безошибочной работы диспетчера</a:t>
            </a:r>
            <a:r>
              <a:rPr lang="ru-RU" sz="1800" b="1" baseline="0"/>
              <a:t> аэропорта (мин.)</a:t>
            </a:r>
            <a:endParaRPr lang="ru-RU" sz="1800" b="1"/>
          </a:p>
        </c:rich>
      </c:tx>
      <c:layout>
        <c:manualLayout>
          <c:xMode val="edge"/>
          <c:yMode val="edge"/>
          <c:x val="0.14110307856703658"/>
          <c:y val="3.48330914368650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cat>
            <c:numRef>
              <c:f>Лист1!$A$59:$A$78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cat>
          <c:val>
            <c:numRef>
              <c:f>Лист1!$B$59:$B$78</c:f>
              <c:numCache>
                <c:formatCode>General</c:formatCode>
                <c:ptCount val="20"/>
                <c:pt idx="0">
                  <c:v>45</c:v>
                </c:pt>
                <c:pt idx="1">
                  <c:v>33</c:v>
                </c:pt>
                <c:pt idx="2">
                  <c:v>25</c:v>
                </c:pt>
                <c:pt idx="3">
                  <c:v>67</c:v>
                </c:pt>
                <c:pt idx="4">
                  <c:v>34</c:v>
                </c:pt>
                <c:pt idx="5">
                  <c:v>45</c:v>
                </c:pt>
                <c:pt idx="6">
                  <c:v>24</c:v>
                </c:pt>
                <c:pt idx="7">
                  <c:v>57</c:v>
                </c:pt>
                <c:pt idx="8">
                  <c:v>23</c:v>
                </c:pt>
                <c:pt idx="9">
                  <c:v>69</c:v>
                </c:pt>
                <c:pt idx="10">
                  <c:v>40</c:v>
                </c:pt>
                <c:pt idx="11">
                  <c:v>22</c:v>
                </c:pt>
                <c:pt idx="12">
                  <c:v>45</c:v>
                </c:pt>
                <c:pt idx="13">
                  <c:v>34</c:v>
                </c:pt>
                <c:pt idx="14">
                  <c:v>33</c:v>
                </c:pt>
                <c:pt idx="15">
                  <c:v>32</c:v>
                </c:pt>
                <c:pt idx="16">
                  <c:v>29</c:v>
                </c:pt>
                <c:pt idx="17">
                  <c:v>54</c:v>
                </c:pt>
                <c:pt idx="18">
                  <c:v>44</c:v>
                </c:pt>
                <c:pt idx="19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B3-C64A-9EB2-EADD32264A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67634208"/>
        <c:axId val="1747059024"/>
      </c:barChart>
      <c:catAx>
        <c:axId val="1467634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47059024"/>
        <c:crosses val="autoZero"/>
        <c:auto val="1"/>
        <c:lblAlgn val="ctr"/>
        <c:lblOffset val="100"/>
        <c:noMultiLvlLbl val="0"/>
      </c:catAx>
      <c:valAx>
        <c:axId val="1747059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67634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79DC99-EDC5-5F4B-B24E-D8621C1EAAB3}" type="datetimeFigureOut">
              <a:rPr lang="ru-RU" smtClean="0"/>
              <a:t>14.09.2022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EEF229-AF50-5541-A5E3-5E539D7735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6925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EF229-AF50-5541-A5E3-5E539D7735D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6886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EF229-AF50-5541-A5E3-5E539D7735D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984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72840A-E513-B977-3135-33CC2E8B6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BDBA7D7-2652-3E60-09EA-B14E9F9E23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9B0BC0-FB60-150F-D3DC-A7AEDFE6F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D4FA-F93F-3B41-B481-1F4762ADD255}" type="datetimeFigureOut">
              <a:rPr lang="ru-RU" smtClean="0"/>
              <a:t>14.09.2022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6C0E98-C395-C6E9-067E-79AECF0CE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554C7B-7E9B-6B14-14A4-B02F51D4E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FBF4-DF05-804C-842E-68C6707E3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5979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3BE0FB-5525-416C-2780-8E361A6AE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B6BF616-7A3C-C371-D208-A85483789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D8BB86-FCC3-CC1A-FD33-90440CD5B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D4FA-F93F-3B41-B481-1F4762ADD255}" type="datetimeFigureOut">
              <a:rPr lang="ru-RU" smtClean="0"/>
              <a:t>14.09.2022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B20F25-B62C-A11A-6B66-8D560C2E4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D5EB15-668B-2286-D892-F1414248F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FBF4-DF05-804C-842E-68C6707E3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147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B3F25C8-A41F-5448-8818-96B26B6C32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6310EF8-933C-E16A-E412-39A88E618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E637B5-98F6-320B-2467-F9C064251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D4FA-F93F-3B41-B481-1F4762ADD255}" type="datetimeFigureOut">
              <a:rPr lang="ru-RU" smtClean="0"/>
              <a:t>14.09.2022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4C73E4-2C8E-CCE7-D24B-099EC5AF4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C3C437-5570-05A8-8E83-81A353232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FBF4-DF05-804C-842E-68C6707E3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795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D4306F-32AD-FAE2-93AA-701AAF7DB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EEB29D-AAF7-2D00-F224-46650760C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2F3436-40CA-465A-9237-108D625B7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D4FA-F93F-3B41-B481-1F4762ADD255}" type="datetimeFigureOut">
              <a:rPr lang="ru-RU" smtClean="0"/>
              <a:t>14.09.2022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908692-2925-0B6D-727F-17D46C384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61C0D0-6E37-2505-BEED-78EC23263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FBF4-DF05-804C-842E-68C6707E3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2756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233057-18D0-0399-8395-BBE0353F2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C54687F-85E7-FD9A-6445-5518D66A8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07D5B0-3FC9-19B2-CB23-2FE97455F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D4FA-F93F-3B41-B481-1F4762ADD255}" type="datetimeFigureOut">
              <a:rPr lang="ru-RU" smtClean="0"/>
              <a:t>14.09.2022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2E16FE-1DD8-A999-E968-7D52B3CD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1829C0-01D7-F71F-1B1E-10752B151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FBF4-DF05-804C-842E-68C6707E3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4410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A1BBE4-DE38-A49D-C89C-918539770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99715E-2D94-FD4E-D3C8-0D6AAEE37F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B8A079A-8105-2406-4E55-1DA2B8ECC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5B4D13A-A0CB-4B99-D697-3286231CA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D4FA-F93F-3B41-B481-1F4762ADD255}" type="datetimeFigureOut">
              <a:rPr lang="ru-RU" smtClean="0"/>
              <a:t>14.09.2022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C465C3F-7AAD-D71D-B212-876245507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0EBCE28-C052-762F-47F5-660EB3B69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FBF4-DF05-804C-842E-68C6707E3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7346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5E919-32C8-6574-2DDD-29D9110A3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431504-739E-7BB6-5722-A83FDFF8C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72A7907-AC9A-0A27-C82D-58E9440DD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AF834E4-967A-3EF5-52C4-C91E87DD9D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5EB010C-2A0E-1448-36E3-A446FB3C48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7510174-9C69-BAAC-09AA-289702193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D4FA-F93F-3B41-B481-1F4762ADD255}" type="datetimeFigureOut">
              <a:rPr lang="ru-RU" smtClean="0"/>
              <a:t>14.09.2022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5887189-EE73-3679-E6DB-0B183A532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AA13285-672A-EAD6-69D6-ECA4A9160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FBF4-DF05-804C-842E-68C6707E3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280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F3D4AC-89FC-D649-660B-966BA5574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B89A4B7-5FD2-8677-45C3-76598BF60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D4FA-F93F-3B41-B481-1F4762ADD255}" type="datetimeFigureOut">
              <a:rPr lang="ru-RU" smtClean="0"/>
              <a:t>14.09.2022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6FECBCE-FBEB-7FC8-5D45-4DC0AD7AB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34EFA1F-8C9D-8B99-67A9-87F5A367C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FBF4-DF05-804C-842E-68C6707E3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5855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23C6F7F-85A7-C3A3-C71F-F693A7208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D4FA-F93F-3B41-B481-1F4762ADD255}" type="datetimeFigureOut">
              <a:rPr lang="ru-RU" smtClean="0"/>
              <a:t>14.09.2022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8C93169-304D-C933-262F-9DD5D96DF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42BBDB3-83AD-A101-C132-2A2080891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FBF4-DF05-804C-842E-68C6707E3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8318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B7C106-EEC2-E8E7-1FAC-B057CB41A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B24EEB-B756-FB33-86D6-84DF1AEB4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BC82E9A-886E-A3C9-DF32-A543C149A0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F1D8F41-B407-C1DB-AE0F-BEB5BB616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D4FA-F93F-3B41-B481-1F4762ADD255}" type="datetimeFigureOut">
              <a:rPr lang="ru-RU" smtClean="0"/>
              <a:t>14.09.2022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78B132-5FE3-1A2A-BEF6-E4B5A8732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48C8FE9-474B-1B09-7BFD-AEA179416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FBF4-DF05-804C-842E-68C6707E3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205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E5A2BC-F5AF-032D-84D8-BD2DB66A7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08A00D1-4F5F-2FF4-E03F-783574EEBC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5F8640F-C509-3914-1E64-0C7DF484E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773E074-6051-B0F6-0946-5C9010EF8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D4FA-F93F-3B41-B481-1F4762ADD255}" type="datetimeFigureOut">
              <a:rPr lang="ru-RU" smtClean="0"/>
              <a:t>14.09.2022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C806DAF-3E57-CA04-AD66-A5BCD7A79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66BB4C-D363-3CD4-34AA-6D25E15F0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FBF4-DF05-804C-842E-68C6707E3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1087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700E72-F542-2CF9-1DD6-8591E3008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8A65580-D382-2627-2E09-B7D158A6A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174DAD-CA49-B752-BD6B-AE506C3F8D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6D4FA-F93F-3B41-B481-1F4762ADD255}" type="datetimeFigureOut">
              <a:rPr lang="ru-RU" smtClean="0"/>
              <a:t>14.09.2022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AE0CFD-CB6B-1D6F-E262-8E8DA91E8A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91E782-5134-EDB5-5567-310C24C32A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1FBF4-DF05-804C-842E-68C6707E3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4139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9450B84-E5B7-A4C6-CFED-935883E46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6745" y="343371"/>
            <a:ext cx="10238510" cy="6171257"/>
          </a:xfrm>
        </p:spPr>
        <p:txBody>
          <a:bodyPr>
            <a:normAutofit/>
          </a:bodyPr>
          <a:lstStyle/>
          <a:p>
            <a:r>
              <a:rPr lang="ru-RU" sz="2000" dirty="0">
                <a:latin typeface="Helvetica" pitchFamily="2" charset="0"/>
              </a:rPr>
              <a:t>МОСКОВСКИЙ АВИАЦИОННЫЙ ИНСТИТУТ</a:t>
            </a:r>
          </a:p>
          <a:p>
            <a:r>
              <a:rPr lang="ru-RU" sz="2000" dirty="0">
                <a:latin typeface="Helvetica" pitchFamily="2" charset="0"/>
              </a:rPr>
              <a:t>(НАЦИОНАЛЬНЫЙ ИССЛЕДОВАТЕЛЬСКИЙ УНИВЕРСИТЕТ)</a:t>
            </a:r>
          </a:p>
          <a:p>
            <a:endParaRPr lang="ru-RU" sz="2000" dirty="0">
              <a:latin typeface="Helvetica" pitchFamily="2" charset="0"/>
            </a:endParaRPr>
          </a:p>
          <a:p>
            <a:r>
              <a:rPr lang="ru-RU" sz="2000" b="1" dirty="0">
                <a:latin typeface="Helvetica" pitchFamily="2" charset="0"/>
              </a:rPr>
              <a:t>Практическое задание</a:t>
            </a:r>
          </a:p>
          <a:p>
            <a:r>
              <a:rPr lang="ru-RU" sz="2000" dirty="0">
                <a:latin typeface="Helvetica" pitchFamily="2" charset="0"/>
              </a:rPr>
              <a:t>кафедра 107Б «Внешнее проектирование и эффективность авиационных комплексов»</a:t>
            </a:r>
          </a:p>
          <a:p>
            <a:r>
              <a:rPr lang="ru-RU" sz="2000" dirty="0">
                <a:latin typeface="Helvetica" pitchFamily="2" charset="0"/>
              </a:rPr>
              <a:t>на тему: «</a:t>
            </a:r>
            <a:r>
              <a:rPr lang="ru-RU" sz="2000">
                <a:latin typeface="Helvetica" pitchFamily="2" charset="0"/>
              </a:rPr>
              <a:t>Разработка симулятора </a:t>
            </a:r>
            <a:r>
              <a:rPr lang="ru-RU" sz="2000" dirty="0">
                <a:latin typeface="Helvetica" pitchFamily="2" charset="0"/>
              </a:rPr>
              <a:t>диспетчера аэропорта с целью оценки и прогнозирования эффективности работника»</a:t>
            </a:r>
          </a:p>
          <a:p>
            <a:endParaRPr lang="ru-RU" sz="2000" dirty="0">
              <a:latin typeface="Helvetica" pitchFamily="2" charset="0"/>
            </a:endParaRPr>
          </a:p>
          <a:p>
            <a:endParaRPr lang="ru-RU" sz="2000" dirty="0">
              <a:latin typeface="Helvetica" pitchFamily="2" charset="0"/>
            </a:endParaRPr>
          </a:p>
          <a:p>
            <a:pPr algn="r"/>
            <a:r>
              <a:rPr lang="ru-RU" sz="2000" dirty="0">
                <a:latin typeface="Helvetica" pitchFamily="2" charset="0"/>
              </a:rPr>
              <a:t>Выполнил: Тамбов Никита Витальевич</a:t>
            </a:r>
          </a:p>
          <a:p>
            <a:pPr algn="r"/>
            <a:r>
              <a:rPr lang="ru-RU" sz="2000" dirty="0">
                <a:latin typeface="Helvetica" pitchFamily="2" charset="0"/>
              </a:rPr>
              <a:t>студент 3 курса</a:t>
            </a:r>
          </a:p>
          <a:p>
            <a:pPr algn="r"/>
            <a:r>
              <a:rPr lang="ru-RU" sz="2000" dirty="0">
                <a:latin typeface="Helvetica" pitchFamily="2" charset="0"/>
              </a:rPr>
              <a:t>группы М1О-309С-19</a:t>
            </a:r>
          </a:p>
          <a:p>
            <a:pPr algn="r"/>
            <a:r>
              <a:rPr lang="ru-RU" sz="2000" dirty="0">
                <a:latin typeface="Helvetica" pitchFamily="2" charset="0"/>
              </a:rPr>
              <a:t>Проверил: Андрющенко С.В.</a:t>
            </a:r>
          </a:p>
          <a:p>
            <a:endParaRPr lang="ru-RU" sz="2000" dirty="0">
              <a:latin typeface="Helvetica" pitchFamily="2" charset="0"/>
            </a:endParaRPr>
          </a:p>
          <a:p>
            <a:r>
              <a:rPr lang="ru-RU" sz="2000" dirty="0">
                <a:latin typeface="Helvetica" pitchFamily="2" charset="0"/>
              </a:rPr>
              <a:t>Москва, 2022</a:t>
            </a:r>
          </a:p>
          <a:p>
            <a:pPr algn="r"/>
            <a:endParaRPr lang="ru-RU" sz="20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941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52BC8A-C23A-4ADD-9EF6-A240794C6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405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Helvetica" pitchFamily="2" charset="0"/>
              </a:rPr>
              <a:t>Выводы после использования модели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F10F50-1015-E0ED-873F-5E8A85FA0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6495"/>
            <a:ext cx="9701008" cy="72740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dirty="0">
                <a:latin typeface="Helvetica" pitchFamily="2" charset="0"/>
              </a:rPr>
              <a:t>Среднее время безошибочного выполнения работы диспетчером после 20 серий испытаний составило </a:t>
            </a:r>
            <a:r>
              <a:rPr lang="ru-RU" sz="2000" b="1" dirty="0">
                <a:latin typeface="Helvetica" pitchFamily="2" charset="0"/>
              </a:rPr>
              <a:t>40 мин</a:t>
            </a:r>
            <a:r>
              <a:rPr lang="ru-RU" sz="2000" dirty="0">
                <a:latin typeface="Helvetica" pitchFamily="2" charset="0"/>
              </a:rPr>
              <a:t>.</a:t>
            </a:r>
            <a:endParaRPr lang="en-US" sz="2000" dirty="0">
              <a:latin typeface="Helvetica" pitchFamily="2" charset="0"/>
            </a:endParaRPr>
          </a:p>
        </p:txBody>
      </p:sp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AAE0E16F-D80C-2EF5-A873-EDABBF542B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0533661"/>
              </p:ext>
            </p:extLst>
          </p:nvPr>
        </p:nvGraphicFramePr>
        <p:xfrm>
          <a:off x="1908175" y="2117864"/>
          <a:ext cx="8375650" cy="4375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30354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E0EA7F-A526-AC0D-0C04-C5B814540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99025"/>
            <a:ext cx="10515600" cy="1325563"/>
          </a:xfrm>
        </p:spPr>
        <p:txBody>
          <a:bodyPr/>
          <a:lstStyle/>
          <a:p>
            <a:r>
              <a:rPr lang="ru-RU" dirty="0">
                <a:latin typeface="Helvetica" pitchFamily="2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209366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52BC8A-C23A-4ADD-9EF6-A240794C6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996"/>
            <a:ext cx="10515600" cy="858034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Helvetica" pitchFamily="2" charset="0"/>
              </a:rPr>
              <a:t>Введение в проблематику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F10F50-1015-E0ED-873F-5E8A85FA0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38" y="1580891"/>
            <a:ext cx="3710049" cy="447783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1600" dirty="0">
                <a:latin typeface="Helvetica" pitchFamily="2" charset="0"/>
              </a:rPr>
              <a:t>В современном мире, города-миллионники развиваются с большой скоростью. Огромное кол-во человек приезжают и уезжают из своих населенных пунктов.</a:t>
            </a:r>
          </a:p>
          <a:p>
            <a:pPr>
              <a:lnSpc>
                <a:spcPct val="100000"/>
              </a:lnSpc>
            </a:pPr>
            <a:r>
              <a:rPr lang="ru-RU" sz="1600" dirty="0">
                <a:latin typeface="Helvetica" pitchFamily="2" charset="0"/>
              </a:rPr>
              <a:t>Наиболее удобным и быстрым способом передвижения является авиация.</a:t>
            </a:r>
          </a:p>
          <a:p>
            <a:pPr>
              <a:lnSpc>
                <a:spcPct val="100000"/>
              </a:lnSpc>
            </a:pPr>
            <a:r>
              <a:rPr lang="ru-RU" sz="1600" dirty="0">
                <a:latin typeface="Helvetica" pitchFamily="2" charset="0"/>
              </a:rPr>
              <a:t>За последние годы в России сократилось общее количество аэропортов, а пассажиропоток, наоборот, увеличился в несколько раз.</a:t>
            </a:r>
          </a:p>
        </p:txBody>
      </p:sp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C91721DB-0820-953A-2809-99CF99FCD9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5428805"/>
              </p:ext>
            </p:extLst>
          </p:nvPr>
        </p:nvGraphicFramePr>
        <p:xfrm>
          <a:off x="4559407" y="1293575"/>
          <a:ext cx="7118718" cy="50524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30077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1F10F50-1015-E0ED-873F-5E8A85FA0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8905"/>
            <a:ext cx="10515600" cy="1038607"/>
          </a:xfrm>
        </p:spPr>
        <p:txBody>
          <a:bodyPr>
            <a:normAutofit/>
          </a:bodyPr>
          <a:lstStyle/>
          <a:p>
            <a:r>
              <a:rPr lang="ru-RU" sz="1600" dirty="0">
                <a:latin typeface="Helvetica" pitchFamily="2" charset="0"/>
              </a:rPr>
              <a:t>Рабочий состав любого аэропорта содержит нескольких диспетчеров, которые выполняют определённые задачи, связанные с управлением летательного аппарата (ЛА) в воздушном и наземном пространстве.</a:t>
            </a:r>
          </a:p>
        </p:txBody>
      </p:sp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0040647C-890E-2409-2E3B-5295F5176C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0343444"/>
              </p:ext>
            </p:extLst>
          </p:nvPr>
        </p:nvGraphicFramePr>
        <p:xfrm>
          <a:off x="1489075" y="238156"/>
          <a:ext cx="9213850" cy="4660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26161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52BC8A-C23A-4ADD-9EF6-A240794C6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405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Helvetica" pitchFamily="2" charset="0"/>
              </a:rPr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F10F50-1015-E0ED-873F-5E8A85FA0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124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1800" b="1" dirty="0">
                <a:latin typeface="Helvetica" pitchFamily="2" charset="0"/>
              </a:rPr>
              <a:t>Цель работы: </a:t>
            </a:r>
            <a:r>
              <a:rPr lang="ru-RU" sz="1800" dirty="0">
                <a:latin typeface="Helvetica" pitchFamily="2" charset="0"/>
              </a:rPr>
              <a:t>разработка модели симуляции рабочего процесса диспетчера аэропорта с целью оценки эффективности потенциального работника и прогнозирования общего количества диспетчеров на аэропорт с различными наборами взлётно-посадочных полос и трафиком ЛА.</a:t>
            </a:r>
          </a:p>
          <a:p>
            <a:pPr>
              <a:lnSpc>
                <a:spcPct val="100000"/>
              </a:lnSpc>
            </a:pPr>
            <a:endParaRPr lang="ru-RU" sz="1800" dirty="0">
              <a:latin typeface="Helvetica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sz="1800" dirty="0">
                <a:latin typeface="Helvetica" pitchFamily="2" charset="0"/>
              </a:rPr>
              <a:t>В данном практическом задании решаются </a:t>
            </a:r>
            <a:r>
              <a:rPr lang="ru-RU" sz="1800" b="1" dirty="0">
                <a:latin typeface="Helvetica" pitchFamily="2" charset="0"/>
              </a:rPr>
              <a:t>задачи</a:t>
            </a:r>
            <a:r>
              <a:rPr lang="ru-RU" sz="1800" dirty="0">
                <a:latin typeface="Helvetica" pitchFamily="2" charset="0"/>
              </a:rPr>
              <a:t>: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ru-RU" sz="1800" dirty="0">
                <a:latin typeface="Helvetica" pitchFamily="2" charset="0"/>
              </a:rPr>
              <a:t>Ознакомления и изучения рабочего процесса диспетчера взлёта-вылета аэропорта.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ru-RU" sz="1800" dirty="0">
                <a:latin typeface="Helvetica" pitchFamily="2" charset="0"/>
              </a:rPr>
              <a:t>Выделения основных составляющих, используемых работником.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ru-RU" sz="1800" dirty="0">
                <a:latin typeface="Helvetica" pitchFamily="2" charset="0"/>
              </a:rPr>
              <a:t>Организации логического взаимодействия различных блоков модели симуляции.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ru-RU" sz="1800" dirty="0">
                <a:latin typeface="Helvetica" pitchFamily="2" charset="0"/>
              </a:rPr>
              <a:t>Подготовки экспериментальных данных и инструментов анализа.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ru-RU" sz="1800" dirty="0">
                <a:latin typeface="Helvetica" pitchFamily="2" charset="0"/>
              </a:rPr>
              <a:t>Программной реализации разработанной модели.</a:t>
            </a:r>
          </a:p>
        </p:txBody>
      </p:sp>
    </p:spTree>
    <p:extLst>
      <p:ext uri="{BB962C8B-B14F-4D97-AF65-F5344CB8AC3E}">
        <p14:creationId xmlns:p14="http://schemas.microsoft.com/office/powerpoint/2010/main" val="1924673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52BC8A-C23A-4ADD-9EF6-A240794C6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594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Helvetica" pitchFamily="2" charset="0"/>
              </a:rPr>
              <a:t>Сценарий операции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DEB9EBE-BA15-5B44-C823-7A8A38F2C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87" y="1289053"/>
            <a:ext cx="6360226" cy="520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623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52BC8A-C23A-4ADD-9EF6-A240794C6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405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Helvetica" pitchFamily="2" charset="0"/>
              </a:rPr>
              <a:t>Формальная постановка задачи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1F10F50-1015-E0ED-873F-5E8A85FA09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7124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sz="1800" dirty="0">
                    <a:latin typeface="Helvetica" pitchFamily="2" charset="0"/>
                  </a:rPr>
                  <a:t>Необходимо оценить эффективность диспетчера аэропорта относительно первого случая возникновения ошибки или сбоя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ru-RU" sz="1800" b="0" i="1" smtClean="0">
                            <a:latin typeface="Cambria Math" panose="02040503050406030204" pitchFamily="18" charset="0"/>
                          </a:rPr>
                          <m:t>с</m:t>
                        </m:r>
                      </m:sub>
                    </m:sSub>
                  </m:oMath>
                </a14:m>
                <a:r>
                  <a:rPr lang="ru-RU" sz="1800" dirty="0">
                    <a:latin typeface="Helvetica" pitchFamily="2" charset="0"/>
                  </a:rPr>
                  <a:t> в процессе выполнения работы, учитывая общее количество диспетчеров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ru-RU" sz="1800" b="0" i="1" smtClean="0">
                            <a:latin typeface="Cambria Math" panose="02040503050406030204" pitchFamily="18" charset="0"/>
                          </a:rPr>
                          <m:t>д</m:t>
                        </m:r>
                      </m:sub>
                    </m:sSub>
                  </m:oMath>
                </a14:m>
                <a:r>
                  <a:rPr lang="ru-RU" sz="1800" dirty="0">
                    <a:latin typeface="Helvetica" pitchFamily="2" charset="0"/>
                  </a:rPr>
                  <a:t> и количество взлётно-посадочных полос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ru-RU" sz="1800" b="0" i="1" smtClean="0">
                            <a:latin typeface="Cambria Math" panose="02040503050406030204" pitchFamily="18" charset="0"/>
                          </a:rPr>
                          <m:t>п</m:t>
                        </m:r>
                      </m:sub>
                    </m:sSub>
                  </m:oMath>
                </a14:m>
                <a:r>
                  <a:rPr lang="ru-RU" sz="1800" dirty="0">
                    <a:latin typeface="Helvetica" pitchFamily="2" charset="0"/>
                  </a:rPr>
                  <a:t> в заданном аэропорту.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1F10F50-1015-E0ED-873F-5E8A85FA09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71245"/>
                <a:ext cx="10515600" cy="4351338"/>
              </a:xfrm>
              <a:blipFill>
                <a:blip r:embed="rId2"/>
                <a:stretch>
                  <a:fillRect l="-603" t="-5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3689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52BC8A-C23A-4ADD-9EF6-A240794C6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141" y="179774"/>
            <a:ext cx="11281718" cy="727405"/>
          </a:xfrm>
        </p:spPr>
        <p:txBody>
          <a:bodyPr>
            <a:noAutofit/>
          </a:bodyPr>
          <a:lstStyle/>
          <a:p>
            <a:r>
              <a:rPr lang="ru-RU" sz="3200" dirty="0">
                <a:latin typeface="Helvetica" pitchFamily="2" charset="0"/>
              </a:rPr>
              <a:t>Состав и структура модельно-методического аппарата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C96680F-667C-7215-D6A3-3E66D25ED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97" y="1283728"/>
            <a:ext cx="10913806" cy="526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819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52BC8A-C23A-4ADD-9EF6-A240794C6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405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Helvetica" pitchFamily="2" charset="0"/>
              </a:rPr>
              <a:t>Исходные 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F10F50-1015-E0ED-873F-5E8A85FA0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285" y="1394849"/>
            <a:ext cx="1806375" cy="38992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dirty="0">
                <a:latin typeface="Helvetica" pitchFamily="2" charset="0"/>
              </a:rPr>
              <a:t>Диспетчеры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72A09985-6B2D-7CFD-BEF8-FED7AEE58EF8}"/>
              </a:ext>
            </a:extLst>
          </p:cNvPr>
          <p:cNvSpPr txBox="1">
            <a:spLocks/>
          </p:cNvSpPr>
          <p:nvPr/>
        </p:nvSpPr>
        <p:spPr>
          <a:xfrm>
            <a:off x="366263" y="4171087"/>
            <a:ext cx="1620795" cy="44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ru-RU" sz="2000" dirty="0">
                <a:latin typeface="Helvetica" pitchFamily="2" charset="0"/>
              </a:rPr>
              <a:t>Аэропорты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577AF805-B604-B707-A427-51C0D2236ACD}"/>
              </a:ext>
            </a:extLst>
          </p:cNvPr>
          <p:cNvSpPr txBox="1">
            <a:spLocks/>
          </p:cNvSpPr>
          <p:nvPr/>
        </p:nvSpPr>
        <p:spPr>
          <a:xfrm>
            <a:off x="4243745" y="1394849"/>
            <a:ext cx="1289812" cy="3899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ru-RU" sz="2000" dirty="0">
                <a:latin typeface="Helvetica" pitchFamily="2" charset="0"/>
              </a:rPr>
              <a:t>Рейсы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E8975789-AB45-FD77-F30D-4334C8A656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926610"/>
              </p:ext>
            </p:extLst>
          </p:nvPr>
        </p:nvGraphicFramePr>
        <p:xfrm>
          <a:off x="366264" y="1857341"/>
          <a:ext cx="3314954" cy="1854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08512">
                  <a:extLst>
                    <a:ext uri="{9D8B030D-6E8A-4147-A177-3AD203B41FA5}">
                      <a16:colId xmlns:a16="http://schemas.microsoft.com/office/drawing/2014/main" val="418817847"/>
                    </a:ext>
                  </a:extLst>
                </a:gridCol>
                <a:gridCol w="992124">
                  <a:extLst>
                    <a:ext uri="{9D8B030D-6E8A-4147-A177-3AD203B41FA5}">
                      <a16:colId xmlns:a16="http://schemas.microsoft.com/office/drawing/2014/main" val="1528865521"/>
                    </a:ext>
                  </a:extLst>
                </a:gridCol>
                <a:gridCol w="1814318">
                  <a:extLst>
                    <a:ext uri="{9D8B030D-6E8A-4147-A177-3AD203B41FA5}">
                      <a16:colId xmlns:a16="http://schemas.microsoft.com/office/drawing/2014/main" val="1661735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id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img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955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ru-RU" sz="1200" b="0" i="0" dirty="0">
                        <a:solidFill>
                          <a:schemeClr val="tx1"/>
                        </a:solidFill>
                        <a:effectLst/>
                        <a:latin typeface=".AppleSystemUIFont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200" b="0" dirty="0">
                          <a:solidFill>
                            <a:schemeClr val="tx1"/>
                          </a:solidFill>
                          <a:effectLst/>
                        </a:rPr>
                        <a:t>Tambov N.</a:t>
                      </a:r>
                      <a:endParaRPr lang="en" sz="1200" b="0" i="0" dirty="0">
                        <a:solidFill>
                          <a:schemeClr val="tx1"/>
                        </a:solidFill>
                        <a:effectLst/>
                        <a:latin typeface=".AppleSystemUIFont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200" b="0" dirty="0">
                          <a:solidFill>
                            <a:schemeClr val="tx1"/>
                          </a:solidFill>
                          <a:effectLst/>
                        </a:rPr>
                        <a:t>./</a:t>
                      </a:r>
                      <a:r>
                        <a:rPr lang="en" sz="1200" b="0" dirty="0" err="1">
                          <a:solidFill>
                            <a:schemeClr val="tx1"/>
                          </a:solidFill>
                          <a:effectLst/>
                        </a:rPr>
                        <a:t>imgs</a:t>
                      </a:r>
                      <a:r>
                        <a:rPr lang="en" sz="1200" b="0" dirty="0">
                          <a:solidFill>
                            <a:schemeClr val="tx1"/>
                          </a:solidFill>
                          <a:effectLst/>
                        </a:rPr>
                        <a:t>/users/user0.png</a:t>
                      </a:r>
                      <a:endParaRPr lang="en" sz="1200" b="0" i="0" dirty="0">
                        <a:solidFill>
                          <a:schemeClr val="tx1"/>
                        </a:solidFill>
                        <a:effectLst/>
                        <a:latin typeface=".AppleSystemUIFont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225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ru-RU" sz="1200" b="0" i="0">
                        <a:solidFill>
                          <a:schemeClr val="tx1"/>
                        </a:solidFill>
                        <a:effectLst/>
                        <a:latin typeface=".AppleSystemUIFont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200" b="0" dirty="0">
                          <a:solidFill>
                            <a:schemeClr val="tx1"/>
                          </a:solidFill>
                          <a:effectLst/>
                        </a:rPr>
                        <a:t>Ivanov M.</a:t>
                      </a:r>
                      <a:endParaRPr lang="en" sz="1200" b="0" i="0" dirty="0">
                        <a:solidFill>
                          <a:schemeClr val="tx1"/>
                        </a:solidFill>
                        <a:effectLst/>
                        <a:latin typeface=".AppleSystemUIFont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200" b="0" dirty="0">
                          <a:solidFill>
                            <a:schemeClr val="tx1"/>
                          </a:solidFill>
                          <a:effectLst/>
                        </a:rPr>
                        <a:t>./</a:t>
                      </a:r>
                      <a:r>
                        <a:rPr lang="en" sz="1200" b="0" dirty="0" err="1">
                          <a:solidFill>
                            <a:schemeClr val="tx1"/>
                          </a:solidFill>
                          <a:effectLst/>
                        </a:rPr>
                        <a:t>imgs</a:t>
                      </a:r>
                      <a:r>
                        <a:rPr lang="en" sz="1200" b="0" dirty="0">
                          <a:solidFill>
                            <a:schemeClr val="tx1"/>
                          </a:solidFill>
                          <a:effectLst/>
                        </a:rPr>
                        <a:t>/users/user1.png</a:t>
                      </a:r>
                      <a:endParaRPr lang="en" sz="1200" b="0" i="0" dirty="0">
                        <a:solidFill>
                          <a:schemeClr val="tx1"/>
                        </a:solidFill>
                        <a:effectLst/>
                        <a:latin typeface=".AppleSystemUIFont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4475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ru-RU" sz="1200" b="0" i="0">
                        <a:solidFill>
                          <a:schemeClr val="tx1"/>
                        </a:solidFill>
                        <a:effectLst/>
                        <a:latin typeface=".AppleSystemUIFont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200" b="0" dirty="0" err="1">
                          <a:solidFill>
                            <a:schemeClr val="tx1"/>
                          </a:solidFill>
                          <a:effectLst/>
                        </a:rPr>
                        <a:t>Petrova</a:t>
                      </a:r>
                      <a:r>
                        <a:rPr lang="en" sz="1200" b="0" dirty="0">
                          <a:solidFill>
                            <a:schemeClr val="tx1"/>
                          </a:solidFill>
                          <a:effectLst/>
                        </a:rPr>
                        <a:t> S.</a:t>
                      </a:r>
                      <a:endParaRPr lang="en" sz="1200" b="0" i="0" dirty="0">
                        <a:solidFill>
                          <a:schemeClr val="tx1"/>
                        </a:solidFill>
                        <a:effectLst/>
                        <a:latin typeface=".AppleSystemUIFont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200" b="0" dirty="0">
                          <a:solidFill>
                            <a:schemeClr val="tx1"/>
                          </a:solidFill>
                          <a:effectLst/>
                        </a:rPr>
                        <a:t>./</a:t>
                      </a:r>
                      <a:r>
                        <a:rPr lang="en" sz="1200" b="0" dirty="0" err="1">
                          <a:solidFill>
                            <a:schemeClr val="tx1"/>
                          </a:solidFill>
                          <a:effectLst/>
                        </a:rPr>
                        <a:t>imgs</a:t>
                      </a:r>
                      <a:r>
                        <a:rPr lang="en" sz="1200" b="0" dirty="0">
                          <a:solidFill>
                            <a:schemeClr val="tx1"/>
                          </a:solidFill>
                          <a:effectLst/>
                        </a:rPr>
                        <a:t>/users/user2.png</a:t>
                      </a:r>
                      <a:endParaRPr lang="en" sz="1200" b="0" i="0" dirty="0">
                        <a:solidFill>
                          <a:schemeClr val="tx1"/>
                        </a:solidFill>
                        <a:effectLst/>
                        <a:latin typeface=".AppleSystemUIFont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3199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ru-RU" sz="1200" b="0" i="0">
                        <a:solidFill>
                          <a:schemeClr val="tx1"/>
                        </a:solidFill>
                        <a:effectLst/>
                        <a:latin typeface=".AppleSystemUIFont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200" b="0">
                          <a:solidFill>
                            <a:schemeClr val="tx1"/>
                          </a:solidFill>
                          <a:effectLst/>
                        </a:rPr>
                        <a:t>Lenina E.</a:t>
                      </a:r>
                      <a:endParaRPr lang="en" sz="1200" b="0" i="0">
                        <a:solidFill>
                          <a:schemeClr val="tx1"/>
                        </a:solidFill>
                        <a:effectLst/>
                        <a:latin typeface=".AppleSystemUIFont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200" b="0" dirty="0">
                          <a:solidFill>
                            <a:schemeClr val="tx1"/>
                          </a:solidFill>
                          <a:effectLst/>
                        </a:rPr>
                        <a:t>./</a:t>
                      </a:r>
                      <a:r>
                        <a:rPr lang="en" sz="1200" b="0" dirty="0" err="1">
                          <a:solidFill>
                            <a:schemeClr val="tx1"/>
                          </a:solidFill>
                          <a:effectLst/>
                        </a:rPr>
                        <a:t>imgs</a:t>
                      </a:r>
                      <a:r>
                        <a:rPr lang="en" sz="1200" b="0" dirty="0">
                          <a:solidFill>
                            <a:schemeClr val="tx1"/>
                          </a:solidFill>
                          <a:effectLst/>
                        </a:rPr>
                        <a:t>/users/user3.png</a:t>
                      </a:r>
                      <a:endParaRPr lang="en" sz="1200" b="0" i="0" dirty="0">
                        <a:solidFill>
                          <a:schemeClr val="tx1"/>
                        </a:solidFill>
                        <a:effectLst/>
                        <a:latin typeface=".AppleSystemUIFont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5904405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F5D879A1-E82A-7EAB-6251-C732B6E6B2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027958"/>
              </p:ext>
            </p:extLst>
          </p:nvPr>
        </p:nvGraphicFramePr>
        <p:xfrm>
          <a:off x="366263" y="4612603"/>
          <a:ext cx="3314954" cy="1854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43852">
                  <a:extLst>
                    <a:ext uri="{9D8B030D-6E8A-4147-A177-3AD203B41FA5}">
                      <a16:colId xmlns:a16="http://schemas.microsoft.com/office/drawing/2014/main" val="418817847"/>
                    </a:ext>
                  </a:extLst>
                </a:gridCol>
                <a:gridCol w="1134993">
                  <a:extLst>
                    <a:ext uri="{9D8B030D-6E8A-4147-A177-3AD203B41FA5}">
                      <a16:colId xmlns:a16="http://schemas.microsoft.com/office/drawing/2014/main" val="1528865521"/>
                    </a:ext>
                  </a:extLst>
                </a:gridCol>
                <a:gridCol w="1636109">
                  <a:extLst>
                    <a:ext uri="{9D8B030D-6E8A-4147-A177-3AD203B41FA5}">
                      <a16:colId xmlns:a16="http://schemas.microsoft.com/office/drawing/2014/main" val="1661735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id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</a:t>
                      </a:r>
                      <a:r>
                        <a:rPr lang="ru-RU" sz="1600" dirty="0" err="1"/>
                        <a:t>unt</a:t>
                      </a:r>
                      <a:r>
                        <a:rPr lang="en-US" sz="1600" dirty="0"/>
                        <a:t>_runways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955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2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Aleksin</a:t>
                      </a:r>
                      <a:endParaRPr lang="en" sz="12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225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2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Kursk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4475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Tula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3199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Moscow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5904405"/>
                  </a:ext>
                </a:extLst>
              </a:tr>
            </a:tbl>
          </a:graphicData>
        </a:graphic>
      </p:graphicFrame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A9E85EDB-9A25-941E-B56A-EB0BDA8205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580601"/>
              </p:ext>
            </p:extLst>
          </p:nvPr>
        </p:nvGraphicFramePr>
        <p:xfrm>
          <a:off x="4243745" y="1857341"/>
          <a:ext cx="7547893" cy="44831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16348">
                  <a:extLst>
                    <a:ext uri="{9D8B030D-6E8A-4147-A177-3AD203B41FA5}">
                      <a16:colId xmlns:a16="http://schemas.microsoft.com/office/drawing/2014/main" val="418817847"/>
                    </a:ext>
                  </a:extLst>
                </a:gridCol>
                <a:gridCol w="1080307">
                  <a:extLst>
                    <a:ext uri="{9D8B030D-6E8A-4147-A177-3AD203B41FA5}">
                      <a16:colId xmlns:a16="http://schemas.microsoft.com/office/drawing/2014/main" val="1528865521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1661735205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1096218379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1461267670"/>
                    </a:ext>
                  </a:extLst>
                </a:gridCol>
                <a:gridCol w="1062263">
                  <a:extLst>
                    <a:ext uri="{9D8B030D-6E8A-4147-A177-3AD203B41FA5}">
                      <a16:colId xmlns:a16="http://schemas.microsoft.com/office/drawing/2014/main" val="2307942663"/>
                    </a:ext>
                  </a:extLst>
                </a:gridCol>
                <a:gridCol w="1471075">
                  <a:extLst>
                    <a:ext uri="{9D8B030D-6E8A-4147-A177-3AD203B41FA5}">
                      <a16:colId xmlns:a16="http://schemas.microsoft.com/office/drawing/2014/main" val="3456796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</a:t>
                      </a:r>
                      <a:endParaRPr lang="ru-R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</a:t>
                      </a:r>
                      <a:endParaRPr lang="ru-R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number</a:t>
                      </a:r>
                      <a:endParaRPr lang="ru-R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firm</a:t>
                      </a:r>
                      <a:endParaRPr lang="ru-R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model</a:t>
                      </a:r>
                      <a:endParaRPr lang="ru-R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time_show</a:t>
                      </a:r>
                      <a:endParaRPr lang="ru-R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time_on_runway</a:t>
                      </a:r>
                      <a:endParaRPr lang="ru-R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955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2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boarding_flight</a:t>
                      </a:r>
                      <a:endParaRPr lang="en" sz="12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"Royal Flight"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Airbus-A320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00:00:00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120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225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boarding_flight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"Группа </a:t>
                      </a:r>
                      <a:r>
                        <a:rPr lang="en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S7"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ИЛ-62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00:00:20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120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4475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takeoff_flight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40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"Сибирская Легкая Авиация"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Airbus-A319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00:00:40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120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3199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takeoff_flight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59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"Группа </a:t>
                      </a:r>
                      <a:r>
                        <a:rPr lang="en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S7"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Boeing-747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00:00:59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120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351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takeoff_flight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79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"ЮТэйр"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Boeing-747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00:01:19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120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3411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takeoff_flight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94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"Pegas Fly"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ТУ-154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00:01:34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120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022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takeoff_flight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111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"Победа"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Airbus-A320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00:01:51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120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2519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boarding_flight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128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"AZUR Air"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Airbus-A320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00:02:08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120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3075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boarding_flight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144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"ИрАэро"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ИЛ-62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00:02:24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120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9407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takeoff_flight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161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"Аврора"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ИЛ-62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00:02:41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120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717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ru-RU" sz="12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2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ru-RU" sz="12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ru-RU" sz="12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ru-RU" sz="12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ru-RU" sz="12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ru-RU" sz="12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5904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694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52BC8A-C23A-4ADD-9EF6-A240794C6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405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Helvetica" pitchFamily="2" charset="0"/>
              </a:rPr>
              <a:t>Программная реализация модели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F10F50-1015-E0ED-873F-5E8A85FA0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6092" y="1389521"/>
            <a:ext cx="9419815" cy="167855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ru-RU" sz="2000" dirty="0">
                <a:latin typeface="Helvetica" pitchFamily="2" charset="0"/>
              </a:rPr>
              <a:t>Язык программирования: </a:t>
            </a:r>
            <a:r>
              <a:rPr lang="en-US" sz="2000" b="1" dirty="0">
                <a:latin typeface="Helvetica" pitchFamily="2" charset="0"/>
              </a:rPr>
              <a:t>Python</a:t>
            </a:r>
            <a:r>
              <a:rPr lang="en-US" sz="2000" dirty="0">
                <a:latin typeface="Helvetica" pitchFamily="2" charset="0"/>
              </a:rPr>
              <a:t>.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US" sz="2000" dirty="0">
              <a:latin typeface="Helvetica" pitchFamily="2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ru-RU" sz="2000" dirty="0">
                <a:latin typeface="Helvetica" pitchFamily="2" charset="0"/>
              </a:rPr>
              <a:t>Программный комплекс можно разделить на</a:t>
            </a:r>
            <a:r>
              <a:rPr lang="en-US" sz="2000" dirty="0">
                <a:latin typeface="Helvetica" pitchFamily="2" charset="0"/>
              </a:rPr>
              <a:t> </a:t>
            </a:r>
            <a:r>
              <a:rPr lang="ru-RU" sz="2000" u="sng" dirty="0">
                <a:latin typeface="Helvetica" pitchFamily="2" charset="0"/>
              </a:rPr>
              <a:t>четыре основные части</a:t>
            </a:r>
            <a:r>
              <a:rPr lang="ru-RU" sz="2000" dirty="0">
                <a:latin typeface="Helvetica" pitchFamily="2" charset="0"/>
              </a:rPr>
              <a:t>:</a:t>
            </a:r>
            <a:endParaRPr lang="en-US" sz="2000" dirty="0">
              <a:latin typeface="Helvetica" pitchFamily="2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94F11EA-282A-925D-9022-4A740204D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0" y="3365064"/>
            <a:ext cx="3073400" cy="3073400"/>
          </a:xfrm>
          <a:prstGeom prst="rect">
            <a:avLst/>
          </a:prstGeom>
        </p:spPr>
      </p:pic>
      <p:sp>
        <p:nvSpPr>
          <p:cNvPr id="11" name="Объект 2">
            <a:extLst>
              <a:ext uri="{FF2B5EF4-FFF2-40B4-BE49-F238E27FC236}">
                <a16:creationId xmlns:a16="http://schemas.microsoft.com/office/drawing/2014/main" id="{822A3721-820C-6BC4-6FBA-F19F334F9012}"/>
              </a:ext>
            </a:extLst>
          </p:cNvPr>
          <p:cNvSpPr txBox="1">
            <a:spLocks/>
          </p:cNvSpPr>
          <p:nvPr/>
        </p:nvSpPr>
        <p:spPr>
          <a:xfrm>
            <a:off x="457200" y="3068073"/>
            <a:ext cx="8429215" cy="3789927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 err="1">
                <a:latin typeface="Helvetica" pitchFamily="2" charset="0"/>
              </a:rPr>
              <a:t>main.py</a:t>
            </a:r>
            <a:endParaRPr lang="en-US" sz="1600" dirty="0">
              <a:latin typeface="Helvetica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ru-RU" sz="1600" dirty="0">
              <a:latin typeface="Helvetica" pitchFamily="2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ru-RU" sz="2000" dirty="0">
                <a:latin typeface="Helvetica" pitchFamily="2" charset="0"/>
              </a:rPr>
              <a:t>Начальный экран</a:t>
            </a:r>
            <a:r>
              <a:rPr lang="en-US" sz="2000" dirty="0">
                <a:latin typeface="Helvetica" pitchFamily="2" charset="0"/>
              </a:rPr>
              <a:t>:</a:t>
            </a:r>
          </a:p>
          <a:p>
            <a:pPr lvl="1">
              <a:lnSpc>
                <a:spcPct val="100000"/>
              </a:lnSpc>
            </a:pPr>
            <a:r>
              <a:rPr lang="en-US" sz="1600" dirty="0" err="1">
                <a:latin typeface="Helvetica" pitchFamily="2" charset="0"/>
              </a:rPr>
              <a:t>StartWindow.py</a:t>
            </a:r>
            <a:endParaRPr lang="en-US" sz="1600" dirty="0">
              <a:latin typeface="Helvetica" pitchFamily="2" charset="0"/>
            </a:endParaRPr>
          </a:p>
          <a:p>
            <a:pPr lvl="1">
              <a:lnSpc>
                <a:spcPct val="100000"/>
              </a:lnSpc>
            </a:pPr>
            <a:r>
              <a:rPr lang="en-US" sz="1600" dirty="0" err="1">
                <a:latin typeface="Helvetica" pitchFamily="2" charset="0"/>
              </a:rPr>
              <a:t>StartWindowWidgets.py</a:t>
            </a:r>
            <a:endParaRPr lang="ru-RU" sz="1600" dirty="0">
              <a:latin typeface="Helvetica" pitchFamily="2" charset="0"/>
            </a:endParaRPr>
          </a:p>
          <a:p>
            <a:pPr marL="457200" lvl="1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600" dirty="0">
              <a:latin typeface="Helvetica" pitchFamily="2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ru-RU" sz="2000" dirty="0">
                <a:latin typeface="Helvetica" pitchFamily="2" charset="0"/>
              </a:rPr>
              <a:t>Главный экран</a:t>
            </a:r>
            <a:r>
              <a:rPr lang="en-US" sz="2000" dirty="0">
                <a:latin typeface="Helvetica" pitchFamily="2" charset="0"/>
              </a:rPr>
              <a:t>:</a:t>
            </a:r>
          </a:p>
          <a:p>
            <a:pPr lvl="1">
              <a:lnSpc>
                <a:spcPct val="100000"/>
              </a:lnSpc>
            </a:pPr>
            <a:r>
              <a:rPr lang="en-US" sz="1600" dirty="0" err="1">
                <a:latin typeface="Helvetica" pitchFamily="2" charset="0"/>
              </a:rPr>
              <a:t>MainWindow.py</a:t>
            </a:r>
            <a:endParaRPr lang="en-US" sz="1600" dirty="0">
              <a:latin typeface="Helvetica" pitchFamily="2" charset="0"/>
            </a:endParaRPr>
          </a:p>
          <a:p>
            <a:pPr lvl="1">
              <a:lnSpc>
                <a:spcPct val="100000"/>
              </a:lnSpc>
            </a:pPr>
            <a:r>
              <a:rPr lang="en-US" sz="1600" dirty="0" err="1">
                <a:latin typeface="Helvetica" pitchFamily="2" charset="0"/>
              </a:rPr>
              <a:t>MainWindowWidgets.py</a:t>
            </a:r>
            <a:endParaRPr lang="ru-RU" sz="1600" dirty="0">
              <a:latin typeface="Helvetica" pitchFamily="2" charset="0"/>
            </a:endParaRPr>
          </a:p>
          <a:p>
            <a:pPr marL="457200" lvl="1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600" dirty="0">
              <a:latin typeface="Helvetica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Helvetica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Helvetica" pitchFamily="2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ru-RU" sz="2000" dirty="0">
                <a:latin typeface="Helvetica" pitchFamily="2" charset="0"/>
              </a:rPr>
              <a:t>Справочный экран</a:t>
            </a:r>
            <a:r>
              <a:rPr lang="en-US" sz="2000" dirty="0">
                <a:latin typeface="Helvetica" pitchFamily="2" charset="0"/>
              </a:rPr>
              <a:t>:</a:t>
            </a:r>
            <a:endParaRPr lang="ru-RU" sz="2000" dirty="0">
              <a:latin typeface="Helvetica" pitchFamily="2" charset="0"/>
            </a:endParaRPr>
          </a:p>
          <a:p>
            <a:pPr lvl="1">
              <a:lnSpc>
                <a:spcPct val="100000"/>
              </a:lnSpc>
            </a:pPr>
            <a:r>
              <a:rPr lang="en" sz="1600" dirty="0" err="1">
                <a:latin typeface="Helvetica" pitchFamily="2" charset="0"/>
              </a:rPr>
              <a:t>HelpWindow.py</a:t>
            </a:r>
            <a:endParaRPr lang="ru-RU" sz="1600" dirty="0">
              <a:latin typeface="Helvetica" pitchFamily="2" charset="0"/>
            </a:endParaRPr>
          </a:p>
          <a:p>
            <a:pPr marL="457200" lvl="1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ru-RU" sz="1600" dirty="0">
              <a:latin typeface="Helvetica" pitchFamily="2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ru-RU" sz="2000" dirty="0">
                <a:latin typeface="Helvetica" pitchFamily="2" charset="0"/>
              </a:rPr>
              <a:t>Работа с базами данных:</a:t>
            </a:r>
          </a:p>
          <a:p>
            <a:pPr lvl="1">
              <a:lnSpc>
                <a:spcPct val="100000"/>
              </a:lnSpc>
            </a:pPr>
            <a:r>
              <a:rPr lang="en" sz="1600" dirty="0" err="1">
                <a:latin typeface="Helvetica" pitchFamily="2" charset="0"/>
              </a:rPr>
              <a:t>DataBaseMethods.py</a:t>
            </a:r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1602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2339</TotalTime>
  <Words>580</Words>
  <Application>Microsoft Macintosh PowerPoint</Application>
  <PresentationFormat>Широкоэкранный</PresentationFormat>
  <Paragraphs>179</Paragraphs>
  <Slides>11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.AppleSystemUIFont</vt:lpstr>
      <vt:lpstr>Arial</vt:lpstr>
      <vt:lpstr>Calibri</vt:lpstr>
      <vt:lpstr>Calibri Light</vt:lpstr>
      <vt:lpstr>Cambria Math</vt:lpstr>
      <vt:lpstr>Helvetica</vt:lpstr>
      <vt:lpstr>Тема Office</vt:lpstr>
      <vt:lpstr>Презентация PowerPoint</vt:lpstr>
      <vt:lpstr>Введение в проблематику</vt:lpstr>
      <vt:lpstr>Презентация PowerPoint</vt:lpstr>
      <vt:lpstr>Цели и задачи</vt:lpstr>
      <vt:lpstr>Сценарий операции</vt:lpstr>
      <vt:lpstr>Формальная постановка задачи</vt:lpstr>
      <vt:lpstr>Состав и структура модельно-методического аппарата</vt:lpstr>
      <vt:lpstr>Исходные данные</vt:lpstr>
      <vt:lpstr>Программная реализация модели</vt:lpstr>
      <vt:lpstr>Выводы после использования модели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Microsoft Office User</cp:lastModifiedBy>
  <cp:revision>16</cp:revision>
  <dcterms:created xsi:type="dcterms:W3CDTF">2022-07-05T10:43:27Z</dcterms:created>
  <dcterms:modified xsi:type="dcterms:W3CDTF">2022-09-14T12:22:38Z</dcterms:modified>
</cp:coreProperties>
</file>