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57" r:id="rId3"/>
    <p:sldId id="258" r:id="rId4"/>
    <p:sldId id="259" r:id="rId5"/>
    <p:sldId id="297" r:id="rId6"/>
    <p:sldId id="260" r:id="rId7"/>
    <p:sldId id="301" r:id="rId8"/>
    <p:sldId id="302" r:id="rId9"/>
    <p:sldId id="303" r:id="rId10"/>
    <p:sldId id="296" r:id="rId11"/>
    <p:sldId id="299" r:id="rId12"/>
    <p:sldId id="304" r:id="rId13"/>
    <p:sldId id="305" r:id="rId14"/>
    <p:sldId id="306" r:id="rId15"/>
    <p:sldId id="295" r:id="rId16"/>
  </p:sldIdLst>
  <p:sldSz cx="9144000" cy="5143500" type="screen16x9"/>
  <p:notesSz cx="6858000" cy="9144000"/>
  <p:embeddedFontLst>
    <p:embeddedFont>
      <p:font typeface="Helvetica Neue" panose="020B0604020202020204" charset="0"/>
      <p:regular r:id="rId18"/>
      <p:bold r:id="rId19"/>
      <p:italic r:id="rId20"/>
      <p:boldItalic r:id="rId21"/>
    </p:embeddedFont>
    <p:embeddedFont>
      <p:font typeface="Nixie One"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00FFFF"/>
    <a:srgbClr val="FF3399"/>
    <a:srgbClr val="15E1EB"/>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E553A3-2DA1-438F-97FF-3234C8E53B68}">
  <a:tblStyle styleId="{45E553A3-2DA1-438F-97FF-3234C8E53B6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97BFDB-13B5-45CE-8D28-0510CB58418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645f7277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645f7277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116419" y="1906764"/>
            <a:ext cx="7070651"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a:solidFill>
                  <a:schemeClr val="tx1"/>
                </a:solidFill>
                <a:latin typeface="+mj-lt"/>
              </a:rPr>
              <a:t>XÂY DỰNG HỆ THỐNG MÁY CHỦ WEB CÂN BẰNG TẢI</a:t>
            </a:r>
            <a:endParaRPr sz="2800">
              <a:solidFill>
                <a:schemeClr val="tx1"/>
              </a:solidFill>
              <a:latin typeface="+mj-lt"/>
            </a:endParaRPr>
          </a:p>
        </p:txBody>
      </p:sp>
      <p:sp>
        <p:nvSpPr>
          <p:cNvPr id="2" name="TextBox 1">
            <a:extLst>
              <a:ext uri="{FF2B5EF4-FFF2-40B4-BE49-F238E27FC236}">
                <a16:creationId xmlns:a16="http://schemas.microsoft.com/office/drawing/2014/main" id="{2DD03761-4DFF-4E4D-8B8D-C0F389AA0E55}"/>
              </a:ext>
            </a:extLst>
          </p:cNvPr>
          <p:cNvSpPr txBox="1"/>
          <p:nvPr/>
        </p:nvSpPr>
        <p:spPr>
          <a:xfrm>
            <a:off x="5911701" y="3066564"/>
            <a:ext cx="3094075" cy="584775"/>
          </a:xfrm>
          <a:prstGeom prst="rect">
            <a:avLst/>
          </a:prstGeom>
          <a:noFill/>
        </p:spPr>
        <p:txBody>
          <a:bodyPr wrap="square" rtlCol="0">
            <a:spAutoFit/>
          </a:bodyPr>
          <a:lstStyle/>
          <a:p>
            <a:r>
              <a:rPr lang="vi-VN" sz="1600" dirty="0">
                <a:solidFill>
                  <a:schemeClr val="tx1"/>
                </a:solidFill>
                <a:latin typeface="+mj-lt"/>
              </a:rPr>
              <a:t>Nguyễn Thanh Tâm – 19110435</a:t>
            </a:r>
          </a:p>
          <a:p>
            <a:endParaRPr lang="vi-VN" sz="1600" dirty="0">
              <a:solidFill>
                <a:schemeClr val="tx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5335-EB8B-419F-B117-ECE475AB6AB7}"/>
              </a:ext>
            </a:extLst>
          </p:cNvPr>
          <p:cNvSpPr>
            <a:spLocks noGrp="1"/>
          </p:cNvSpPr>
          <p:nvPr>
            <p:ph type="ctrTitle"/>
          </p:nvPr>
        </p:nvSpPr>
        <p:spPr>
          <a:xfrm>
            <a:off x="2569238" y="1991849"/>
            <a:ext cx="5862382" cy="1159800"/>
          </a:xfrm>
        </p:spPr>
        <p:txBody>
          <a:bodyPr/>
          <a:lstStyle/>
          <a:p>
            <a:r>
              <a:rPr lang="vi-VN" sz="3200">
                <a:latin typeface="+mj-lt"/>
              </a:rPr>
              <a:t>Cài đặt máy chủ web Apache trên </a:t>
            </a:r>
            <a:br>
              <a:rPr lang="vi-VN" sz="3200">
                <a:latin typeface="+mj-lt"/>
              </a:rPr>
            </a:br>
            <a:r>
              <a:rPr lang="vi-VN" sz="3200">
                <a:latin typeface="+mj-lt"/>
              </a:rPr>
              <a:t>máy ảo Web2</a:t>
            </a:r>
            <a:endParaRPr lang="en-US" sz="3200">
              <a:latin typeface="+mj-lt"/>
            </a:endParaRPr>
          </a:p>
        </p:txBody>
      </p:sp>
      <p:sp>
        <p:nvSpPr>
          <p:cNvPr id="4" name="TextBox 3">
            <a:extLst>
              <a:ext uri="{FF2B5EF4-FFF2-40B4-BE49-F238E27FC236}">
                <a16:creationId xmlns:a16="http://schemas.microsoft.com/office/drawing/2014/main" id="{82838045-CD79-4EDC-A1D8-07B8FD071D2B}"/>
              </a:ext>
            </a:extLst>
          </p:cNvPr>
          <p:cNvSpPr txBox="1"/>
          <p:nvPr/>
        </p:nvSpPr>
        <p:spPr>
          <a:xfrm>
            <a:off x="1180214" y="2156251"/>
            <a:ext cx="527709" cy="830997"/>
          </a:xfrm>
          <a:prstGeom prst="rect">
            <a:avLst/>
          </a:prstGeom>
          <a:noFill/>
        </p:spPr>
        <p:txBody>
          <a:bodyPr wrap="none" rtlCol="0">
            <a:spAutoFit/>
          </a:bodyPr>
          <a:lstStyle/>
          <a:p>
            <a:r>
              <a:rPr lang="vi-VN" sz="4800">
                <a:solidFill>
                  <a:schemeClr val="tx1"/>
                </a:solidFill>
              </a:rPr>
              <a:t>3</a:t>
            </a:r>
            <a:endParaRPr lang="en-US" sz="4800">
              <a:solidFill>
                <a:schemeClr val="tx1"/>
              </a:solidFill>
            </a:endParaRPr>
          </a:p>
        </p:txBody>
      </p:sp>
      <p:sp>
        <p:nvSpPr>
          <p:cNvPr id="5" name="TextBox 4">
            <a:extLst>
              <a:ext uri="{FF2B5EF4-FFF2-40B4-BE49-F238E27FC236}">
                <a16:creationId xmlns:a16="http://schemas.microsoft.com/office/drawing/2014/main" id="{93915025-E491-4F61-AE6B-68F157CAFFDE}"/>
              </a:ext>
            </a:extLst>
          </p:cNvPr>
          <p:cNvSpPr txBox="1"/>
          <p:nvPr/>
        </p:nvSpPr>
        <p:spPr>
          <a:xfrm>
            <a:off x="3476847" y="3151649"/>
            <a:ext cx="5667153" cy="707886"/>
          </a:xfrm>
          <a:prstGeom prst="rect">
            <a:avLst/>
          </a:prstGeom>
          <a:noFill/>
        </p:spPr>
        <p:txBody>
          <a:bodyPr wrap="square" rtlCol="0">
            <a:spAutoFit/>
          </a:bodyPr>
          <a:lstStyle/>
          <a:p>
            <a:r>
              <a:rPr lang="vi-VN" sz="2000">
                <a:solidFill>
                  <a:schemeClr val="tx1">
                    <a:lumMod val="85000"/>
                  </a:schemeClr>
                </a:solidFill>
              </a:rPr>
              <a:t>Cài đặt tương tự như máy ảo Web1, chỉ thay đổi địa chỉ ip.</a:t>
            </a:r>
            <a:endParaRPr lang="en-US" sz="2000">
              <a:solidFill>
                <a:schemeClr val="tx1">
                  <a:lumMod val="85000"/>
                </a:schemeClr>
              </a:solidFill>
            </a:endParaRPr>
          </a:p>
        </p:txBody>
      </p:sp>
    </p:spTree>
    <p:extLst>
      <p:ext uri="{BB962C8B-B14F-4D97-AF65-F5344CB8AC3E}">
        <p14:creationId xmlns:p14="http://schemas.microsoft.com/office/powerpoint/2010/main" val="158078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D73C-EF64-43F3-9B7E-F0CE95DF392C}"/>
              </a:ext>
            </a:extLst>
          </p:cNvPr>
          <p:cNvSpPr>
            <a:spLocks noGrp="1"/>
          </p:cNvSpPr>
          <p:nvPr>
            <p:ph type="ctrTitle"/>
          </p:nvPr>
        </p:nvSpPr>
        <p:spPr>
          <a:xfrm>
            <a:off x="2519916" y="1987764"/>
            <a:ext cx="6624084" cy="1159800"/>
          </a:xfrm>
        </p:spPr>
        <p:txBody>
          <a:bodyPr/>
          <a:lstStyle/>
          <a:p>
            <a:r>
              <a:rPr lang="vi-VN" sz="3000">
                <a:latin typeface="Times New Roman" panose="02020603050405020304" pitchFamily="18" charset="0"/>
                <a:cs typeface="Times New Roman" panose="02020603050405020304" pitchFamily="18" charset="0"/>
              </a:rPr>
              <a:t>Cài cân bằng tải HAProxy trên máy ảo HAProxy</a:t>
            </a:r>
            <a:endParaRPr lang="en-US" sz="3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1612CBE-CE80-4A63-8CDA-FD6071A024C6}"/>
              </a:ext>
            </a:extLst>
          </p:cNvPr>
          <p:cNvSpPr txBox="1"/>
          <p:nvPr/>
        </p:nvSpPr>
        <p:spPr>
          <a:xfrm>
            <a:off x="1127052" y="2156251"/>
            <a:ext cx="584790" cy="830997"/>
          </a:xfrm>
          <a:prstGeom prst="rect">
            <a:avLst/>
          </a:prstGeom>
          <a:noFill/>
        </p:spPr>
        <p:txBody>
          <a:bodyPr wrap="square" rtlCol="0">
            <a:spAutoFit/>
          </a:bodyPr>
          <a:lstStyle/>
          <a:p>
            <a:r>
              <a:rPr lang="vi-VN" sz="4800">
                <a:solidFill>
                  <a:schemeClr val="tx1"/>
                </a:solidFill>
              </a:rPr>
              <a:t>4</a:t>
            </a:r>
            <a:endParaRPr lang="en-US" sz="4800">
              <a:solidFill>
                <a:schemeClr val="tx1"/>
              </a:solidFill>
            </a:endParaRPr>
          </a:p>
        </p:txBody>
      </p:sp>
    </p:spTree>
    <p:extLst>
      <p:ext uri="{BB962C8B-B14F-4D97-AF65-F5344CB8AC3E}">
        <p14:creationId xmlns:p14="http://schemas.microsoft.com/office/powerpoint/2010/main" val="343800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EEFDA7-EFA6-455A-966B-BB88F33589FE}"/>
              </a:ext>
            </a:extLst>
          </p:cNvPr>
          <p:cNvSpPr>
            <a:spLocks noGrp="1"/>
          </p:cNvSpPr>
          <p:nvPr>
            <p:ph type="body" idx="1"/>
          </p:nvPr>
        </p:nvSpPr>
        <p:spPr>
          <a:xfrm>
            <a:off x="2051200" y="1020726"/>
            <a:ext cx="6282300" cy="3211032"/>
          </a:xfrm>
        </p:spPr>
        <p:txBody>
          <a:bodyPr/>
          <a:lstStyle/>
          <a:p>
            <a:pPr marL="76200" indent="0">
              <a:buNone/>
            </a:pPr>
            <a:r>
              <a:rPr lang="en-US" sz="1600" dirty="0" err="1">
                <a:solidFill>
                  <a:schemeClr val="bg2">
                    <a:lumMod val="40000"/>
                    <a:lumOff val="60000"/>
                  </a:schemeClr>
                </a:solidFill>
                <a:latin typeface="Times New Roman" panose="02020603050405020304" pitchFamily="18" charset="0"/>
                <a:cs typeface="Times New Roman" panose="02020603050405020304" pitchFamily="18" charset="0"/>
              </a:rPr>
              <a:t>Cài</a:t>
            </a:r>
            <a:r>
              <a:rPr lang="en-US" sz="1600"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sz="1600" dirty="0" err="1">
                <a:solidFill>
                  <a:schemeClr val="bg2">
                    <a:lumMod val="40000"/>
                    <a:lumOff val="60000"/>
                  </a:schemeClr>
                </a:solidFill>
                <a:latin typeface="Times New Roman" panose="02020603050405020304" pitchFamily="18" charset="0"/>
                <a:cs typeface="Times New Roman" panose="02020603050405020304" pitchFamily="18" charset="0"/>
              </a:rPr>
              <a:t>đặt</a:t>
            </a:r>
            <a:r>
              <a:rPr lang="en-US" sz="1600"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sz="1600" dirty="0" err="1">
                <a:solidFill>
                  <a:schemeClr val="bg2">
                    <a:lumMod val="40000"/>
                    <a:lumOff val="60000"/>
                  </a:schemeClr>
                </a:solidFill>
                <a:latin typeface="Times New Roman" panose="02020603050405020304" pitchFamily="18" charset="0"/>
                <a:cs typeface="Times New Roman" panose="02020603050405020304" pitchFamily="18" charset="0"/>
              </a:rPr>
              <a:t>HAProxy</a:t>
            </a:r>
            <a:endParaRPr kumimoji="0" lang="vi-VN" sz="16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Arial"/>
            </a:endParaRPr>
          </a:p>
          <a:p>
            <a:pPr marL="285750" marR="0" lvl="0" indent="-28575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lang="vi-VN" sz="1600" dirty="0">
                <a:solidFill>
                  <a:schemeClr val="bg2">
                    <a:lumMod val="40000"/>
                    <a:lumOff val="60000"/>
                  </a:schemeClr>
                </a:solidFill>
                <a:latin typeface="Times New Roman" panose="02020603050405020304" pitchFamily="18" charset="0"/>
                <a:cs typeface="Times New Roman" panose="02020603050405020304" pitchFamily="18" charset="0"/>
              </a:rPr>
              <a:t>apt -y install haproxy</a:t>
            </a:r>
          </a:p>
          <a:p>
            <a:pPr marL="76200" indent="0">
              <a:buNone/>
            </a:pPr>
            <a:r>
              <a:rPr lang="en-US" sz="1600" dirty="0" err="1">
                <a:solidFill>
                  <a:schemeClr val="bg2">
                    <a:lumMod val="40000"/>
                    <a:lumOff val="60000"/>
                  </a:schemeClr>
                </a:solidFill>
                <a:latin typeface="Times New Roman" panose="02020603050405020304" pitchFamily="18" charset="0"/>
                <a:cs typeface="Times New Roman" panose="02020603050405020304" pitchFamily="18" charset="0"/>
              </a:rPr>
              <a:t>Định</a:t>
            </a:r>
            <a:r>
              <a:rPr lang="en-US" sz="1600"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sz="1600" dirty="0" err="1">
                <a:solidFill>
                  <a:schemeClr val="bg2">
                    <a:lumMod val="40000"/>
                    <a:lumOff val="60000"/>
                  </a:schemeClr>
                </a:solidFill>
                <a:latin typeface="Times New Roman" panose="02020603050405020304" pitchFamily="18" charset="0"/>
                <a:cs typeface="Times New Roman" panose="02020603050405020304" pitchFamily="18" charset="0"/>
              </a:rPr>
              <a:t>cấu</a:t>
            </a:r>
            <a:r>
              <a:rPr lang="en-US" sz="1600"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sz="1600" dirty="0" err="1">
                <a:solidFill>
                  <a:schemeClr val="bg2">
                    <a:lumMod val="40000"/>
                    <a:lumOff val="60000"/>
                  </a:schemeClr>
                </a:solidFill>
                <a:latin typeface="Times New Roman" panose="02020603050405020304" pitchFamily="18" charset="0"/>
                <a:cs typeface="Times New Roman" panose="02020603050405020304" pitchFamily="18" charset="0"/>
              </a:rPr>
              <a:t>hình</a:t>
            </a:r>
            <a:r>
              <a:rPr lang="en-US" sz="1600"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sz="1600" dirty="0" err="1">
                <a:solidFill>
                  <a:schemeClr val="bg2">
                    <a:lumMod val="40000"/>
                    <a:lumOff val="60000"/>
                  </a:schemeClr>
                </a:solidFill>
                <a:latin typeface="Times New Roman" panose="02020603050405020304" pitchFamily="18" charset="0"/>
                <a:cs typeface="Times New Roman" panose="02020603050405020304" pitchFamily="18" charset="0"/>
              </a:rPr>
              <a:t>HAProxy</a:t>
            </a:r>
            <a:r>
              <a:rPr lang="en-US" sz="1600" dirty="0">
                <a:solidFill>
                  <a:schemeClr val="bg2">
                    <a:lumMod val="40000"/>
                    <a:lumOff val="60000"/>
                  </a:schemeClr>
                </a:solidFill>
                <a:latin typeface="Times New Roman" panose="02020603050405020304" pitchFamily="18" charset="0"/>
                <a:cs typeface="Times New Roman" panose="02020603050405020304" pitchFamily="18" charset="0"/>
              </a:rPr>
              <a:t>.</a:t>
            </a:r>
            <a:endParaRPr lang="vi-VN" sz="1600" dirty="0">
              <a:solidFill>
                <a:schemeClr val="bg2">
                  <a:lumMod val="40000"/>
                  <a:lumOff val="60000"/>
                </a:schemeClr>
              </a:solidFill>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es-ES"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vi /</a:t>
            </a:r>
            <a:r>
              <a:rPr kumimoji="0" lang="es-ES" sz="1600" b="0" i="0" u="none" strike="noStrike" kern="0" cap="none" spc="0" normalizeH="0" baseline="0" noProof="0" dirty="0" err="1">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etc</a:t>
            </a:r>
            <a:r>
              <a:rPr kumimoji="0" lang="es-ES"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a:t>
            </a:r>
            <a:r>
              <a:rPr kumimoji="0" lang="es-ES" sz="1600" b="0" i="0" u="none" strike="noStrike" kern="0" cap="none" spc="0" normalizeH="0" baseline="0" noProof="0" dirty="0" err="1">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haproxy</a:t>
            </a:r>
            <a:r>
              <a:rPr kumimoji="0" lang="es-ES"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a:t>
            </a:r>
            <a:r>
              <a:rPr kumimoji="0" lang="es-ES" sz="1600" b="0" i="0" u="none" strike="noStrike" kern="0" cap="none" spc="0" normalizeH="0" baseline="0" noProof="0" dirty="0" err="1">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haproxy.cfg</a:t>
            </a:r>
            <a:endPar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endParaRP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 add to the end</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 define frontend ( any name is OK for [http-in] )</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frontend http-in</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 listen 80 port</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	bind *:80</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	set default backend</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	default_backend    backend_servers</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	# send X-Forwarded-For header</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	option             forwardfor</a:t>
            </a:r>
          </a:p>
          <a:p>
            <a:pPr marL="285750" marR="0" lvl="0" indent="-28575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endPar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endParaRPr>
          </a:p>
          <a:p>
            <a:pPr marL="76200" indent="0">
              <a:buNone/>
            </a:pPr>
            <a:endParaRPr lang="en-US" dirty="0">
              <a:solidFill>
                <a:schemeClr val="bg2">
                  <a:lumMod val="40000"/>
                  <a:lumOff val="60000"/>
                </a:schemeClr>
              </a:solidFill>
            </a:endParaRPr>
          </a:p>
        </p:txBody>
      </p:sp>
      <p:sp>
        <p:nvSpPr>
          <p:cNvPr id="3" name="Slide Number Placeholder 2">
            <a:extLst>
              <a:ext uri="{FF2B5EF4-FFF2-40B4-BE49-F238E27FC236}">
                <a16:creationId xmlns:a16="http://schemas.microsoft.com/office/drawing/2014/main" id="{95B4706E-DCF6-41C3-AA92-C39285CC0FD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61650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369797-B2E6-4E14-A2D7-C1789BBEB3D2}"/>
              </a:ext>
            </a:extLst>
          </p:cNvPr>
          <p:cNvSpPr>
            <a:spLocks noGrp="1"/>
          </p:cNvSpPr>
          <p:nvPr>
            <p:ph type="body" idx="1"/>
          </p:nvPr>
        </p:nvSpPr>
        <p:spPr/>
        <p:txBody>
          <a:bodyPr/>
          <a:lstStyle/>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 define backend</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backend backend_servers</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        # balance with roundrobin</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        balance            roundrobin</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        # define backend servers</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        server             node01 10.0.0.51:80 check</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        server             node02 10.0.0.52:80 check</a:t>
            </a:r>
          </a:p>
          <a:p>
            <a:pPr marL="76200" marR="0" lvl="0" indent="0" algn="l" defTabSz="914400" rtl="0" eaLnBrk="1" fontAlgn="auto" latinLnBrk="0" hangingPunct="1">
              <a:lnSpc>
                <a:spcPct val="100000"/>
              </a:lnSpc>
              <a:spcBef>
                <a:spcPts val="600"/>
              </a:spcBef>
              <a:spcAft>
                <a:spcPts val="0"/>
              </a:spcAft>
              <a:buClr>
                <a:srgbClr val="19BBD5"/>
              </a:buClr>
              <a:buSzPts val="2400"/>
              <a:buFont typeface="Nixie One"/>
              <a:buNone/>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Khởi động lại haproxy:</a:t>
            </a:r>
          </a:p>
          <a:p>
            <a:pPr marL="285750" marR="0" lvl="0" indent="-28575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en-US" sz="1600" b="0" i="0" u="none" strike="noStrike" kern="0" cap="none" spc="0" normalizeH="0" baseline="0" noProof="0" dirty="0" err="1">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systemctl</a:t>
            </a:r>
            <a:r>
              <a:rPr kumimoji="0" lang="en-US"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 restart </a:t>
            </a:r>
            <a:r>
              <a:rPr kumimoji="0" lang="en-US" sz="1600" b="0" i="0" u="none" strike="noStrike" kern="0" cap="none" spc="0" normalizeH="0" baseline="0" noProof="0" dirty="0" err="1">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rPr>
              <a:t>haproxy</a:t>
            </a:r>
            <a:endPar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cs typeface="Times New Roman" panose="02020603050405020304" pitchFamily="18" charset="0"/>
              <a:sym typeface="Nixie One"/>
            </a:endParaRPr>
          </a:p>
        </p:txBody>
      </p:sp>
      <p:sp>
        <p:nvSpPr>
          <p:cNvPr id="3" name="Slide Number Placeholder 2">
            <a:extLst>
              <a:ext uri="{FF2B5EF4-FFF2-40B4-BE49-F238E27FC236}">
                <a16:creationId xmlns:a16="http://schemas.microsoft.com/office/drawing/2014/main" id="{D4B8446D-6A6E-4FFE-B479-B1E9754EBC6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72611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505E-DFDD-4B8B-BAE7-AA362852742D}"/>
              </a:ext>
            </a:extLst>
          </p:cNvPr>
          <p:cNvSpPr>
            <a:spLocks noGrp="1"/>
          </p:cNvSpPr>
          <p:nvPr>
            <p:ph type="ctrTitle"/>
          </p:nvPr>
        </p:nvSpPr>
        <p:spPr/>
        <p:txBody>
          <a:bodyPr/>
          <a:lstStyle/>
          <a:p>
            <a:r>
              <a:rPr lang="vi-VN">
                <a:latin typeface="+mj-lt"/>
              </a:rPr>
              <a:t>Kết luận</a:t>
            </a:r>
            <a:endParaRPr lang="en-US">
              <a:latin typeface="+mj-lt"/>
            </a:endParaRPr>
          </a:p>
        </p:txBody>
      </p:sp>
      <p:sp>
        <p:nvSpPr>
          <p:cNvPr id="4" name="TextBox 3">
            <a:extLst>
              <a:ext uri="{FF2B5EF4-FFF2-40B4-BE49-F238E27FC236}">
                <a16:creationId xmlns:a16="http://schemas.microsoft.com/office/drawing/2014/main" id="{C477B115-5BF0-4A99-B609-2561CAE1AED1}"/>
              </a:ext>
            </a:extLst>
          </p:cNvPr>
          <p:cNvSpPr txBox="1"/>
          <p:nvPr/>
        </p:nvSpPr>
        <p:spPr>
          <a:xfrm>
            <a:off x="1201480" y="2187029"/>
            <a:ext cx="492443" cy="830997"/>
          </a:xfrm>
          <a:prstGeom prst="rect">
            <a:avLst/>
          </a:prstGeom>
          <a:noFill/>
        </p:spPr>
        <p:txBody>
          <a:bodyPr wrap="none" rtlCol="0">
            <a:spAutoFit/>
          </a:bodyPr>
          <a:lstStyle/>
          <a:p>
            <a:r>
              <a:rPr lang="vi-VN" sz="4800">
                <a:solidFill>
                  <a:schemeClr val="tx1"/>
                </a:solidFill>
                <a:latin typeface="+mj-lt"/>
              </a:rPr>
              <a:t>5</a:t>
            </a:r>
            <a:endParaRPr lang="en-US" sz="4000">
              <a:solidFill>
                <a:schemeClr val="tx1"/>
              </a:solidFill>
              <a:latin typeface="+mj-lt"/>
            </a:endParaRPr>
          </a:p>
        </p:txBody>
      </p:sp>
      <p:sp>
        <p:nvSpPr>
          <p:cNvPr id="5" name="TextBox 4">
            <a:extLst>
              <a:ext uri="{FF2B5EF4-FFF2-40B4-BE49-F238E27FC236}">
                <a16:creationId xmlns:a16="http://schemas.microsoft.com/office/drawing/2014/main" id="{34C21B21-C40F-4A5E-BAF2-70DD677BDD80}"/>
              </a:ext>
            </a:extLst>
          </p:cNvPr>
          <p:cNvSpPr txBox="1"/>
          <p:nvPr/>
        </p:nvSpPr>
        <p:spPr>
          <a:xfrm>
            <a:off x="2936357" y="2784110"/>
            <a:ext cx="6866861" cy="1323439"/>
          </a:xfrm>
          <a:prstGeom prst="rect">
            <a:avLst/>
          </a:prstGeom>
          <a:noFill/>
        </p:spPr>
        <p:txBody>
          <a:bodyPr wrap="square" rtlCol="0">
            <a:spAutoFit/>
          </a:bodyPr>
          <a:lstStyle/>
          <a:p>
            <a:pPr marL="193675" marR="950595" algn="just">
              <a:spcBef>
                <a:spcPts val="690"/>
              </a:spcBef>
              <a:spcAft>
                <a:spcPts val="0"/>
              </a:spcAft>
            </a:pPr>
            <a:r>
              <a:rPr lang="vi-VN" sz="1600">
                <a:solidFill>
                  <a:schemeClr val="tx1"/>
                </a:solidFill>
                <a:effectLst/>
                <a:latin typeface="Times New Roman" panose="02020603050405020304" pitchFamily="18" charset="0"/>
                <a:ea typeface="Times New Roman" panose="02020603050405020304" pitchFamily="18" charset="0"/>
              </a:rPr>
              <a:t>Khi nhập địa chỉ IP của máy ảo HAProxy thì nó sẽ truy cập một trong 2 con web server của máy ảo WEB1 và WEB2. Khi ta load lại thì nó sẽ  đổi từ web server của máy ảo WEB1 sang WEB2 hoặc ngược lại. Từ đó ta thấy rằng HAProxy có nhiệm vụ chia đều các tảI hay truy cập từ bên ngoài cho cả 2 web server.</a:t>
            </a:r>
            <a:endParaRPr lang="en-US" sz="160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13540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644"/>
        <p:cNvGrpSpPr/>
        <p:nvPr/>
      </p:nvGrpSpPr>
      <p:grpSpPr>
        <a:xfrm>
          <a:off x="0" y="0"/>
          <a:ext cx="0" cy="0"/>
          <a:chOff x="0" y="0"/>
          <a:chExt cx="0" cy="0"/>
        </a:xfrm>
      </p:grpSpPr>
      <p:sp>
        <p:nvSpPr>
          <p:cNvPr id="1646" name="Google Shape;1646;p50"/>
          <p:cNvSpPr txBox="1"/>
          <p:nvPr/>
        </p:nvSpPr>
        <p:spPr>
          <a:xfrm>
            <a:off x="1106100" y="1943685"/>
            <a:ext cx="6931800" cy="170328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vi-VN" sz="4000" b="1">
                <a:solidFill>
                  <a:srgbClr val="434343"/>
                </a:solidFill>
                <a:latin typeface="+mj-lt"/>
                <a:ea typeface="Montserrat"/>
                <a:cs typeface="Montserrat"/>
                <a:sym typeface="Montserrat"/>
              </a:rPr>
              <a:t>Cám Ơn Mọi Người Đã Xem Nhóm Chúng Em Thuyết Trình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593201" y="973600"/>
            <a:ext cx="6242994"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400">
                <a:latin typeface="Times New Roman" panose="02020603050405020304" pitchFamily="18" charset="0"/>
                <a:cs typeface="Times New Roman" panose="02020603050405020304" pitchFamily="18" charset="0"/>
              </a:rPr>
              <a:t>Cân bằng tải hay load balancing là gì ?</a:t>
            </a:r>
            <a:endParaRPr sz="2400">
              <a:latin typeface="Times New Roman" panose="02020603050405020304" pitchFamily="18" charset="0"/>
              <a:cs typeface="Times New Roman" panose="02020603050405020304" pitchFamily="18" charset="0"/>
            </a:endParaRPr>
          </a:p>
        </p:txBody>
      </p:sp>
      <p:sp>
        <p:nvSpPr>
          <p:cNvPr id="343" name="Google Shape;343;p12"/>
          <p:cNvSpPr txBox="1"/>
          <p:nvPr/>
        </p:nvSpPr>
        <p:spPr>
          <a:xfrm>
            <a:off x="1593201" y="1618900"/>
            <a:ext cx="3330900" cy="2363225"/>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vi-VN" sz="1500">
                <a:solidFill>
                  <a:srgbClr val="C6DAEC"/>
                </a:solidFill>
                <a:latin typeface="+mj-lt"/>
                <a:ea typeface="Muli"/>
                <a:cs typeface="Muli"/>
                <a:sym typeface="Muli"/>
              </a:rPr>
              <a:t>Load balancing là kỹ thuật phân phối tải trên các website có lượng truy cập cao. Giải pháp hỗ trợ việc tối ưu hóa tài nguyên, tăng sự đảm bảo, giảm độ trễ trên hệ thống.</a:t>
            </a:r>
            <a:endParaRPr sz="1500">
              <a:solidFill>
                <a:srgbClr val="C6DAEC"/>
              </a:solidFill>
              <a:latin typeface="+mj-lt"/>
              <a:ea typeface="Muli"/>
              <a:cs typeface="Muli"/>
              <a:sym typeface="Muli"/>
            </a:endParaRPr>
          </a:p>
        </p:txBody>
      </p:sp>
      <p:sp>
        <p:nvSpPr>
          <p:cNvPr id="344" name="Google Shape;344;p12"/>
          <p:cNvSpPr txBox="1"/>
          <p:nvPr/>
        </p:nvSpPr>
        <p:spPr>
          <a:xfrm>
            <a:off x="5355921" y="1618900"/>
            <a:ext cx="3330900" cy="2551000"/>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sz="1500">
                <a:solidFill>
                  <a:srgbClr val="C6DAEC"/>
                </a:solidFill>
                <a:latin typeface="+mj-lt"/>
                <a:ea typeface="Muli"/>
                <a:cs typeface="Muli"/>
                <a:sym typeface="Muli"/>
              </a:rPr>
              <a:t>Các thuật toán cân bằng tải cơ bản:</a:t>
            </a:r>
          </a:p>
          <a:p>
            <a:pPr marL="285750" lvl="0" indent="-285750" algn="just" rtl="0">
              <a:spcBef>
                <a:spcPts val="600"/>
              </a:spcBef>
              <a:spcAft>
                <a:spcPts val="0"/>
              </a:spcAft>
              <a:buFont typeface="Courier New" panose="02070309020205020404" pitchFamily="49" charset="0"/>
              <a:buChar char="o"/>
            </a:pPr>
            <a:r>
              <a:rPr lang="vi-VN" sz="1500">
                <a:solidFill>
                  <a:srgbClr val="C6DAEC"/>
                </a:solidFill>
                <a:latin typeface="+mj-lt"/>
                <a:ea typeface="Muli"/>
                <a:cs typeface="Muli"/>
                <a:sym typeface="Muli"/>
              </a:rPr>
              <a:t>Round Robin: Các Request phân phối tuần tự tới các server, phương thức được sử dụng mặc định.</a:t>
            </a:r>
          </a:p>
          <a:p>
            <a:pPr marL="285750" lvl="0" indent="-285750" algn="just" rtl="0">
              <a:spcBef>
                <a:spcPts val="600"/>
              </a:spcBef>
              <a:spcAft>
                <a:spcPts val="0"/>
              </a:spcAft>
              <a:buFont typeface="Courier New" panose="02070309020205020404" pitchFamily="49" charset="0"/>
              <a:buChar char="o"/>
            </a:pPr>
            <a:r>
              <a:rPr lang="vi-VN" sz="1500">
                <a:solidFill>
                  <a:srgbClr val="C6DAEC"/>
                </a:solidFill>
                <a:latin typeface="+mj-lt"/>
                <a:ea typeface="Muli"/>
                <a:cs typeface="Muli"/>
                <a:sym typeface="Muli"/>
              </a:rPr>
              <a:t>Least Connection: Request phân phối tới server có số kết nối tới ít nhất.</a:t>
            </a:r>
          </a:p>
          <a:p>
            <a:pPr marL="285750" lvl="0" indent="-285750" algn="just" rtl="0">
              <a:spcBef>
                <a:spcPts val="600"/>
              </a:spcBef>
              <a:spcAft>
                <a:spcPts val="0"/>
              </a:spcAft>
              <a:buFont typeface="Courier New" panose="02070309020205020404" pitchFamily="49" charset="0"/>
              <a:buChar char="o"/>
            </a:pPr>
            <a:r>
              <a:rPr lang="vi-VN" sz="1500">
                <a:solidFill>
                  <a:srgbClr val="C6DAEC"/>
                </a:solidFill>
                <a:latin typeface="+mj-lt"/>
                <a:ea typeface="Muli"/>
                <a:cs typeface="Muli"/>
                <a:sym typeface="Muli"/>
              </a:rPr>
              <a:t>IP Hash: Lựa chọn Kết nối tới server bằng IP kết nối tới, tức IP A sẽ luôn kết nối tới server A trừ khi server A xảy ra sự cố.</a:t>
            </a:r>
            <a:endParaRPr sz="1500">
              <a:solidFill>
                <a:srgbClr val="C6DAEC"/>
              </a:solidFill>
              <a:latin typeface="+mj-lt"/>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338716" y="1166774"/>
            <a:ext cx="7894452" cy="50401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a:latin typeface="Times New Roman" panose="02020603050405020304" pitchFamily="18" charset="0"/>
                <a:cs typeface="Times New Roman" panose="02020603050405020304" pitchFamily="18" charset="0"/>
              </a:rPr>
              <a:t>Cài đặt HAProxy để cấu hình Máy chủ Cân bằng Tải</a:t>
            </a:r>
            <a:endParaRPr sz="2400">
              <a:latin typeface="Times New Roman" panose="02020603050405020304" pitchFamily="18" charset="0"/>
              <a:cs typeface="Times New Roman" panose="02020603050405020304" pitchFamily="18" charset="0"/>
            </a:endParaRPr>
          </a:p>
        </p:txBody>
      </p:sp>
      <p:sp>
        <p:nvSpPr>
          <p:cNvPr id="352" name="Google Shape;352;p13"/>
          <p:cNvSpPr txBox="1">
            <a:spLocks noGrp="1"/>
          </p:cNvSpPr>
          <p:nvPr>
            <p:ph type="body" idx="4294967295"/>
          </p:nvPr>
        </p:nvSpPr>
        <p:spPr>
          <a:xfrm>
            <a:off x="1572632" y="1585183"/>
            <a:ext cx="4562100" cy="50401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1800"/>
              <a:t>Mô hình như sau : </a:t>
            </a:r>
          </a:p>
          <a:p>
            <a:pPr marL="0" lvl="0" indent="0" algn="l" rtl="0">
              <a:spcBef>
                <a:spcPts val="600"/>
              </a:spcBef>
              <a:spcAft>
                <a:spcPts val="0"/>
              </a:spcAft>
              <a:buNone/>
            </a:pPr>
            <a:endParaRPr lang="en-US"/>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4" name="TextBox 3">
            <a:extLst>
              <a:ext uri="{FF2B5EF4-FFF2-40B4-BE49-F238E27FC236}">
                <a16:creationId xmlns:a16="http://schemas.microsoft.com/office/drawing/2014/main" id="{3110EAAA-A1A5-4738-B838-9DA79A852746}"/>
              </a:ext>
            </a:extLst>
          </p:cNvPr>
          <p:cNvSpPr txBox="1"/>
          <p:nvPr/>
        </p:nvSpPr>
        <p:spPr>
          <a:xfrm>
            <a:off x="1572632" y="2089194"/>
            <a:ext cx="6771013" cy="1569660"/>
          </a:xfrm>
          <a:prstGeom prst="rect">
            <a:avLst/>
          </a:prstGeom>
          <a:noFill/>
        </p:spPr>
        <p:txBody>
          <a:bodyPr wrap="square" rtlCol="0">
            <a:spAutoFit/>
          </a:bodyPr>
          <a:lstStyle/>
          <a:p>
            <a:r>
              <a:rPr lang="en-US" sz="1600">
                <a:solidFill>
                  <a:schemeClr val="tx1"/>
                </a:solidFill>
              </a:rPr>
              <a:t>----------- + --------------------------- + ---------- ---------------- + ------------ </a:t>
            </a:r>
          </a:p>
          <a:p>
            <a:r>
              <a:rPr lang="en-US" sz="1600">
                <a:solidFill>
                  <a:schemeClr val="tx1"/>
                </a:solidFill>
              </a:rPr>
              <a:t>               |                                 </a:t>
            </a:r>
            <a:r>
              <a:rPr lang="vi-VN" sz="1600">
                <a:solidFill>
                  <a:schemeClr val="tx1"/>
                </a:solidFill>
              </a:rPr>
              <a:t> </a:t>
            </a:r>
            <a:r>
              <a:rPr lang="en-US" sz="1600">
                <a:solidFill>
                  <a:schemeClr val="tx1"/>
                </a:solidFill>
              </a:rPr>
              <a:t> |                                  </a:t>
            </a:r>
            <a:r>
              <a:rPr lang="vi-VN" sz="1600">
                <a:solidFill>
                  <a:schemeClr val="tx1"/>
                </a:solidFill>
              </a:rPr>
              <a:t>  </a:t>
            </a:r>
            <a:r>
              <a:rPr lang="en-US" sz="1600">
                <a:solidFill>
                  <a:schemeClr val="tx1"/>
                </a:solidFill>
              </a:rPr>
              <a:t>| </a:t>
            </a:r>
          </a:p>
          <a:p>
            <a:r>
              <a:rPr lang="en-US" sz="1600">
                <a:solidFill>
                  <a:schemeClr val="tx1"/>
                </a:solidFill>
              </a:rPr>
              <a:t>  192.168.219.135         192.168.219.131          192.168.219.132 </a:t>
            </a:r>
          </a:p>
          <a:p>
            <a:r>
              <a:rPr lang="en-US" sz="1600">
                <a:solidFill>
                  <a:schemeClr val="tx1"/>
                </a:solidFill>
              </a:rPr>
              <a:t>----------- + ----------- + + ----------- + ---------- + + ----------- + ---------- + </a:t>
            </a:r>
          </a:p>
          <a:p>
            <a:r>
              <a:rPr lang="en-US" sz="1600">
                <a:solidFill>
                  <a:schemeClr val="tx1"/>
                </a:solidFill>
              </a:rPr>
              <a:t>      | HAProxy |              | Máy chủ web # 1 |   </a:t>
            </a:r>
            <a:r>
              <a:rPr lang="vi-VN" sz="1600">
                <a:solidFill>
                  <a:schemeClr val="tx1"/>
                </a:solidFill>
              </a:rPr>
              <a:t>   </a:t>
            </a:r>
            <a:r>
              <a:rPr lang="en-US" sz="1600">
                <a:solidFill>
                  <a:schemeClr val="tx1"/>
                </a:solidFill>
              </a:rPr>
              <a:t> | Máy chủ web # 2 |  -------------</a:t>
            </a:r>
            <a:r>
              <a:rPr lang="vi-VN" sz="1600">
                <a:solidFill>
                  <a:schemeClr val="tx1"/>
                </a:solidFill>
              </a:rPr>
              <a:t>--</a:t>
            </a:r>
            <a:r>
              <a:rPr lang="en-US" sz="1600">
                <a:solidFill>
                  <a:schemeClr val="tx1"/>
                </a:solidFill>
              </a:rPr>
              <a:t>--</a:t>
            </a:r>
            <a:r>
              <a:rPr lang="vi-VN" sz="1600">
                <a:solidFill>
                  <a:schemeClr val="tx1"/>
                </a:solidFill>
              </a:rPr>
              <a:t>+</a:t>
            </a:r>
            <a:r>
              <a:rPr lang="en-US" sz="1600">
                <a:solidFill>
                  <a:schemeClr val="tx1"/>
                </a:solidFill>
              </a:rPr>
              <a:t>---</a:t>
            </a:r>
            <a:r>
              <a:rPr lang="vi-VN" sz="1600">
                <a:solidFill>
                  <a:schemeClr val="tx1"/>
                </a:solidFill>
              </a:rPr>
              <a:t>--------</a:t>
            </a:r>
            <a:r>
              <a:rPr lang="en-US" sz="1600">
                <a:solidFill>
                  <a:schemeClr val="tx1"/>
                </a:solidFill>
              </a:rPr>
              <a:t>- + +--------</a:t>
            </a:r>
            <a:r>
              <a:rPr lang="vi-VN" sz="1600">
                <a:solidFill>
                  <a:schemeClr val="tx1"/>
                </a:solidFill>
              </a:rPr>
              <a:t>-</a:t>
            </a:r>
            <a:r>
              <a:rPr lang="en-US" sz="1600">
                <a:solidFill>
                  <a:schemeClr val="tx1"/>
                </a:solidFill>
              </a:rPr>
              <a:t>---</a:t>
            </a:r>
            <a:r>
              <a:rPr lang="vi-VN" sz="1600">
                <a:solidFill>
                  <a:schemeClr val="tx1"/>
                </a:solidFill>
              </a:rPr>
              <a:t>+</a:t>
            </a:r>
            <a:r>
              <a:rPr lang="en-US" sz="1600">
                <a:solidFill>
                  <a:schemeClr val="tx1"/>
                </a:solidFill>
              </a:rPr>
              <a:t>------</a:t>
            </a:r>
            <a:r>
              <a:rPr lang="vi-VN" sz="1600">
                <a:solidFill>
                  <a:schemeClr val="tx1"/>
                </a:solidFill>
              </a:rPr>
              <a:t>---</a:t>
            </a:r>
            <a:r>
              <a:rPr lang="en-US" sz="1600">
                <a:solidFill>
                  <a:schemeClr val="tx1"/>
                </a:solidFill>
              </a:rPr>
              <a:t>-- + + ------------</a:t>
            </a:r>
            <a:r>
              <a:rPr lang="vi-VN" sz="1600">
                <a:solidFill>
                  <a:schemeClr val="tx1"/>
                </a:solidFill>
              </a:rPr>
              <a:t>+</a:t>
            </a:r>
            <a:r>
              <a:rPr lang="en-US" sz="1600">
                <a:solidFill>
                  <a:schemeClr val="tx1"/>
                </a:solidFill>
              </a:rPr>
              <a:t>---</a:t>
            </a:r>
            <a:r>
              <a:rPr lang="vi-VN" sz="1600">
                <a:solidFill>
                  <a:schemeClr val="tx1"/>
                </a:solidFill>
              </a:rPr>
              <a:t>--</a:t>
            </a:r>
            <a:r>
              <a:rPr lang="en-US" sz="1600">
                <a:solidFill>
                  <a:schemeClr val="tx1"/>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494514" y="2234258"/>
            <a:ext cx="5638800" cy="58674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a:latin typeface="+mj-lt"/>
              </a:rPr>
              <a:t>Chuẩn bị</a:t>
            </a:r>
            <a:endParaRPr sz="3200">
              <a:latin typeface="+mj-lt"/>
            </a:endParaRPr>
          </a:p>
        </p:txBody>
      </p:sp>
      <p:sp>
        <p:nvSpPr>
          <p:cNvPr id="360" name="Google Shape;360;p14"/>
          <p:cNvSpPr txBox="1">
            <a:spLocks noGrp="1"/>
          </p:cNvSpPr>
          <p:nvPr>
            <p:ph type="subTitle" idx="1"/>
          </p:nvPr>
        </p:nvSpPr>
        <p:spPr>
          <a:xfrm>
            <a:off x="2647507" y="2789586"/>
            <a:ext cx="5696100" cy="14740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a:t>3 máy ảo Ubuntu</a:t>
            </a:r>
          </a:p>
          <a:p>
            <a:pPr marL="285750" lvl="0" indent="-285750" algn="l" rtl="0">
              <a:spcBef>
                <a:spcPts val="0"/>
              </a:spcBef>
              <a:spcAft>
                <a:spcPts val="0"/>
              </a:spcAft>
              <a:buFontTx/>
              <a:buChar char="-"/>
            </a:pPr>
            <a:r>
              <a:rPr lang="vi-VN" sz="1800"/>
              <a:t>HAProxy với địa chỉ IP 192.168.219.135</a:t>
            </a:r>
          </a:p>
          <a:p>
            <a:pPr marL="285750" lvl="0" indent="-285750" algn="l" rtl="0">
              <a:spcBef>
                <a:spcPts val="0"/>
              </a:spcBef>
              <a:spcAft>
                <a:spcPts val="0"/>
              </a:spcAft>
              <a:buFontTx/>
              <a:buChar char="-"/>
            </a:pPr>
            <a:r>
              <a:rPr lang="vi-VN" sz="1800"/>
              <a:t>Web1 với địa chỉ IP 192.168.219.131</a:t>
            </a:r>
          </a:p>
          <a:p>
            <a:pPr marL="285750" lvl="0" indent="-285750" algn="l" rtl="0">
              <a:spcBef>
                <a:spcPts val="0"/>
              </a:spcBef>
              <a:spcAft>
                <a:spcPts val="0"/>
              </a:spcAft>
              <a:buFontTx/>
              <a:buChar char="-"/>
            </a:pPr>
            <a:r>
              <a:rPr lang="vi-VN" sz="1800"/>
              <a:t>Web2 với địa chỉ IP 192.168.219.132</a:t>
            </a:r>
          </a:p>
        </p:txBody>
      </p:sp>
      <p:sp>
        <p:nvSpPr>
          <p:cNvPr id="361" name="Google Shape;361;p14"/>
          <p:cNvSpPr txBox="1"/>
          <p:nvPr/>
        </p:nvSpPr>
        <p:spPr>
          <a:xfrm>
            <a:off x="427514" y="1641731"/>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B8F3-2786-46DD-93E8-DCC710521124}"/>
              </a:ext>
            </a:extLst>
          </p:cNvPr>
          <p:cNvSpPr>
            <a:spLocks noGrp="1"/>
          </p:cNvSpPr>
          <p:nvPr>
            <p:ph type="ctrTitle"/>
          </p:nvPr>
        </p:nvSpPr>
        <p:spPr>
          <a:xfrm>
            <a:off x="2488019" y="1986847"/>
            <a:ext cx="6230678" cy="1159800"/>
          </a:xfrm>
        </p:spPr>
        <p:txBody>
          <a:bodyPr/>
          <a:lstStyle/>
          <a:p>
            <a:r>
              <a:rPr lang="vi-VN" sz="3200">
                <a:latin typeface="+mj-lt"/>
              </a:rPr>
              <a:t>Thiết lập ban đầu đối với máy ảo Web1</a:t>
            </a:r>
            <a:endParaRPr lang="en-US" sz="3200">
              <a:latin typeface="+mj-lt"/>
            </a:endParaRPr>
          </a:p>
        </p:txBody>
      </p:sp>
      <p:sp>
        <p:nvSpPr>
          <p:cNvPr id="4" name="TextBox 3">
            <a:extLst>
              <a:ext uri="{FF2B5EF4-FFF2-40B4-BE49-F238E27FC236}">
                <a16:creationId xmlns:a16="http://schemas.microsoft.com/office/drawing/2014/main" id="{02C58006-4BB7-4531-8EA5-2F1D45A3527C}"/>
              </a:ext>
            </a:extLst>
          </p:cNvPr>
          <p:cNvSpPr txBox="1"/>
          <p:nvPr/>
        </p:nvSpPr>
        <p:spPr>
          <a:xfrm>
            <a:off x="1169582" y="2156251"/>
            <a:ext cx="527709" cy="830997"/>
          </a:xfrm>
          <a:prstGeom prst="rect">
            <a:avLst/>
          </a:prstGeom>
          <a:noFill/>
        </p:spPr>
        <p:txBody>
          <a:bodyPr wrap="none" rtlCol="0">
            <a:spAutoFit/>
          </a:bodyPr>
          <a:lstStyle/>
          <a:p>
            <a:r>
              <a:rPr lang="vi-VN" sz="4800">
                <a:solidFill>
                  <a:schemeClr val="tx1"/>
                </a:solidFill>
              </a:rPr>
              <a:t>2</a:t>
            </a:r>
            <a:endParaRPr lang="en-US" sz="4800">
              <a:solidFill>
                <a:schemeClr val="tx1"/>
              </a:solidFill>
            </a:endParaRPr>
          </a:p>
        </p:txBody>
      </p:sp>
      <p:sp>
        <p:nvSpPr>
          <p:cNvPr id="5" name="TextBox 4">
            <a:extLst>
              <a:ext uri="{FF2B5EF4-FFF2-40B4-BE49-F238E27FC236}">
                <a16:creationId xmlns:a16="http://schemas.microsoft.com/office/drawing/2014/main" id="{CDB67DE3-A412-452B-B724-2715FB1343BF}"/>
              </a:ext>
            </a:extLst>
          </p:cNvPr>
          <p:cNvSpPr txBox="1"/>
          <p:nvPr/>
        </p:nvSpPr>
        <p:spPr>
          <a:xfrm>
            <a:off x="3274827" y="3146647"/>
            <a:ext cx="5667154" cy="1015663"/>
          </a:xfrm>
          <a:prstGeom prst="rect">
            <a:avLst/>
          </a:prstGeom>
          <a:noFill/>
        </p:spPr>
        <p:txBody>
          <a:bodyPr wrap="square" rtlCol="0">
            <a:spAutoFit/>
          </a:bodyPr>
          <a:lstStyle/>
          <a:p>
            <a:pPr algn="just"/>
            <a:r>
              <a:rPr kumimoji="0" lang="vi-VN" sz="2000" b="1" i="0" u="none" strike="noStrike" kern="0" cap="none" spc="0" normalizeH="0" baseline="0" noProof="0">
                <a:ln>
                  <a:noFill/>
                </a:ln>
                <a:solidFill>
                  <a:srgbClr val="FFFFFF">
                    <a:lumMod val="85000"/>
                  </a:srgbClr>
                </a:solidFill>
                <a:effectLst/>
                <a:uLnTx/>
                <a:uFillTx/>
                <a:latin typeface="Times New Roman" panose="02020603050405020304" pitchFamily="18" charset="0"/>
                <a:ea typeface="Times New Roman" panose="02020603050405020304" pitchFamily="18" charset="0"/>
                <a:sym typeface="Nixie One"/>
              </a:rPr>
              <a:t>Apache2 HTTP Server là máy chủ web phổ biến nhất được sử dụng. Để cài</a:t>
            </a:r>
            <a:r>
              <a:rPr kumimoji="0" lang="vi-VN" sz="2000" b="1" i="0" u="none" strike="noStrike" kern="0" cap="none" spc="5" normalizeH="0" baseline="0" noProof="0">
                <a:ln>
                  <a:noFill/>
                </a:ln>
                <a:solidFill>
                  <a:srgbClr val="FFFFFF">
                    <a:lumMod val="85000"/>
                  </a:srgbClr>
                </a:solidFill>
                <a:effectLst/>
                <a:uLnTx/>
                <a:uFillTx/>
                <a:latin typeface="Times New Roman" panose="02020603050405020304" pitchFamily="18" charset="0"/>
                <a:ea typeface="Times New Roman" panose="02020603050405020304" pitchFamily="18" charset="0"/>
                <a:sym typeface="Nixie One"/>
              </a:rPr>
              <a:t> </a:t>
            </a:r>
            <a:r>
              <a:rPr kumimoji="0" lang="vi-VN" sz="2000" b="1" i="0" u="none" strike="noStrike" kern="0" cap="none" spc="0" normalizeH="0" baseline="0" noProof="0">
                <a:ln>
                  <a:noFill/>
                </a:ln>
                <a:solidFill>
                  <a:srgbClr val="FFFFFF">
                    <a:lumMod val="85000"/>
                  </a:srgbClr>
                </a:solidFill>
                <a:effectLst/>
                <a:uLnTx/>
                <a:uFillTx/>
                <a:latin typeface="Times New Roman" panose="02020603050405020304" pitchFamily="18" charset="0"/>
                <a:ea typeface="Times New Roman" panose="02020603050405020304" pitchFamily="18" charset="0"/>
                <a:sym typeface="Nixie One"/>
              </a:rPr>
              <a:t>đặt</a:t>
            </a:r>
            <a:r>
              <a:rPr kumimoji="0" lang="vi-VN" sz="2000" b="1" i="0" u="none" strike="noStrike" kern="0" cap="none" spc="-20" normalizeH="0" baseline="0" noProof="0">
                <a:ln>
                  <a:noFill/>
                </a:ln>
                <a:solidFill>
                  <a:srgbClr val="FFFFFF">
                    <a:lumMod val="85000"/>
                  </a:srgbClr>
                </a:solidFill>
                <a:effectLst/>
                <a:uLnTx/>
                <a:uFillTx/>
                <a:latin typeface="Times New Roman" panose="02020603050405020304" pitchFamily="18" charset="0"/>
                <a:ea typeface="Times New Roman" panose="02020603050405020304" pitchFamily="18" charset="0"/>
                <a:sym typeface="Nixie One"/>
              </a:rPr>
              <a:t> </a:t>
            </a:r>
            <a:r>
              <a:rPr kumimoji="0" lang="vi-VN" sz="2000" b="1" i="0" u="none" strike="noStrike" kern="0" cap="none" spc="0" normalizeH="0" baseline="0" noProof="0">
                <a:ln>
                  <a:noFill/>
                </a:ln>
                <a:solidFill>
                  <a:srgbClr val="FFFFFF">
                    <a:lumMod val="85000"/>
                  </a:srgbClr>
                </a:solidFill>
                <a:effectLst/>
                <a:uLnTx/>
                <a:uFillTx/>
                <a:latin typeface="Times New Roman" panose="02020603050405020304" pitchFamily="18" charset="0"/>
                <a:ea typeface="Times New Roman" panose="02020603050405020304" pitchFamily="18" charset="0"/>
                <a:sym typeface="Nixie One"/>
              </a:rPr>
              <a:t>Apache2 HTTP</a:t>
            </a:r>
            <a:r>
              <a:rPr kumimoji="0" lang="vi-VN" sz="2000" b="1" i="0" u="none" strike="noStrike" kern="0" cap="none" spc="-10" normalizeH="0" baseline="0" noProof="0">
                <a:ln>
                  <a:noFill/>
                </a:ln>
                <a:solidFill>
                  <a:srgbClr val="FFFFFF">
                    <a:lumMod val="85000"/>
                  </a:srgbClr>
                </a:solidFill>
                <a:effectLst/>
                <a:uLnTx/>
                <a:uFillTx/>
                <a:latin typeface="Times New Roman" panose="02020603050405020304" pitchFamily="18" charset="0"/>
                <a:ea typeface="Times New Roman" panose="02020603050405020304" pitchFamily="18" charset="0"/>
                <a:sym typeface="Nixie One"/>
              </a:rPr>
              <a:t> </a:t>
            </a:r>
            <a:r>
              <a:rPr kumimoji="0" lang="vi-VN" sz="2000" b="1" i="0" u="none" strike="noStrike" kern="0" cap="none" spc="0" normalizeH="0" baseline="0" noProof="0">
                <a:ln>
                  <a:noFill/>
                </a:ln>
                <a:solidFill>
                  <a:srgbClr val="FFFFFF">
                    <a:lumMod val="85000"/>
                  </a:srgbClr>
                </a:solidFill>
                <a:effectLst/>
                <a:uLnTx/>
                <a:uFillTx/>
                <a:latin typeface="Times New Roman" panose="02020603050405020304" pitchFamily="18" charset="0"/>
                <a:ea typeface="Times New Roman" panose="02020603050405020304" pitchFamily="18" charset="0"/>
                <a:sym typeface="Nixie One"/>
              </a:rPr>
              <a:t>trên máy chủ</a:t>
            </a:r>
            <a:r>
              <a:rPr kumimoji="0" lang="vi-VN" sz="2000" b="1" i="0" u="none" strike="noStrike" kern="0" cap="none" spc="-25" normalizeH="0" baseline="0" noProof="0">
                <a:ln>
                  <a:noFill/>
                </a:ln>
                <a:solidFill>
                  <a:srgbClr val="FFFFFF">
                    <a:lumMod val="85000"/>
                  </a:srgbClr>
                </a:solidFill>
                <a:effectLst/>
                <a:uLnTx/>
                <a:uFillTx/>
                <a:latin typeface="Times New Roman" panose="02020603050405020304" pitchFamily="18" charset="0"/>
                <a:ea typeface="Times New Roman" panose="02020603050405020304" pitchFamily="18" charset="0"/>
                <a:sym typeface="Nixie One"/>
              </a:rPr>
              <a:t> </a:t>
            </a:r>
            <a:r>
              <a:rPr kumimoji="0" lang="vi-VN" sz="2000" b="1" i="0" u="none" strike="noStrike" kern="0" cap="none" spc="0" normalizeH="0" baseline="0" noProof="0">
                <a:ln>
                  <a:noFill/>
                </a:ln>
                <a:solidFill>
                  <a:srgbClr val="FFFFFF">
                    <a:lumMod val="85000"/>
                  </a:srgbClr>
                </a:solidFill>
                <a:effectLst/>
                <a:uLnTx/>
                <a:uFillTx/>
                <a:latin typeface="Times New Roman" panose="02020603050405020304" pitchFamily="18" charset="0"/>
                <a:ea typeface="Times New Roman" panose="02020603050405020304" pitchFamily="18" charset="0"/>
                <a:sym typeface="Nixie One"/>
              </a:rPr>
              <a:t>Ubuntu, ta thực hiện các bước sau:</a:t>
            </a:r>
            <a:endParaRPr lang="en-US"/>
          </a:p>
        </p:txBody>
      </p:sp>
    </p:spTree>
    <p:extLst>
      <p:ext uri="{BB962C8B-B14F-4D97-AF65-F5344CB8AC3E}">
        <p14:creationId xmlns:p14="http://schemas.microsoft.com/office/powerpoint/2010/main" val="516608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753488" y="967563"/>
            <a:ext cx="7092799" cy="3519377"/>
          </a:xfrm>
          <a:prstGeom prst="rect">
            <a:avLst/>
          </a:prstGeom>
        </p:spPr>
        <p:txBody>
          <a:bodyPr spcFirstLastPara="1" wrap="square" lIns="91425" tIns="91425" rIns="91425" bIns="91425" anchor="ctr" anchorCtr="0">
            <a:noAutofit/>
          </a:bodyPr>
          <a:lstStyle/>
          <a:p>
            <a:pPr marL="0" marR="633730" indent="0" algn="just">
              <a:lnSpc>
                <a:spcPct val="115000"/>
              </a:lnSpc>
              <a:spcBef>
                <a:spcPts val="280"/>
              </a:spcBef>
              <a:spcAft>
                <a:spcPts val="0"/>
              </a:spcAft>
              <a:buNone/>
            </a:pPr>
            <a:r>
              <a:rPr lang="vi-VN" sz="1400" b="1" dirty="0">
                <a:solidFill>
                  <a:schemeClr val="bg2">
                    <a:lumMod val="40000"/>
                    <a:lumOff val="60000"/>
                  </a:schemeClr>
                </a:solidFill>
                <a:latin typeface="Times New Roman" panose="02020603050405020304" pitchFamily="18" charset="0"/>
                <a:ea typeface="Times New Roman" panose="02020603050405020304" pitchFamily="18" charset="0"/>
              </a:rPr>
              <a:t>Cập nhật gói apt:</a:t>
            </a:r>
            <a:endParaRPr lang="en-US" sz="1400" b="1"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342900" marR="0" lvl="0" indent="-342900" algn="just">
              <a:spcBef>
                <a:spcPts val="600"/>
              </a:spcBef>
              <a:spcAft>
                <a:spcPts val="0"/>
              </a:spcAft>
              <a:buClr>
                <a:srgbClr val="FF0000"/>
              </a:buClr>
              <a:buSzPts val="1400"/>
              <a:buFont typeface="Arial" panose="020B0604020202020204" pitchFamily="34" charset="0"/>
              <a:buChar char="•"/>
              <a:tabLst>
                <a:tab pos="650875" algn="l"/>
                <a:tab pos="651510" algn="l"/>
              </a:tabLst>
            </a:pPr>
            <a:r>
              <a:rPr lang="vi-VN" sz="1400" i="1" dirty="0">
                <a:solidFill>
                  <a:schemeClr val="bg2">
                    <a:lumMod val="40000"/>
                    <a:lumOff val="60000"/>
                  </a:schemeClr>
                </a:solidFill>
                <a:effectLst/>
                <a:latin typeface="Times New Roman" panose="02020603050405020304" pitchFamily="18" charset="0"/>
                <a:ea typeface="Times New Roman" panose="02020603050405020304" pitchFamily="18" charset="0"/>
              </a:rPr>
              <a:t>sudo</a:t>
            </a:r>
            <a:r>
              <a:rPr lang="vi-VN" sz="1400" i="1" spc="-15" dirty="0">
                <a:solidFill>
                  <a:schemeClr val="bg2">
                    <a:lumMod val="40000"/>
                    <a:lumOff val="60000"/>
                  </a:schemeClr>
                </a:solidFill>
                <a:effectLst/>
                <a:latin typeface="Times New Roman" panose="02020603050405020304" pitchFamily="18" charset="0"/>
                <a:ea typeface="Times New Roman" panose="02020603050405020304" pitchFamily="18" charset="0"/>
              </a:rPr>
              <a:t> </a:t>
            </a:r>
            <a:r>
              <a:rPr lang="vi-VN" sz="1400" i="1" dirty="0">
                <a:solidFill>
                  <a:schemeClr val="bg2">
                    <a:lumMod val="40000"/>
                    <a:lumOff val="60000"/>
                  </a:schemeClr>
                </a:solidFill>
                <a:effectLst/>
                <a:latin typeface="Times New Roman" panose="02020603050405020304" pitchFamily="18" charset="0"/>
                <a:ea typeface="Times New Roman" panose="02020603050405020304" pitchFamily="18" charset="0"/>
              </a:rPr>
              <a:t>apt</a:t>
            </a:r>
            <a:r>
              <a:rPr lang="vi-VN" sz="1400" i="1" spc="-15" dirty="0">
                <a:solidFill>
                  <a:schemeClr val="bg2">
                    <a:lumMod val="40000"/>
                    <a:lumOff val="60000"/>
                  </a:schemeClr>
                </a:solidFill>
                <a:effectLst/>
                <a:latin typeface="Times New Roman" panose="02020603050405020304" pitchFamily="18" charset="0"/>
                <a:ea typeface="Times New Roman" panose="02020603050405020304" pitchFamily="18" charset="0"/>
              </a:rPr>
              <a:t> </a:t>
            </a:r>
            <a:r>
              <a:rPr lang="vi-VN" sz="1400" i="1" dirty="0">
                <a:solidFill>
                  <a:schemeClr val="bg2">
                    <a:lumMod val="40000"/>
                    <a:lumOff val="60000"/>
                  </a:schemeClr>
                </a:solidFill>
                <a:effectLst/>
                <a:latin typeface="Times New Roman" panose="02020603050405020304" pitchFamily="18" charset="0"/>
                <a:ea typeface="Times New Roman" panose="02020603050405020304" pitchFamily="18" charset="0"/>
              </a:rPr>
              <a:t>update</a:t>
            </a:r>
          </a:p>
          <a:p>
            <a:pPr marL="0" marR="0" lvl="0" indent="0" algn="just">
              <a:spcBef>
                <a:spcPts val="600"/>
              </a:spcBef>
              <a:spcAft>
                <a:spcPts val="0"/>
              </a:spcAft>
              <a:buClr>
                <a:srgbClr val="FF0000"/>
              </a:buClr>
              <a:buSzPts val="1400"/>
              <a:buNone/>
              <a:tabLst>
                <a:tab pos="650875" algn="l"/>
                <a:tab pos="651510" algn="l"/>
              </a:tabLst>
            </a:pPr>
            <a:r>
              <a:rPr lang="en-US" sz="1400" dirty="0">
                <a:solidFill>
                  <a:schemeClr val="bg2">
                    <a:lumMod val="40000"/>
                    <a:lumOff val="60000"/>
                  </a:schemeClr>
                </a:solidFill>
                <a:effectLst/>
                <a:latin typeface="Times New Roman" panose="02020603050405020304" pitchFamily="18" charset="0"/>
                <a:ea typeface="Times New Roman" panose="02020603050405020304" pitchFamily="18" charset="0"/>
              </a:rPr>
              <a:t>Sau </a:t>
            </a:r>
            <a:r>
              <a:rPr lang="en-US" sz="1400" dirty="0" err="1">
                <a:solidFill>
                  <a:schemeClr val="bg2">
                    <a:lumMod val="40000"/>
                    <a:lumOff val="60000"/>
                  </a:schemeClr>
                </a:solidFill>
                <a:effectLst/>
                <a:latin typeface="Times New Roman" panose="02020603050405020304" pitchFamily="18" charset="0"/>
                <a:ea typeface="Times New Roman" panose="02020603050405020304" pitchFamily="18" charset="0"/>
              </a:rPr>
              <a:t>đó</a:t>
            </a:r>
            <a:r>
              <a:rPr lang="en-US" sz="1400" dirty="0">
                <a:solidFill>
                  <a:schemeClr val="bg2">
                    <a:lumMod val="40000"/>
                    <a:lumOff val="60000"/>
                  </a:schemeClr>
                </a:solidFill>
                <a:effectLst/>
                <a:latin typeface="Times New Roman" panose="02020603050405020304" pitchFamily="18" charset="0"/>
                <a:ea typeface="Times New Roman" panose="02020603050405020304" pitchFamily="18" charset="0"/>
              </a:rPr>
              <a:t>, </a:t>
            </a:r>
            <a:r>
              <a:rPr lang="en-US" sz="1400" dirty="0" err="1">
                <a:solidFill>
                  <a:schemeClr val="bg2">
                    <a:lumMod val="40000"/>
                    <a:lumOff val="60000"/>
                  </a:schemeClr>
                </a:solidFill>
                <a:effectLst/>
                <a:latin typeface="Times New Roman" panose="02020603050405020304" pitchFamily="18" charset="0"/>
                <a:ea typeface="Times New Roman" panose="02020603050405020304" pitchFamily="18" charset="0"/>
              </a:rPr>
              <a:t>cài</a:t>
            </a:r>
            <a:r>
              <a:rPr lang="en-US" sz="1400" dirty="0">
                <a:solidFill>
                  <a:schemeClr val="bg2">
                    <a:lumMod val="40000"/>
                    <a:lumOff val="60000"/>
                  </a:schemeClr>
                </a:solidFill>
                <a:effectLst/>
                <a:latin typeface="Times New Roman" panose="02020603050405020304" pitchFamily="18" charset="0"/>
                <a:ea typeface="Times New Roman" panose="02020603050405020304" pitchFamily="18" charset="0"/>
              </a:rPr>
              <a:t> </a:t>
            </a:r>
            <a:r>
              <a:rPr lang="en-US" sz="1400" dirty="0" err="1">
                <a:solidFill>
                  <a:schemeClr val="bg2">
                    <a:lumMod val="40000"/>
                    <a:lumOff val="60000"/>
                  </a:schemeClr>
                </a:solidFill>
                <a:effectLst/>
                <a:latin typeface="Times New Roman" panose="02020603050405020304" pitchFamily="18" charset="0"/>
                <a:ea typeface="Times New Roman" panose="02020603050405020304" pitchFamily="18" charset="0"/>
              </a:rPr>
              <a:t>đặt</a:t>
            </a:r>
            <a:r>
              <a:rPr lang="en-US" sz="1400" dirty="0">
                <a:solidFill>
                  <a:schemeClr val="bg2">
                    <a:lumMod val="40000"/>
                    <a:lumOff val="60000"/>
                  </a:schemeClr>
                </a:solidFill>
                <a:effectLst/>
                <a:latin typeface="Times New Roman" panose="02020603050405020304" pitchFamily="18" charset="0"/>
                <a:ea typeface="Times New Roman" panose="02020603050405020304" pitchFamily="18" charset="0"/>
              </a:rPr>
              <a:t> apache2 </a:t>
            </a:r>
            <a:r>
              <a:rPr lang="en-US" sz="1400" dirty="0" err="1">
                <a:solidFill>
                  <a:schemeClr val="bg2">
                    <a:lumMod val="40000"/>
                    <a:lumOff val="60000"/>
                  </a:schemeClr>
                </a:solidFill>
                <a:effectLst/>
                <a:latin typeface="Times New Roman" panose="02020603050405020304" pitchFamily="18" charset="0"/>
                <a:ea typeface="Times New Roman" panose="02020603050405020304" pitchFamily="18" charset="0"/>
              </a:rPr>
              <a:t>bằng</a:t>
            </a:r>
            <a:r>
              <a:rPr lang="en-US" sz="1400" dirty="0">
                <a:solidFill>
                  <a:schemeClr val="bg2">
                    <a:lumMod val="40000"/>
                    <a:lumOff val="60000"/>
                  </a:schemeClr>
                </a:solidFill>
                <a:effectLst/>
                <a:latin typeface="Times New Roman" panose="02020603050405020304" pitchFamily="18" charset="0"/>
                <a:ea typeface="Times New Roman" panose="02020603050405020304" pitchFamily="18" charset="0"/>
              </a:rPr>
              <a:t> </a:t>
            </a:r>
            <a:r>
              <a:rPr lang="en-US" sz="1400" dirty="0" err="1">
                <a:solidFill>
                  <a:schemeClr val="bg2">
                    <a:lumMod val="40000"/>
                    <a:lumOff val="60000"/>
                  </a:schemeClr>
                </a:solidFill>
                <a:effectLst/>
                <a:latin typeface="Times New Roman" panose="02020603050405020304" pitchFamily="18" charset="0"/>
                <a:ea typeface="Times New Roman" panose="02020603050405020304" pitchFamily="18" charset="0"/>
              </a:rPr>
              <a:t>cách</a:t>
            </a:r>
            <a:r>
              <a:rPr lang="en-US" sz="1400" dirty="0">
                <a:solidFill>
                  <a:schemeClr val="bg2">
                    <a:lumMod val="40000"/>
                    <a:lumOff val="60000"/>
                  </a:schemeClr>
                </a:solidFill>
                <a:effectLst/>
                <a:latin typeface="Times New Roman" panose="02020603050405020304" pitchFamily="18" charset="0"/>
                <a:ea typeface="Times New Roman" panose="02020603050405020304" pitchFamily="18" charset="0"/>
              </a:rPr>
              <a:t> </a:t>
            </a:r>
            <a:r>
              <a:rPr lang="en-US" sz="1400" dirty="0" err="1">
                <a:solidFill>
                  <a:schemeClr val="bg2">
                    <a:lumMod val="40000"/>
                    <a:lumOff val="60000"/>
                  </a:schemeClr>
                </a:solidFill>
                <a:effectLst/>
                <a:latin typeface="Times New Roman" panose="02020603050405020304" pitchFamily="18" charset="0"/>
                <a:ea typeface="Times New Roman" panose="02020603050405020304" pitchFamily="18" charset="0"/>
              </a:rPr>
              <a:t>chạy</a:t>
            </a:r>
            <a:r>
              <a:rPr lang="en-US" sz="1400" dirty="0">
                <a:solidFill>
                  <a:schemeClr val="bg2">
                    <a:lumMod val="40000"/>
                    <a:lumOff val="60000"/>
                  </a:schemeClr>
                </a:solidFill>
                <a:effectLst/>
                <a:latin typeface="Times New Roman" panose="02020603050405020304" pitchFamily="18" charset="0"/>
                <a:ea typeface="Times New Roman" panose="02020603050405020304" pitchFamily="18" charset="0"/>
              </a:rPr>
              <a:t> </a:t>
            </a:r>
            <a:r>
              <a:rPr lang="en-US" sz="1400" dirty="0" err="1">
                <a:solidFill>
                  <a:schemeClr val="bg2">
                    <a:lumMod val="40000"/>
                    <a:lumOff val="60000"/>
                  </a:schemeClr>
                </a:solidFill>
                <a:effectLst/>
                <a:latin typeface="Times New Roman" panose="02020603050405020304" pitchFamily="18" charset="0"/>
                <a:ea typeface="Times New Roman" panose="02020603050405020304" pitchFamily="18" charset="0"/>
              </a:rPr>
              <a:t>lệnh</a:t>
            </a:r>
            <a:r>
              <a:rPr lang="en-US" sz="1400" dirty="0">
                <a:solidFill>
                  <a:schemeClr val="bg2">
                    <a:lumMod val="40000"/>
                    <a:lumOff val="60000"/>
                  </a:schemeClr>
                </a:solidFill>
                <a:effectLst/>
                <a:latin typeface="Times New Roman" panose="02020603050405020304" pitchFamily="18" charset="0"/>
                <a:ea typeface="Times New Roman" panose="02020603050405020304" pitchFamily="18" charset="0"/>
              </a:rPr>
              <a:t> </a:t>
            </a:r>
            <a:r>
              <a:rPr lang="en-US" sz="1400" dirty="0" err="1">
                <a:solidFill>
                  <a:schemeClr val="bg2">
                    <a:lumMod val="40000"/>
                    <a:lumOff val="60000"/>
                  </a:schemeClr>
                </a:solidFill>
                <a:effectLst/>
                <a:latin typeface="Times New Roman" panose="02020603050405020304" pitchFamily="18" charset="0"/>
                <a:ea typeface="Times New Roman" panose="02020603050405020304" pitchFamily="18" charset="0"/>
              </a:rPr>
              <a:t>sau</a:t>
            </a:r>
            <a:r>
              <a:rPr lang="en-US" sz="1400" dirty="0">
                <a:solidFill>
                  <a:schemeClr val="bg2">
                    <a:lumMod val="40000"/>
                    <a:lumOff val="60000"/>
                  </a:schemeClr>
                </a:solidFill>
                <a:effectLst/>
                <a:latin typeface="Times New Roman" panose="02020603050405020304" pitchFamily="18" charset="0"/>
                <a:ea typeface="Times New Roman" panose="02020603050405020304" pitchFamily="18" charset="0"/>
              </a:rPr>
              <a:t>:</a:t>
            </a:r>
          </a:p>
          <a:p>
            <a:pPr marL="342900" marR="0" lvl="0" indent="-342900" algn="just">
              <a:spcBef>
                <a:spcPts val="600"/>
              </a:spcBef>
              <a:spcAft>
                <a:spcPts val="0"/>
              </a:spcAft>
              <a:buClr>
                <a:srgbClr val="FF0000"/>
              </a:buClr>
              <a:buSzPts val="1400"/>
              <a:buFont typeface="Arial" panose="020B0604020202020204" pitchFamily="34" charset="0"/>
              <a:buChar char="•"/>
              <a:tabLst>
                <a:tab pos="650875" algn="l"/>
                <a:tab pos="651510" algn="l"/>
              </a:tabLst>
            </a:pPr>
            <a:r>
              <a:rPr lang="en-US" sz="1400" dirty="0" err="1">
                <a:solidFill>
                  <a:schemeClr val="bg2">
                    <a:lumMod val="40000"/>
                    <a:lumOff val="60000"/>
                  </a:schemeClr>
                </a:solidFill>
                <a:effectLst/>
                <a:latin typeface="Times New Roman" panose="02020603050405020304" pitchFamily="18" charset="0"/>
                <a:ea typeface="Times New Roman" panose="02020603050405020304" pitchFamily="18" charset="0"/>
              </a:rPr>
              <a:t>sudo</a:t>
            </a:r>
            <a:r>
              <a:rPr lang="en-US" sz="1400" dirty="0">
                <a:solidFill>
                  <a:schemeClr val="bg2">
                    <a:lumMod val="40000"/>
                    <a:lumOff val="60000"/>
                  </a:schemeClr>
                </a:solidFill>
                <a:effectLst/>
                <a:latin typeface="Times New Roman" panose="02020603050405020304" pitchFamily="18" charset="0"/>
                <a:ea typeface="Times New Roman" panose="02020603050405020304" pitchFamily="18" charset="0"/>
              </a:rPr>
              <a:t> apt install apache2 -y</a:t>
            </a:r>
            <a:endParaRPr lang="vi-VN" sz="1400" i="1"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indent="0" algn="just">
              <a:buClr>
                <a:srgbClr val="FF0000"/>
              </a:buClr>
              <a:buSzPts val="1400"/>
              <a:buNone/>
              <a:tabLst>
                <a:tab pos="650875" algn="l"/>
                <a:tab pos="651510" algn="l"/>
              </a:tabLst>
            </a:pPr>
            <a:r>
              <a:rPr lang="en-US" sz="1400" dirty="0" err="1">
                <a:solidFill>
                  <a:schemeClr val="bg2">
                    <a:lumMod val="40000"/>
                    <a:lumOff val="60000"/>
                  </a:schemeClr>
                </a:solidFill>
                <a:latin typeface="Times New Roman" panose="02020603050405020304" pitchFamily="18" charset="0"/>
                <a:cs typeface="Times New Roman" panose="02020603050405020304" pitchFamily="18" charset="0"/>
              </a:rPr>
              <a:t>Kiểm</a:t>
            </a:r>
            <a:r>
              <a:rPr lang="en-US" sz="1400"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sz="1400" dirty="0" err="1">
                <a:solidFill>
                  <a:schemeClr val="bg2">
                    <a:lumMod val="40000"/>
                    <a:lumOff val="60000"/>
                  </a:schemeClr>
                </a:solidFill>
                <a:latin typeface="Times New Roman" panose="02020603050405020304" pitchFamily="18" charset="0"/>
                <a:cs typeface="Times New Roman" panose="02020603050405020304" pitchFamily="18" charset="0"/>
              </a:rPr>
              <a:t>tra</a:t>
            </a:r>
            <a:r>
              <a:rPr lang="en-US" sz="1400"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sz="1400" dirty="0" err="1">
                <a:solidFill>
                  <a:schemeClr val="bg2">
                    <a:lumMod val="40000"/>
                    <a:lumOff val="60000"/>
                  </a:schemeClr>
                </a:solidFill>
                <a:latin typeface="Times New Roman" panose="02020603050405020304" pitchFamily="18" charset="0"/>
                <a:cs typeface="Times New Roman" panose="02020603050405020304" pitchFamily="18" charset="0"/>
              </a:rPr>
              <a:t>máy</a:t>
            </a:r>
            <a:r>
              <a:rPr lang="en-US" sz="1400"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sz="1400" dirty="0" err="1">
                <a:solidFill>
                  <a:schemeClr val="bg2">
                    <a:lumMod val="40000"/>
                    <a:lumOff val="60000"/>
                  </a:schemeClr>
                </a:solidFill>
                <a:latin typeface="Times New Roman" panose="02020603050405020304" pitchFamily="18" charset="0"/>
                <a:cs typeface="Times New Roman" panose="02020603050405020304" pitchFamily="18" charset="0"/>
              </a:rPr>
              <a:t>chủ</a:t>
            </a:r>
            <a:r>
              <a:rPr lang="en-US" sz="1400" dirty="0">
                <a:solidFill>
                  <a:schemeClr val="bg2">
                    <a:lumMod val="40000"/>
                    <a:lumOff val="60000"/>
                  </a:schemeClr>
                </a:solidFill>
                <a:latin typeface="Times New Roman" panose="02020603050405020304" pitchFamily="18" charset="0"/>
                <a:cs typeface="Times New Roman" panose="02020603050405020304" pitchFamily="18" charset="0"/>
              </a:rPr>
              <a:t> web </a:t>
            </a:r>
            <a:r>
              <a:rPr lang="en-US" sz="1400" dirty="0" err="1">
                <a:solidFill>
                  <a:schemeClr val="bg2">
                    <a:lumMod val="40000"/>
                    <a:lumOff val="60000"/>
                  </a:schemeClr>
                </a:solidFill>
                <a:latin typeface="Times New Roman" panose="02020603050405020304" pitchFamily="18" charset="0"/>
                <a:cs typeface="Times New Roman" panose="02020603050405020304" pitchFamily="18" charset="0"/>
              </a:rPr>
              <a:t>của</a:t>
            </a:r>
            <a:r>
              <a:rPr lang="en-US" sz="1400" dirty="0">
                <a:solidFill>
                  <a:schemeClr val="bg2">
                    <a:lumMod val="40000"/>
                    <a:lumOff val="60000"/>
                  </a:schemeClr>
                </a:solidFill>
                <a:latin typeface="Times New Roman" panose="02020603050405020304" pitchFamily="18" charset="0"/>
                <a:cs typeface="Times New Roman" panose="02020603050405020304" pitchFamily="18" charset="0"/>
              </a:rPr>
              <a:t> </a:t>
            </a:r>
            <a:r>
              <a:rPr lang="vi-VN" sz="1400" dirty="0">
                <a:solidFill>
                  <a:schemeClr val="bg2">
                    <a:lumMod val="40000"/>
                    <a:lumOff val="60000"/>
                  </a:schemeClr>
                </a:solidFill>
                <a:latin typeface="Times New Roman" panose="02020603050405020304" pitchFamily="18" charset="0"/>
                <a:cs typeface="Times New Roman" panose="02020603050405020304" pitchFamily="18" charset="0"/>
              </a:rPr>
              <a:t>bạn:</a:t>
            </a:r>
            <a:endParaRPr lang="vi-VN" sz="1400" i="1"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342900" indent="-342900" algn="just">
              <a:buClr>
                <a:srgbClr val="FF0000"/>
              </a:buClr>
              <a:buSzPts val="1400"/>
              <a:buFont typeface="Arial" panose="020B0604020202020204" pitchFamily="34" charset="0"/>
              <a:buChar char="•"/>
              <a:tabLst>
                <a:tab pos="650875" algn="l"/>
                <a:tab pos="651510" algn="l"/>
              </a:tabLst>
            </a:pPr>
            <a:r>
              <a:rPr lang="en-US" sz="1400" dirty="0">
                <a:solidFill>
                  <a:schemeClr val="bg2">
                    <a:lumMod val="40000"/>
                    <a:lumOff val="60000"/>
                  </a:schemeClr>
                </a:solidFill>
                <a:latin typeface="Times New Roman" panose="02020603050405020304" pitchFamily="18" charset="0"/>
                <a:cs typeface="Times New Roman" panose="02020603050405020304" pitchFamily="18" charset="0"/>
              </a:rPr>
              <a:t>http://your_server_ip/ </a:t>
            </a:r>
            <a:endParaRPr lang="vi-VN" sz="1400" dirty="0">
              <a:solidFill>
                <a:schemeClr val="bg2">
                  <a:lumMod val="40000"/>
                  <a:lumOff val="60000"/>
                </a:schemeClr>
              </a:solidFill>
              <a:latin typeface="Times New Roman" panose="02020603050405020304" pitchFamily="18" charset="0"/>
              <a:cs typeface="Times New Roman" panose="02020603050405020304" pitchFamily="18" charset="0"/>
            </a:endParaRPr>
          </a:p>
          <a:p>
            <a:pPr marL="0" indent="0" algn="just">
              <a:buClr>
                <a:srgbClr val="FF0000"/>
              </a:buClr>
              <a:buSzPts val="1400"/>
              <a:buNone/>
              <a:tabLst>
                <a:tab pos="650875" algn="l"/>
                <a:tab pos="651510" algn="l"/>
              </a:tabLst>
            </a:pPr>
            <a:r>
              <a:rPr lang="vi-VN" sz="1400" dirty="0">
                <a:solidFill>
                  <a:schemeClr val="bg2">
                    <a:lumMod val="40000"/>
                    <a:lumOff val="60000"/>
                  </a:schemeClr>
                </a:solidFill>
                <a:latin typeface="Times New Roman" panose="02020603050405020304" pitchFamily="18" charset="0"/>
                <a:cs typeface="Times New Roman" panose="02020603050405020304" pitchFamily="18" charset="0"/>
              </a:rPr>
              <a:t>Đầu tiên tạo thư mục cho your_domain như sau: </a:t>
            </a:r>
          </a:p>
          <a:p>
            <a:pPr marL="342900" indent="-342900" algn="just">
              <a:buClr>
                <a:srgbClr val="FF0000"/>
              </a:buClr>
              <a:buSzPts val="1400"/>
              <a:buFont typeface="Arial" panose="020B0604020202020204" pitchFamily="34" charset="0"/>
              <a:buChar char="•"/>
              <a:tabLst>
                <a:tab pos="650875" algn="l"/>
                <a:tab pos="651510" algn="l"/>
              </a:tabLst>
            </a:pPr>
            <a:r>
              <a:rPr lang="vi-VN" sz="1400" i="1" dirty="0">
                <a:solidFill>
                  <a:schemeClr val="bg2">
                    <a:lumMod val="40000"/>
                    <a:lumOff val="60000"/>
                  </a:schemeClr>
                </a:solidFill>
                <a:effectLst/>
                <a:latin typeface="Times New Roman" panose="02020603050405020304" pitchFamily="18" charset="0"/>
                <a:ea typeface="Times New Roman" panose="02020603050405020304" pitchFamily="18" charset="0"/>
              </a:rPr>
              <a:t>sudo mkdir -p /var/www/your_domain</a:t>
            </a:r>
          </a:p>
          <a:p>
            <a:pPr marL="0" indent="0" algn="just">
              <a:buClr>
                <a:srgbClr val="FF0000"/>
              </a:buClr>
              <a:buSzPts val="1400"/>
              <a:buNone/>
              <a:tabLst>
                <a:tab pos="650875" algn="l"/>
                <a:tab pos="651510" algn="l"/>
              </a:tabLst>
            </a:pPr>
            <a:r>
              <a:rPr lang="vi-VN" sz="1400" i="1" dirty="0">
                <a:solidFill>
                  <a:schemeClr val="bg2">
                    <a:lumMod val="40000"/>
                    <a:lumOff val="60000"/>
                  </a:schemeClr>
                </a:solidFill>
                <a:effectLst/>
                <a:latin typeface="Times New Roman" panose="02020603050405020304" pitchFamily="18" charset="0"/>
                <a:ea typeface="Times New Roman" panose="02020603050405020304" pitchFamily="18" charset="0"/>
              </a:rPr>
              <a:t>Tiếp theo, gán quyền sở hữu thư mục với user Apache www-data:</a:t>
            </a:r>
          </a:p>
          <a:p>
            <a:pPr marL="342900" indent="-342900" algn="just">
              <a:buClr>
                <a:srgbClr val="FF0000"/>
              </a:buClr>
              <a:buSzPts val="1400"/>
              <a:buFont typeface="Arial" panose="020B0604020202020204" pitchFamily="34" charset="0"/>
              <a:buChar char="•"/>
              <a:tabLst>
                <a:tab pos="650875" algn="l"/>
                <a:tab pos="651510" algn="l"/>
              </a:tabLst>
            </a:pPr>
            <a:r>
              <a:rPr lang="vi-VN" sz="1400" i="1" dirty="0">
                <a:solidFill>
                  <a:schemeClr val="bg2">
                    <a:lumMod val="40000"/>
                    <a:lumOff val="60000"/>
                  </a:schemeClr>
                </a:solidFill>
                <a:effectLst/>
                <a:latin typeface="Times New Roman" panose="02020603050405020304" pitchFamily="18" charset="0"/>
                <a:ea typeface="Times New Roman" panose="02020603050405020304" pitchFamily="18" charset="0"/>
              </a:rPr>
              <a:t>sudo chown -R www-data:www-data /var/www/your_domain</a:t>
            </a:r>
          </a:p>
          <a:p>
            <a:pPr marL="0" indent="0" algn="just">
              <a:buClr>
                <a:srgbClr val="FF0000"/>
              </a:buClr>
              <a:buSzPts val="1400"/>
              <a:buNone/>
              <a:tabLst>
                <a:tab pos="650875" algn="l"/>
                <a:tab pos="651510" algn="l"/>
              </a:tabLst>
            </a:pPr>
            <a:r>
              <a:rPr lang="vi-VN" sz="1400" i="1" dirty="0">
                <a:solidFill>
                  <a:schemeClr val="bg2">
                    <a:lumMod val="40000"/>
                    <a:lumOff val="60000"/>
                  </a:schemeClr>
                </a:solidFill>
                <a:effectLst/>
                <a:latin typeface="Times New Roman" panose="02020603050405020304" pitchFamily="18" charset="0"/>
                <a:ea typeface="Times New Roman" panose="02020603050405020304" pitchFamily="18" charset="0"/>
              </a:rPr>
              <a:t>Để đảm bảo thư mục your_domain của bạn được phân quyền chính xác hãy sử dụng lệnh sau</a:t>
            </a:r>
          </a:p>
          <a:p>
            <a:pPr marL="342900" indent="-342900" algn="just">
              <a:buClr>
                <a:srgbClr val="FF0000"/>
              </a:buClr>
              <a:buSzPts val="1400"/>
              <a:buFont typeface="Arial" panose="020B0604020202020204" pitchFamily="34" charset="0"/>
              <a:buChar char="•"/>
              <a:tabLst>
                <a:tab pos="650875" algn="l"/>
                <a:tab pos="651510" algn="l"/>
              </a:tabLst>
            </a:pPr>
            <a:r>
              <a:rPr lang="vi-VN" sz="1400" i="1" dirty="0">
                <a:solidFill>
                  <a:schemeClr val="bg2">
                    <a:lumMod val="40000"/>
                    <a:lumOff val="60000"/>
                  </a:schemeClr>
                </a:solidFill>
                <a:effectLst/>
                <a:latin typeface="Times New Roman" panose="02020603050405020304" pitchFamily="18" charset="0"/>
                <a:ea typeface="Times New Roman" panose="02020603050405020304" pitchFamily="18" charset="0"/>
              </a:rPr>
              <a:t>sudo chmod -R 755 /var/www/your_domain</a:t>
            </a:r>
            <a:endParaRPr kumimoji="0" lang="vi-VN" sz="1600" b="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endParaRPr>
          </a:p>
          <a:p>
            <a:pPr marL="0" indent="0" algn="just">
              <a:buClr>
                <a:srgbClr val="FF0000"/>
              </a:buClr>
              <a:buSzPts val="1400"/>
              <a:buNone/>
              <a:tabLst>
                <a:tab pos="650875" algn="l"/>
                <a:tab pos="651510" algn="l"/>
              </a:tabLst>
            </a:pPr>
            <a:endParaRPr lang="vi-VN" sz="1600" i="1" dirty="0">
              <a:solidFill>
                <a:schemeClr val="bg2">
                  <a:lumMod val="40000"/>
                  <a:lumOff val="60000"/>
                </a:schemeClr>
              </a:solidFill>
              <a:effectLst/>
              <a:latin typeface="Times New Roman" panose="02020603050405020304" pitchFamily="18" charset="0"/>
              <a:ea typeface="Times New Roman" panose="02020603050405020304" pitchFamily="18" charset="0"/>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A7964D-15B5-4364-AF70-694D5E0E1ED7}"/>
              </a:ext>
            </a:extLst>
          </p:cNvPr>
          <p:cNvSpPr>
            <a:spLocks noGrp="1"/>
          </p:cNvSpPr>
          <p:nvPr>
            <p:ph type="body" idx="1"/>
          </p:nvPr>
        </p:nvSpPr>
        <p:spPr>
          <a:xfrm>
            <a:off x="1902344" y="774847"/>
            <a:ext cx="6975842" cy="3593805"/>
          </a:xfrm>
        </p:spPr>
        <p:txBody>
          <a:bodyPr/>
          <a:lstStyle/>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endParaRPr kumimoji="0" lang="vi-VN" sz="1400" b="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endParaRP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400" b="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rPr>
              <a:t>Tiếp theo, tạo trang index.html:</a:t>
            </a:r>
          </a:p>
          <a:p>
            <a:pPr marL="342900" marR="0" lvl="0" indent="-34290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4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rPr>
              <a:t>sudo nano /var/www/your_domain/index.html</a:t>
            </a:r>
            <a:endParaRPr lang="vi-VN" sz="1400" dirty="0">
              <a:solidFill>
                <a:schemeClr val="bg2">
                  <a:lumMod val="40000"/>
                  <a:lumOff val="60000"/>
                </a:schemeClr>
              </a:solidFill>
              <a:latin typeface="Times New Roman" panose="02020603050405020304" pitchFamily="18" charset="0"/>
              <a:ea typeface="Times New Roman" panose="02020603050405020304" pitchFamily="18" charset="0"/>
            </a:endParaRP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400" b="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rPr>
              <a:t>Ta cài cấu hình như sau:</a:t>
            </a:r>
          </a:p>
          <a:p>
            <a:pPr marL="342900" marR="0" lvl="0" indent="-34290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4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rPr>
              <a:t>&lt;!DOCTYPE html&gt;</a:t>
            </a:r>
          </a:p>
          <a:p>
            <a:pPr marL="342900" marR="0" lvl="0" indent="-34290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4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rPr>
              <a:t>&lt;html lang="en"&gt;</a:t>
            </a:r>
          </a:p>
          <a:p>
            <a:pPr marL="342900" marR="0" lvl="0" indent="-34290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4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rPr>
              <a:t>&lt;head&gt;</a:t>
            </a:r>
          </a:p>
          <a:p>
            <a:pPr marL="342900" marR="0" lvl="0" indent="-34290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4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rPr>
              <a:t>	&lt;meta charset="UTF-8"&gt;</a:t>
            </a:r>
          </a:p>
          <a:p>
            <a:pPr marL="342900" marR="0" lvl="0" indent="-34290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4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rPr>
              <a:t>	&lt;title&gt;First Website&lt;/title&gt;</a:t>
            </a:r>
          </a:p>
          <a:p>
            <a:pPr marL="342900" marR="0" lvl="0" indent="-34290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4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rPr>
              <a:t>&lt;/head&gt;</a:t>
            </a:r>
          </a:p>
          <a:p>
            <a:pPr marL="342900" marR="0" lvl="0" indent="-34290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4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rPr>
              <a:t>&lt;body&gt;</a:t>
            </a:r>
          </a:p>
          <a:p>
            <a:pPr marL="342900" marR="0" lvl="0" indent="-34290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4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rPr>
              <a:t>	&lt;h1&gt;First Website&lt;/h1&gt;</a:t>
            </a:r>
          </a:p>
          <a:p>
            <a:pPr marL="342900" marR="0" lvl="0" indent="-34290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4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rPr>
              <a:t>&lt;/body&gt;</a:t>
            </a:r>
          </a:p>
          <a:p>
            <a:pPr marL="342900" marR="0" lvl="0" indent="-34290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4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rPr>
              <a:t>&lt;/html&gt;</a:t>
            </a:r>
          </a:p>
          <a:p>
            <a:pPr marL="342900" marR="0" lvl="0" indent="-34290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4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rPr>
              <a:t>Bấm Ctrl + o và nhấn Enter để lưu file, Ctrl + x để thoát nano.</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endParaRPr kumimoji="0" lang="vi-VN" sz="14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sym typeface="Nixie One"/>
            </a:endParaRPr>
          </a:p>
        </p:txBody>
      </p:sp>
      <p:sp>
        <p:nvSpPr>
          <p:cNvPr id="3" name="Slide Number Placeholder 2">
            <a:extLst>
              <a:ext uri="{FF2B5EF4-FFF2-40B4-BE49-F238E27FC236}">
                <a16:creationId xmlns:a16="http://schemas.microsoft.com/office/drawing/2014/main" id="{C0009AF3-D388-4D48-BE3E-0A3A66624B0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74561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E5ED84C-0206-41AE-B854-E9F3EAE7B17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4" name="TextBox 3">
            <a:extLst>
              <a:ext uri="{FF2B5EF4-FFF2-40B4-BE49-F238E27FC236}">
                <a16:creationId xmlns:a16="http://schemas.microsoft.com/office/drawing/2014/main" id="{4379F2B2-EF34-49A1-B6F4-FB63D193690C}"/>
              </a:ext>
            </a:extLst>
          </p:cNvPr>
          <p:cNvSpPr txBox="1"/>
          <p:nvPr/>
        </p:nvSpPr>
        <p:spPr>
          <a:xfrm>
            <a:off x="1775639" y="287078"/>
            <a:ext cx="6145618" cy="432426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u="none" strike="noStrike" kern="0" cap="none" spc="0" normalizeH="0" baseline="0" noProof="0" dirty="0">
                <a:ln>
                  <a:noFill/>
                </a:ln>
                <a:solidFill>
                  <a:schemeClr val="bg2">
                    <a:lumMod val="40000"/>
                    <a:lumOff val="60000"/>
                  </a:schemeClr>
                </a:solidFill>
                <a:effectLst/>
                <a:uLnTx/>
                <a:uFillTx/>
                <a:latin typeface="+mj-lt"/>
                <a:ea typeface="Times New Roman" panose="02020603050405020304" pitchFamily="18" charset="0"/>
                <a:sym typeface="Nixie One"/>
              </a:rPr>
              <a:t>Tiếp theo các bạn cần tạo file Virtual</a:t>
            </a:r>
          </a:p>
          <a:p>
            <a:pPr marL="285750" marR="0" lvl="0" indent="-28575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600" b="0" i="1" u="none" strike="noStrike" kern="0" cap="none" spc="0" normalizeH="0" baseline="0" noProof="0" dirty="0">
                <a:ln>
                  <a:noFill/>
                </a:ln>
                <a:solidFill>
                  <a:schemeClr val="bg2">
                    <a:lumMod val="40000"/>
                    <a:lumOff val="60000"/>
                  </a:schemeClr>
                </a:solidFill>
                <a:effectLst/>
                <a:uLnTx/>
                <a:uFillTx/>
                <a:latin typeface="+mj-lt"/>
                <a:ea typeface="Times New Roman" panose="02020603050405020304" pitchFamily="18" charset="0"/>
                <a:sym typeface="Nixie One"/>
              </a:rPr>
              <a:t>sudo nano /etc/apache2/sites-available/your_domain.conf</a:t>
            </a:r>
          </a:p>
          <a:p>
            <a:pPr marL="0" marR="0" indent="0" algn="just" rtl="0" eaLnBrk="1" fontAlgn="auto" latinLnBrk="0" hangingPunct="1">
              <a:spcBef>
                <a:spcPts val="600"/>
              </a:spcBef>
              <a:spcAft>
                <a:spcPts val="0"/>
              </a:spcAft>
              <a:tabLst>
                <a:tab pos="650875" algn="l"/>
                <a:tab pos="651510" algn="l"/>
              </a:tabLst>
            </a:pPr>
            <a:r>
              <a:rPr lang="vi-VN" sz="1600" b="0" spc="0" baseline="0" dirty="0">
                <a:ln>
                  <a:noFill/>
                </a:ln>
                <a:solidFill>
                  <a:schemeClr val="bg2">
                    <a:lumMod val="40000"/>
                    <a:lumOff val="60000"/>
                  </a:schemeClr>
                </a:solidFill>
                <a:effectLst/>
                <a:latin typeface="+mj-lt"/>
                <a:ea typeface="Times New Roman" panose="02020603050405020304" pitchFamily="18" charset="0"/>
                <a:cs typeface="Nixie One" panose="020B0604020202020204" charset="0"/>
              </a:rPr>
              <a:t>Dán nội dung sau đây vào:</a:t>
            </a:r>
            <a:endParaRPr lang="en-US" sz="1600" dirty="0">
              <a:solidFill>
                <a:schemeClr val="bg2">
                  <a:lumMod val="40000"/>
                  <a:lumOff val="60000"/>
                </a:schemeClr>
              </a:solidFill>
              <a:effectLst/>
              <a:latin typeface="+mj-lt"/>
            </a:endParaRPr>
          </a:p>
          <a:p>
            <a:pPr lvl="1">
              <a:spcBef>
                <a:spcPts val="600"/>
              </a:spcBef>
              <a:buClr>
                <a:srgbClr val="FF0000"/>
              </a:buClr>
              <a:buSzPts val="1400"/>
              <a:tabLst>
                <a:tab pos="650875" algn="l"/>
                <a:tab pos="651510" algn="l"/>
              </a:tabLst>
              <a:defRPr/>
            </a:pPr>
            <a:r>
              <a:rPr kumimoji="0" lang="vi-VN" sz="16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	</a:t>
            </a:r>
            <a:r>
              <a:rPr kumimoji="0" lang="vi-VN"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&lt;VirtualHost *:80&gt;</a:t>
            </a:r>
          </a:p>
          <a:p>
            <a:pPr lvl="1">
              <a:spcBef>
                <a:spcPts val="600"/>
              </a:spcBef>
              <a:buClr>
                <a:srgbClr val="FF0000"/>
              </a:buClr>
              <a:buSzPts val="1400"/>
              <a:tabLst>
                <a:tab pos="650875" algn="l"/>
                <a:tab pos="651510" algn="l"/>
              </a:tabLst>
              <a:defRPr/>
            </a:pPr>
            <a:r>
              <a:rPr kumimoji="0" lang="vi-VN"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	ServerAdmin webmaster@localhost</a:t>
            </a:r>
          </a:p>
          <a:p>
            <a:pPr lvl="1">
              <a:spcBef>
                <a:spcPts val="600"/>
              </a:spcBef>
              <a:buClr>
                <a:srgbClr val="FF0000"/>
              </a:buClr>
              <a:buSzPts val="1400"/>
              <a:tabLst>
                <a:tab pos="650875" algn="l"/>
                <a:tab pos="651510" algn="l"/>
              </a:tabLst>
              <a:defRPr/>
            </a:pPr>
            <a:r>
              <a:rPr kumimoji="0" lang="vi-VN"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	ServerName your_domain</a:t>
            </a:r>
          </a:p>
          <a:p>
            <a:pPr lvl="1">
              <a:spcBef>
                <a:spcPts val="600"/>
              </a:spcBef>
              <a:buClr>
                <a:srgbClr val="FF0000"/>
              </a:buClr>
              <a:buSzPts val="1400"/>
              <a:tabLst>
                <a:tab pos="650875" algn="l"/>
                <a:tab pos="651510" algn="l"/>
              </a:tabLst>
              <a:defRPr/>
            </a:pPr>
            <a:r>
              <a:rPr kumimoji="0" lang="vi-VN"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	ServerAlias www.your_domain</a:t>
            </a:r>
          </a:p>
          <a:p>
            <a:pPr lvl="1">
              <a:spcBef>
                <a:spcPts val="600"/>
              </a:spcBef>
              <a:buClr>
                <a:srgbClr val="FF0000"/>
              </a:buClr>
              <a:buSzPts val="1400"/>
              <a:tabLst>
                <a:tab pos="650875" algn="l"/>
                <a:tab pos="651510" algn="l"/>
              </a:tabLst>
              <a:defRPr/>
            </a:pPr>
            <a:r>
              <a:rPr kumimoji="0" lang="vi-VN"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	DocumentRoot /var/www/your_domain</a:t>
            </a:r>
          </a:p>
          <a:p>
            <a:pPr lvl="1">
              <a:spcBef>
                <a:spcPts val="600"/>
              </a:spcBef>
              <a:buClr>
                <a:srgbClr val="FF0000"/>
              </a:buClr>
              <a:buSzPts val="1400"/>
              <a:tabLst>
                <a:tab pos="650875" algn="l"/>
                <a:tab pos="651510" algn="l"/>
              </a:tabLst>
              <a:defRPr/>
            </a:pPr>
            <a:r>
              <a:rPr kumimoji="0" lang="vi-VN"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		ErrorLog ${APACHE_LOG_DIR}/your_domain_error.log</a:t>
            </a:r>
          </a:p>
          <a:p>
            <a:pPr lvl="1">
              <a:spcBef>
                <a:spcPts val="600"/>
              </a:spcBef>
              <a:buClr>
                <a:srgbClr val="FF0000"/>
              </a:buClr>
              <a:buSzPts val="1400"/>
              <a:tabLst>
                <a:tab pos="650875" algn="l"/>
                <a:tab pos="651510" algn="l"/>
              </a:tabLst>
              <a:defRPr/>
            </a:pPr>
            <a:r>
              <a:rPr kumimoji="0" lang="vi-VN"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	CustomLog${APACHE_LOG_DIR}/your_domain_access.log combined</a:t>
            </a:r>
          </a:p>
          <a:p>
            <a:pPr lvl="1" algn="just">
              <a:spcBef>
                <a:spcPts val="600"/>
              </a:spcBef>
              <a:buClr>
                <a:srgbClr val="FF0000"/>
              </a:buClr>
              <a:buSzPts val="1400"/>
              <a:tabLst>
                <a:tab pos="650875" algn="l"/>
                <a:tab pos="651510" algn="l"/>
              </a:tabLst>
              <a:defRPr/>
            </a:pPr>
            <a:r>
              <a:rPr kumimoji="0" lang="vi-VN"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	&lt;/VirtualHost&gt;</a:t>
            </a:r>
          </a:p>
          <a:p>
            <a:pPr marR="0" lvl="0" algn="just" defTabSz="914400" rtl="0" eaLnBrk="1" fontAlgn="auto" latinLnBrk="0" hangingPunct="1">
              <a:lnSpc>
                <a:spcPct val="100000"/>
              </a:lnSpc>
              <a:spcBef>
                <a:spcPts val="600"/>
              </a:spcBef>
              <a:spcAft>
                <a:spcPts val="0"/>
              </a:spcAft>
              <a:buClr>
                <a:srgbClr val="FF0000"/>
              </a:buClr>
              <a:buSzPts val="1400"/>
              <a:tabLst>
                <a:tab pos="650875" algn="l"/>
                <a:tab pos="651510" algn="l"/>
              </a:tabLst>
              <a:defRPr/>
            </a:pPr>
            <a:r>
              <a:rPr kumimoji="0" lang="vi-VN" sz="1600" b="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Sau đó tiến hành enbale Virtual Hosts với công cụ a2ensite:</a:t>
            </a:r>
          </a:p>
          <a:p>
            <a:pPr marL="285750" marR="0" lvl="0" indent="-28575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6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sudo a2ensite your_domain.conf</a:t>
            </a:r>
          </a:p>
          <a:p>
            <a:pPr marR="0" algn="just" rtl="0" eaLnBrk="1" fontAlgn="auto" latinLnBrk="0" hangingPunct="1">
              <a:spcBef>
                <a:spcPts val="600"/>
              </a:spcBef>
              <a:spcAft>
                <a:spcPts val="0"/>
              </a:spcAft>
              <a:tabLst>
                <a:tab pos="650875" algn="l"/>
                <a:tab pos="651510" algn="l"/>
              </a:tabLst>
            </a:pPr>
            <a:endParaRPr lang="en-US" sz="1600" dirty="0">
              <a:solidFill>
                <a:schemeClr val="bg2">
                  <a:lumMod val="40000"/>
                  <a:lumOff val="60000"/>
                </a:schemeClr>
              </a:solidFill>
              <a:effectLst/>
              <a:latin typeface="+mj-lt"/>
            </a:endParaRPr>
          </a:p>
        </p:txBody>
      </p:sp>
    </p:spTree>
    <p:extLst>
      <p:ext uri="{BB962C8B-B14F-4D97-AF65-F5344CB8AC3E}">
        <p14:creationId xmlns:p14="http://schemas.microsoft.com/office/powerpoint/2010/main" val="192551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57A7B7-DAE8-4E82-860C-430A6CE48579}"/>
              </a:ext>
            </a:extLst>
          </p:cNvPr>
          <p:cNvSpPr>
            <a:spLocks noGrp="1"/>
          </p:cNvSpPr>
          <p:nvPr>
            <p:ph type="body" idx="1"/>
          </p:nvPr>
        </p:nvSpPr>
        <p:spPr>
          <a:xfrm>
            <a:off x="1881079" y="1435395"/>
            <a:ext cx="6282300" cy="3030279"/>
          </a:xfrm>
        </p:spPr>
        <p:txBody>
          <a:bodyPr/>
          <a:lstStyle/>
          <a:p>
            <a:pPr marL="0" marR="0" lvl="0" indent="0" algn="just" defTabSz="914400" rtl="0" eaLnBrk="1" fontAlgn="auto" latinLnBrk="0" hangingPunct="1">
              <a:lnSpc>
                <a:spcPct val="100000"/>
              </a:lnSpc>
              <a:spcBef>
                <a:spcPts val="600"/>
              </a:spcBef>
              <a:spcAft>
                <a:spcPts val="0"/>
              </a:spcAft>
              <a:buClr>
                <a:srgbClr val="FF0000"/>
              </a:buClr>
              <a:buSzPts val="1400"/>
              <a:buFont typeface="Arial"/>
              <a:buNone/>
              <a:tabLst>
                <a:tab pos="650875" algn="l"/>
                <a:tab pos="651510" algn="l"/>
              </a:tabLst>
              <a:defRPr/>
            </a:pPr>
            <a:r>
              <a:rPr kumimoji="0" lang="vi-VN" sz="1600" b="0" i="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Sau đó tiến hành enbale Virtual Hosts với công cụ a2ensite:</a:t>
            </a:r>
          </a:p>
          <a:p>
            <a:pPr marL="285750" marR="0" lvl="0" indent="-28575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6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sudo a2ensite your_domain.conf</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Vô hiệu hóa trang web mặc định của Apache:</a:t>
            </a:r>
          </a:p>
          <a:p>
            <a:pPr marL="285750" marR="0" lvl="0" indent="-28575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6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sudo a2dissite 000-default.conf</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Để chắc chắn Virtual Hosts được cấu hình chính xác hãy thử nghiệm cấu hình bằng lệnh sau đây:</a:t>
            </a:r>
          </a:p>
          <a:p>
            <a:pPr marL="285750" marR="0" lvl="0" indent="-28575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6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sudo apache2ctl configtest</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Khởi động lại Apache để các thay đổi của bạn có hiệu lực:</a:t>
            </a:r>
          </a:p>
          <a:p>
            <a:pPr marL="285750" marR="0" lvl="0" indent="-28575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r>
              <a:rPr kumimoji="0" lang="vi-VN" sz="16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sudo systemctl restart apache2</a:t>
            </a:r>
          </a:p>
          <a:p>
            <a:pPr marL="0" marR="0" lvl="0" indent="0" algn="just" defTabSz="914400" rtl="0" eaLnBrk="1" fontAlgn="auto" latinLnBrk="0" hangingPunct="1">
              <a:lnSpc>
                <a:spcPct val="100000"/>
              </a:lnSpc>
              <a:spcBef>
                <a:spcPts val="600"/>
              </a:spcBef>
              <a:spcAft>
                <a:spcPts val="0"/>
              </a:spcAft>
              <a:buClr>
                <a:srgbClr val="FF0000"/>
              </a:buClr>
              <a:buSzPts val="1400"/>
              <a:buNone/>
              <a:tabLst>
                <a:tab pos="650875" algn="l"/>
                <a:tab pos="651510" algn="l"/>
              </a:tabLst>
              <a:defRPr/>
            </a:pPr>
            <a:r>
              <a:rPr kumimoji="0" lang="vi-VN" sz="1600" b="0"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rPr>
              <a:t>Truy cập http://your_domain bằng trình duyệt web để kiểm tra</a:t>
            </a:r>
          </a:p>
          <a:p>
            <a:pPr marL="285750" marR="0" lvl="0" indent="-28575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endParaRPr kumimoji="0" lang="vi-VN" sz="16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endParaRPr>
          </a:p>
          <a:p>
            <a:pPr marL="285750" marR="0" lvl="0" indent="-285750" algn="just" defTabSz="914400" rtl="0" eaLnBrk="1" fontAlgn="auto" latinLnBrk="0" hangingPunct="1">
              <a:lnSpc>
                <a:spcPct val="100000"/>
              </a:lnSpc>
              <a:spcBef>
                <a:spcPts val="600"/>
              </a:spcBef>
              <a:spcAft>
                <a:spcPts val="0"/>
              </a:spcAft>
              <a:buClr>
                <a:srgbClr val="FF0000"/>
              </a:buClr>
              <a:buSzPts val="1400"/>
              <a:buFont typeface="Arial" panose="020B0604020202020204" pitchFamily="34" charset="0"/>
              <a:buChar char="•"/>
              <a:tabLst>
                <a:tab pos="650875" algn="l"/>
                <a:tab pos="651510" algn="l"/>
              </a:tabLst>
              <a:defRPr/>
            </a:pPr>
            <a:endParaRPr kumimoji="0" lang="vi-VN" sz="1600" b="0" i="1" u="none" strike="noStrike" kern="0" cap="none" spc="0" normalizeH="0" baseline="0" noProof="0" dirty="0">
              <a:ln>
                <a:noFill/>
              </a:ln>
              <a:solidFill>
                <a:schemeClr val="bg2">
                  <a:lumMod val="40000"/>
                  <a:lumOff val="60000"/>
                </a:schemeClr>
              </a:solidFill>
              <a:effectLst/>
              <a:uLnTx/>
              <a:uFillTx/>
              <a:latin typeface="Times New Roman" panose="02020603050405020304" pitchFamily="18" charset="0"/>
              <a:ea typeface="Times New Roman" panose="02020603050405020304" pitchFamily="18" charset="0"/>
              <a:cs typeface="Nixie One" panose="020B0604020202020204" charset="0"/>
              <a:sym typeface="Arial"/>
            </a:endParaRPr>
          </a:p>
          <a:p>
            <a:pPr marL="76200" indent="0">
              <a:buNone/>
            </a:pPr>
            <a:endParaRPr lang="en-US" dirty="0">
              <a:solidFill>
                <a:schemeClr val="bg2">
                  <a:lumMod val="40000"/>
                  <a:lumOff val="60000"/>
                </a:schemeClr>
              </a:solidFill>
            </a:endParaRPr>
          </a:p>
        </p:txBody>
      </p:sp>
      <p:sp>
        <p:nvSpPr>
          <p:cNvPr id="3" name="Slide Number Placeholder 2">
            <a:extLst>
              <a:ext uri="{FF2B5EF4-FFF2-40B4-BE49-F238E27FC236}">
                <a16:creationId xmlns:a16="http://schemas.microsoft.com/office/drawing/2014/main" id="{98F28B2A-9149-47B7-89A5-FC1FC8ED9FC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959717723"/>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971</Words>
  <Application>Microsoft Office PowerPoint</Application>
  <PresentationFormat>On-screen Show (16:9)</PresentationFormat>
  <Paragraphs>113</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Courier New</vt:lpstr>
      <vt:lpstr>Nixie One</vt:lpstr>
      <vt:lpstr>Helvetica Neue</vt:lpstr>
      <vt:lpstr>Times New Roman</vt:lpstr>
      <vt:lpstr>Muli</vt:lpstr>
      <vt:lpstr>Arial</vt:lpstr>
      <vt:lpstr>Imogen template</vt:lpstr>
      <vt:lpstr>XÂY DỰNG HỆ THỐNG MÁY CHỦ WEB CÂN BẰNG TẢI</vt:lpstr>
      <vt:lpstr>Cân bằng tải hay load balancing là gì ?</vt:lpstr>
      <vt:lpstr>Cài đặt HAProxy để cấu hình Máy chủ Cân bằng Tải</vt:lpstr>
      <vt:lpstr>Chuẩn bị</vt:lpstr>
      <vt:lpstr>Thiết lập ban đầu đối với máy ảo Web1</vt:lpstr>
      <vt:lpstr>PowerPoint Presentation</vt:lpstr>
      <vt:lpstr>PowerPoint Presentation</vt:lpstr>
      <vt:lpstr>PowerPoint Presentation</vt:lpstr>
      <vt:lpstr>PowerPoint Presentation</vt:lpstr>
      <vt:lpstr>Cài đặt máy chủ web Apache trên  máy ảo Web2</vt:lpstr>
      <vt:lpstr>Cài cân bằng tải HAProxy trên máy ảo HAProxy</vt:lpstr>
      <vt:lpstr>PowerPoint Presentation</vt:lpstr>
      <vt:lpstr>PowerPoint Presentation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MÁY CHỦ WEB CÂN BẰNG TẢI</dc:title>
  <cp:lastModifiedBy>NGUYỄN THANH TÂM</cp:lastModifiedBy>
  <cp:revision>23</cp:revision>
  <dcterms:modified xsi:type="dcterms:W3CDTF">2023-02-20T07:35:30Z</dcterms:modified>
</cp:coreProperties>
</file>