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78" r:id="rId10"/>
    <p:sldId id="264" r:id="rId11"/>
    <p:sldId id="265" r:id="rId12"/>
    <p:sldId id="266" r:id="rId13"/>
    <p:sldId id="279" r:id="rId14"/>
    <p:sldId id="267" r:id="rId15"/>
    <p:sldId id="281"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430"/>
            <a:ext cx="9144000" cy="1141730"/>
          </a:xfrm>
        </p:spPr>
        <p:txBody>
          <a:bodyPr/>
          <a:p>
            <a:r>
              <a:rPr lang="zh-CN" altLang="en-US"/>
              <a:t>目录</a:t>
            </a:r>
            <a:endParaRPr lang="zh-CN" altLang="en-US"/>
          </a:p>
        </p:txBody>
      </p:sp>
      <p:sp>
        <p:nvSpPr>
          <p:cNvPr id="3" name="副标题 2"/>
          <p:cNvSpPr>
            <a:spLocks noGrp="1"/>
          </p:cNvSpPr>
          <p:nvPr>
            <p:ph type="subTitle" idx="1"/>
          </p:nvPr>
        </p:nvSpPr>
        <p:spPr>
          <a:xfrm>
            <a:off x="1341120" y="1010920"/>
            <a:ext cx="9144000" cy="5995035"/>
          </a:xfrm>
        </p:spPr>
        <p:txBody>
          <a:bodyPr>
            <a:normAutofit/>
          </a:bodyPr>
          <a:p>
            <a:r>
              <a:rPr lang="en-US" altLang="zh-CN"/>
              <a:t>1</a:t>
            </a:r>
            <a:r>
              <a:rPr lang="zh-CN" altLang="en-US"/>
              <a:t>、文档说明</a:t>
            </a:r>
            <a:endParaRPr lang="zh-CN" altLang="en-US"/>
          </a:p>
          <a:p>
            <a:r>
              <a:rPr lang="en-US" altLang="zh-CN"/>
              <a:t>             2</a:t>
            </a:r>
            <a:r>
              <a:rPr lang="zh-CN" altLang="en-US"/>
              <a:t>、项目背景及目标</a:t>
            </a:r>
            <a:endParaRPr lang="zh-CN" altLang="en-US"/>
          </a:p>
          <a:p>
            <a:r>
              <a:rPr lang="en-US" altLang="zh-CN"/>
              <a:t>3</a:t>
            </a:r>
            <a:r>
              <a:rPr lang="zh-CN" altLang="en-US"/>
              <a:t>、整体概述</a:t>
            </a:r>
            <a:endParaRPr lang="zh-CN" altLang="en-US"/>
          </a:p>
          <a:p>
            <a:r>
              <a:rPr lang="en-US" altLang="zh-CN"/>
              <a:t>        3.1</a:t>
            </a:r>
            <a:r>
              <a:rPr lang="zh-CN" altLang="en-US"/>
              <a:t>、整体活动图</a:t>
            </a:r>
            <a:endParaRPr lang="zh-CN" altLang="en-US"/>
          </a:p>
          <a:p>
            <a:r>
              <a:rPr lang="en-US" altLang="zh-CN"/>
              <a:t>        3.2</a:t>
            </a:r>
            <a:r>
              <a:rPr lang="zh-CN" altLang="en-US"/>
              <a:t>、整体用例图</a:t>
            </a:r>
            <a:endParaRPr lang="zh-CN" altLang="en-US"/>
          </a:p>
          <a:p>
            <a:r>
              <a:rPr lang="en-US" altLang="zh-CN"/>
              <a:t>    3.3</a:t>
            </a:r>
            <a:r>
              <a:rPr lang="zh-CN" altLang="en-US"/>
              <a:t>、角色分析</a:t>
            </a:r>
            <a:endParaRPr lang="zh-CN" altLang="en-US"/>
          </a:p>
          <a:p>
            <a:r>
              <a:rPr lang="en-US" altLang="zh-CN"/>
              <a:t> 4</a:t>
            </a:r>
            <a:r>
              <a:rPr lang="zh-CN" altLang="en-US"/>
              <a:t>、功能需求</a:t>
            </a:r>
            <a:endParaRPr lang="zh-CN" altLang="en-US"/>
          </a:p>
          <a:p>
            <a:r>
              <a:rPr lang="en-US" altLang="zh-CN"/>
              <a:t>                      4.1</a:t>
            </a:r>
            <a:r>
              <a:rPr lang="zh-CN" altLang="en-US"/>
              <a:t>、</a:t>
            </a:r>
            <a:r>
              <a:rPr lang="zh-CN" altLang="en-US"/>
              <a:t>功能用例及其说明</a:t>
            </a:r>
            <a:endParaRPr lang="zh-CN" altLang="en-US"/>
          </a:p>
          <a:p>
            <a:r>
              <a:rPr lang="en-US" altLang="zh-CN"/>
              <a:t>      5</a:t>
            </a:r>
            <a:r>
              <a:rPr lang="zh-CN" altLang="en-US"/>
              <a:t>、非功能需求</a:t>
            </a:r>
            <a:endParaRPr lang="zh-CN" altLang="en-US"/>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0" y="-297180"/>
          <a:ext cx="12160885" cy="7139305"/>
        </p:xfrm>
        <a:graphic>
          <a:graphicData uri="http://schemas.openxmlformats.org/drawingml/2006/table">
            <a:tbl>
              <a:tblPr firstRow="1" bandRow="1">
                <a:tableStyleId>{5C22544A-7EE6-4342-B048-85BDC9FD1C3A}</a:tableStyleId>
              </a:tblPr>
              <a:tblGrid>
                <a:gridCol w="1526540"/>
                <a:gridCol w="1525905"/>
                <a:gridCol w="3037205"/>
                <a:gridCol w="3035300"/>
                <a:gridCol w="3035935"/>
              </a:tblGrid>
              <a:tr h="659765">
                <a:tc gridSpan="2">
                  <a:txBody>
                    <a:bodyPr/>
                    <a:p>
                      <a:pPr>
                        <a:buNone/>
                      </a:pPr>
                      <a:r>
                        <a:rPr lang="zh-CN" altLang="en-US"/>
                        <a:t>用例标识</a:t>
                      </a:r>
                      <a:endParaRPr lang="zh-CN" altLang="en-US"/>
                    </a:p>
                  </a:txBody>
                  <a:tcPr/>
                </a:tc>
                <a:tc hMerge="1">
                  <a:tcPr/>
                </a:tc>
                <a:tc>
                  <a:txBody>
                    <a:bodyPr/>
                    <a:p>
                      <a:pPr>
                        <a:buNone/>
                      </a:pPr>
                      <a:r>
                        <a:rPr lang="en-US" altLang="zh-CN"/>
                        <a:t>project-system-model-number</a:t>
                      </a:r>
                      <a:endParaRPr lang="en-US" altLang="zh-CN"/>
                    </a:p>
                  </a:txBody>
                  <a:tcPr/>
                </a:tc>
                <a:tc>
                  <a:txBody>
                    <a:bodyPr/>
                    <a:p>
                      <a:pPr>
                        <a:buNone/>
                      </a:pPr>
                      <a:r>
                        <a:rPr lang="zh-CN" altLang="en-US"/>
                        <a:t>用例名称</a:t>
                      </a:r>
                      <a:endParaRPr lang="zh-CN" altLang="en-US"/>
                    </a:p>
                  </a:txBody>
                  <a:tcPr/>
                </a:tc>
                <a:tc>
                  <a:txBody>
                    <a:bodyPr/>
                    <a:p>
                      <a:pPr>
                        <a:buNone/>
                      </a:pPr>
                      <a:r>
                        <a:rPr lang="zh-CN" altLang="en-US"/>
                        <a:t>人脸录入</a:t>
                      </a:r>
                      <a:endParaRPr lang="zh-CN" altLang="en-US"/>
                    </a:p>
                  </a:txBody>
                  <a:tcPr/>
                </a:tc>
              </a:tr>
              <a:tr h="377190">
                <a:tc gridSpan="2">
                  <a:txBody>
                    <a:bodyPr/>
                    <a:p>
                      <a:pPr>
                        <a:buNone/>
                      </a:pPr>
                      <a:r>
                        <a:rPr lang="zh-CN" altLang="en-US"/>
                        <a:t>创建人</a:t>
                      </a:r>
                      <a:endParaRPr lang="zh-CN" altLang="en-US"/>
                    </a:p>
                  </a:txBody>
                  <a:tcPr/>
                </a:tc>
                <a:tc hMerge="1">
                  <a:tcPr/>
                </a:tc>
                <a:tc>
                  <a:txBody>
                    <a:bodyPr/>
                    <a:p>
                      <a:pPr>
                        <a:buNone/>
                      </a:pPr>
                      <a:r>
                        <a:rPr lang="zh-CN" altLang="en-US"/>
                        <a:t>李汉林</a:t>
                      </a:r>
                      <a:endParaRPr lang="zh-CN" altLang="en-US"/>
                    </a:p>
                  </a:txBody>
                  <a:tcPr/>
                </a:tc>
                <a:tc>
                  <a:txBody>
                    <a:bodyPr/>
                    <a:p>
                      <a:pPr>
                        <a:buNone/>
                      </a:pPr>
                      <a:r>
                        <a:rPr lang="zh-CN" altLang="en-US"/>
                        <a:t>创建时间</a:t>
                      </a:r>
                      <a:endParaRPr lang="zh-CN" altLang="en-US"/>
                    </a:p>
                  </a:txBody>
                  <a:tcPr/>
                </a:tc>
                <a:tc>
                  <a:txBody>
                    <a:bodyPr/>
                    <a:p>
                      <a:pPr>
                        <a:buNone/>
                      </a:pPr>
                      <a:r>
                        <a:rPr lang="en-US" altLang="zh-CN"/>
                        <a:t>20181119</a:t>
                      </a:r>
                      <a:endParaRPr lang="en-US" altLang="zh-CN"/>
                    </a:p>
                  </a:txBody>
                  <a:tcPr/>
                </a:tc>
              </a:tr>
              <a:tr h="376555">
                <a:tc gridSpan="2">
                  <a:txBody>
                    <a:bodyPr/>
                    <a:p>
                      <a:pPr>
                        <a:buNone/>
                      </a:pPr>
                      <a:r>
                        <a:rPr lang="zh-CN" altLang="en-US"/>
                        <a:t>版本</a:t>
                      </a:r>
                      <a:endParaRPr lang="zh-CN" altLang="en-US"/>
                    </a:p>
                  </a:txBody>
                  <a:tcPr/>
                </a:tc>
                <a:tc hMerge="1">
                  <a:tcPr/>
                </a:tc>
                <a:tc>
                  <a:txBody>
                    <a:bodyPr/>
                    <a:p>
                      <a:pPr>
                        <a:buNone/>
                      </a:pPr>
                      <a:r>
                        <a:rPr lang="en-US" altLang="zh-CN"/>
                        <a:t>1.0</a:t>
                      </a:r>
                      <a:endParaRPr lang="en-US" altLang="zh-CN"/>
                    </a:p>
                  </a:txBody>
                  <a:tcPr/>
                </a:tc>
                <a:tc>
                  <a:txBody>
                    <a:bodyPr/>
                    <a:p>
                      <a:pPr>
                        <a:buNone/>
                      </a:pPr>
                      <a:r>
                        <a:rPr lang="zh-CN" altLang="en-US"/>
                        <a:t>用例类型</a:t>
                      </a:r>
                      <a:endParaRPr lang="zh-CN" altLang="en-US"/>
                    </a:p>
                  </a:txBody>
                  <a:tcPr/>
                </a:tc>
                <a:tc>
                  <a:txBody>
                    <a:bodyPr/>
                    <a:p>
                      <a:pPr>
                        <a:buNone/>
                      </a:pPr>
                      <a:r>
                        <a:rPr lang="zh-CN" altLang="en-US"/>
                        <a:t>业务操作</a:t>
                      </a:r>
                      <a:endParaRPr lang="zh-CN" altLang="en-US"/>
                    </a:p>
                  </a:txBody>
                  <a:tcPr/>
                </a:tc>
              </a:tr>
              <a:tr h="492125">
                <a:tc gridSpan="2">
                  <a:txBody>
                    <a:bodyPr/>
                    <a:p>
                      <a:pPr>
                        <a:buNone/>
                      </a:pPr>
                      <a:r>
                        <a:rPr lang="zh-CN" altLang="en-US"/>
                        <a:t>用例描述</a:t>
                      </a:r>
                      <a:endParaRPr lang="zh-CN" altLang="en-US"/>
                    </a:p>
                  </a:txBody>
                  <a:tcPr/>
                </a:tc>
                <a:tc hMerge="1">
                  <a:tcPr/>
                </a:tc>
                <a:tc gridSpan="3">
                  <a:txBody>
                    <a:bodyPr/>
                    <a:p>
                      <a:pPr>
                        <a:buNone/>
                      </a:pPr>
                      <a:r>
                        <a:rPr lang="zh-CN" altLang="en-US"/>
                        <a:t>当需要为新的员工录入人脸特征时，系统管理人员通过人脸录入模块来进行人脸的录入</a:t>
                      </a:r>
                      <a:endParaRPr lang="zh-CN" altLang="en-US"/>
                    </a:p>
                  </a:txBody>
                  <a:tcPr/>
                </a:tc>
                <a:tc hMerge="1">
                  <a:tcPr/>
                </a:tc>
                <a:tc hMerge="1">
                  <a:tcPr/>
                </a:tc>
              </a:tr>
              <a:tr h="376555">
                <a:tc gridSpan="2">
                  <a:txBody>
                    <a:bodyPr/>
                    <a:p>
                      <a:pPr>
                        <a:buNone/>
                      </a:pPr>
                      <a:r>
                        <a:rPr lang="zh-CN" altLang="en-US"/>
                        <a:t>前置条件</a:t>
                      </a:r>
                      <a:endParaRPr lang="zh-CN" altLang="en-US"/>
                    </a:p>
                  </a:txBody>
                  <a:tcPr/>
                </a:tc>
                <a:tc hMerge="1">
                  <a:tcPr/>
                </a:tc>
                <a:tc gridSpan="3">
                  <a:txBody>
                    <a:bodyPr/>
                    <a:p>
                      <a:pPr>
                        <a:buNone/>
                      </a:pPr>
                      <a:r>
                        <a:rPr lang="zh-CN" altLang="en-US"/>
                        <a:t>系统管理人员登录系统</a:t>
                      </a:r>
                      <a:endParaRPr lang="zh-CN" altLang="en-US"/>
                    </a:p>
                  </a:txBody>
                  <a:tcPr/>
                </a:tc>
                <a:tc hMerge="1">
                  <a:tcPr/>
                </a:tc>
                <a:tc hMerge="1">
                  <a:tcPr/>
                </a:tc>
              </a:tr>
              <a:tr h="377190">
                <a:tc gridSpan="2">
                  <a:txBody>
                    <a:bodyPr/>
                    <a:p>
                      <a:pPr>
                        <a:buNone/>
                      </a:pPr>
                      <a:r>
                        <a:rPr lang="zh-CN" altLang="en-US"/>
                        <a:t>触发事件</a:t>
                      </a:r>
                      <a:endParaRPr lang="zh-CN" altLang="en-US"/>
                    </a:p>
                  </a:txBody>
                  <a:tcPr/>
                </a:tc>
                <a:tc hMerge="1">
                  <a:tcPr/>
                </a:tc>
                <a:tc gridSpan="3">
                  <a:txBody>
                    <a:bodyPr/>
                    <a:p>
                      <a:pPr>
                        <a:buNone/>
                      </a:pPr>
                      <a:r>
                        <a:rPr lang="zh-CN" altLang="en-US"/>
                        <a:t>系统管理人员点击人脸录入按钮</a:t>
                      </a:r>
                      <a:endParaRPr lang="zh-CN" altLang="en-US"/>
                    </a:p>
                  </a:txBody>
                  <a:tcPr/>
                </a:tc>
                <a:tc hMerge="1">
                  <a:tcPr/>
                </a:tc>
                <a:tc hMerge="1">
                  <a:tcPr/>
                </a:tc>
              </a:tr>
              <a:tr h="377190">
                <a:tc gridSpan="2">
                  <a:txBody>
                    <a:bodyPr/>
                    <a:p>
                      <a:pPr>
                        <a:buNone/>
                      </a:pPr>
                      <a:r>
                        <a:rPr lang="zh-CN" altLang="en-US"/>
                        <a:t>参与者</a:t>
                      </a:r>
                      <a:endParaRPr lang="zh-CN" altLang="en-US"/>
                    </a:p>
                  </a:txBody>
                  <a:tcPr/>
                </a:tc>
                <a:tc hMerge="1">
                  <a:tcPr/>
                </a:tc>
                <a:tc gridSpan="3">
                  <a:txBody>
                    <a:bodyPr/>
                    <a:p>
                      <a:pPr>
                        <a:buNone/>
                      </a:pPr>
                      <a:r>
                        <a:rPr lang="zh-CN" altLang="en-US"/>
                        <a:t>新员工，系统管理人员，系统</a:t>
                      </a:r>
                      <a:endParaRPr lang="zh-CN" altLang="en-US"/>
                    </a:p>
                  </a:txBody>
                  <a:tcPr/>
                </a:tc>
                <a:tc hMerge="1">
                  <a:tcPr/>
                </a:tc>
                <a:tc hMerge="1">
                  <a:tcPr/>
                </a:tc>
              </a:tr>
              <a:tr h="942340">
                <a:tc rowSpan="3">
                  <a:txBody>
                    <a:bodyPr/>
                    <a:p>
                      <a:pPr>
                        <a:buNone/>
                      </a:pPr>
                      <a:r>
                        <a:rPr lang="zh-CN" altLang="en-US"/>
                        <a:t>事件流</a:t>
                      </a:r>
                      <a:endParaRPr lang="zh-CN" altLang="en-US"/>
                    </a:p>
                  </a:txBody>
                  <a:tcPr/>
                </a:tc>
                <a:tc>
                  <a:txBody>
                    <a:bodyPr/>
                    <a:p>
                      <a:pPr>
                        <a:buNone/>
                      </a:pPr>
                      <a:r>
                        <a:rPr lang="zh-CN" altLang="en-US"/>
                        <a:t>基本流</a:t>
                      </a:r>
                      <a:endParaRPr lang="zh-CN" altLang="en-US"/>
                    </a:p>
                  </a:txBody>
                  <a:tcPr/>
                </a:tc>
                <a:tc gridSpan="3">
                  <a:txBody>
                    <a:bodyPr/>
                    <a:p>
                      <a:pPr>
                        <a:buNone/>
                      </a:pPr>
                      <a:r>
                        <a:rPr lang="en-US" altLang="zh-CN"/>
                        <a:t>1</a:t>
                      </a:r>
                      <a:r>
                        <a:rPr lang="zh-CN" altLang="en-US"/>
                        <a:t>、系统管理人员点击人脸录入按钮， 系统调用相应模块，并打开摄像头进行人脸录入</a:t>
                      </a:r>
                      <a:endParaRPr lang="zh-CN" altLang="en-US"/>
                    </a:p>
                    <a:p>
                      <a:pPr>
                        <a:buNone/>
                      </a:pPr>
                      <a:r>
                        <a:rPr lang="en-US" altLang="zh-CN"/>
                        <a:t>2</a:t>
                      </a:r>
                      <a:r>
                        <a:rPr lang="zh-CN" altLang="en-US"/>
                        <a:t>、新员工将脸对着摄像头，系统在录入完成后会弹出录入成功提示框。</a:t>
                      </a:r>
                      <a:endParaRPr lang="zh-CN" altLang="en-US"/>
                    </a:p>
                    <a:p>
                      <a:pPr>
                        <a:buNone/>
                      </a:pPr>
                      <a:r>
                        <a:rPr lang="en-US" altLang="zh-CN"/>
                        <a:t>3</a:t>
                      </a:r>
                      <a:r>
                        <a:rPr lang="zh-CN" altLang="en-US"/>
                        <a:t>、系统管理人员选择结束，系统关闭摄像头并返回主界面。</a:t>
                      </a:r>
                      <a:endParaRPr lang="zh-CN" altLang="en-US"/>
                    </a:p>
                  </a:txBody>
                  <a:tcPr/>
                </a:tc>
                <a:tc hMerge="1">
                  <a:tcPr/>
                </a:tc>
                <a:tc hMerge="1">
                  <a:tcPr/>
                </a:tc>
              </a:tr>
              <a:tr h="942340">
                <a:tc vMerge="1">
                  <a:tcPr/>
                </a:tc>
                <a:tc>
                  <a:txBody>
                    <a:bodyPr/>
                    <a:p>
                      <a:pPr>
                        <a:buNone/>
                      </a:pPr>
                      <a:r>
                        <a:rPr lang="zh-CN" altLang="en-US"/>
                        <a:t>扩展流</a:t>
                      </a:r>
                      <a:endParaRPr lang="zh-CN" altLang="en-US"/>
                    </a:p>
                  </a:txBody>
                  <a:tcPr/>
                </a:tc>
                <a:tc gridSpan="3">
                  <a:txBody>
                    <a:bodyPr/>
                    <a:p>
                      <a:pPr>
                        <a:buNone/>
                      </a:pPr>
                      <a:r>
                        <a:rPr lang="en-US" altLang="zh-CN"/>
                        <a:t>2.1</a:t>
                      </a:r>
                      <a:r>
                        <a:rPr lang="zh-CN" altLang="en-US"/>
                        <a:t>、新员工将脸对着摄像头， 系统录入失败，并弹出录入失败提示框</a:t>
                      </a:r>
                      <a:endParaRPr lang="zh-CN" altLang="en-US"/>
                    </a:p>
                    <a:p>
                      <a:pPr>
                        <a:buNone/>
                      </a:pPr>
                      <a:r>
                        <a:rPr lang="en-US" altLang="zh-CN"/>
                        <a:t>2.1.1</a:t>
                      </a:r>
                      <a:r>
                        <a:rPr lang="zh-CN" altLang="en-US"/>
                        <a:t>、系统管理人员选择结束或继续，系统做出相应反应</a:t>
                      </a:r>
                      <a:endParaRPr lang="zh-CN" altLang="en-US"/>
                    </a:p>
                    <a:p>
                      <a:pPr>
                        <a:buNone/>
                      </a:pPr>
                      <a:r>
                        <a:rPr lang="en-US" altLang="zh-CN"/>
                        <a:t>3.1</a:t>
                      </a:r>
                      <a:r>
                        <a:rPr lang="zh-CN" altLang="en-US"/>
                        <a:t>、系统管理人员选择继续， 系统进行下一轮录入</a:t>
                      </a:r>
                      <a:endParaRPr lang="en-US" altLang="zh-CN"/>
                    </a:p>
                  </a:txBody>
                  <a:tcPr/>
                </a:tc>
                <a:tc hMerge="1">
                  <a:tcPr/>
                </a:tc>
                <a:tc hMerge="1">
                  <a:tcPr/>
                </a:tc>
              </a:tr>
              <a:tr h="659765">
                <a:tc vMerge="1">
                  <a:tcPr/>
                </a:tc>
                <a:tc>
                  <a:txBody>
                    <a:bodyPr/>
                    <a:p>
                      <a:pPr>
                        <a:buNone/>
                      </a:pPr>
                      <a:r>
                        <a:rPr lang="zh-CN" altLang="en-US"/>
                        <a:t>异常流</a:t>
                      </a:r>
                      <a:endParaRPr lang="zh-CN" altLang="en-US"/>
                    </a:p>
                  </a:txBody>
                  <a:tcPr/>
                </a:tc>
                <a:tc gridSpan="3">
                  <a:txBody>
                    <a:bodyPr/>
                    <a:p>
                      <a:pPr>
                        <a:buNone/>
                      </a:pPr>
                      <a:r>
                        <a:rPr lang="en-US" altLang="zh-CN"/>
                        <a:t>2.2</a:t>
                      </a:r>
                      <a:r>
                        <a:rPr lang="zh-CN" altLang="en-US"/>
                        <a:t>、 员工或管理人员有事无法继续录入单位关闭录入窗口，系统在提示录入失败后</a:t>
                      </a:r>
                      <a:r>
                        <a:rPr lang="en-US" altLang="zh-CN"/>
                        <a:t>10</a:t>
                      </a:r>
                      <a:r>
                        <a:rPr lang="zh-CN" altLang="en-US"/>
                        <a:t>秒钟未得到响应则自动结束录入。</a:t>
                      </a:r>
                      <a:endParaRPr lang="zh-CN" altLang="en-US"/>
                    </a:p>
                  </a:txBody>
                  <a:tcPr/>
                </a:tc>
                <a:tc hMerge="1">
                  <a:tcPr/>
                </a:tc>
                <a:tc hMerge="1">
                  <a:tcPr/>
                </a:tc>
              </a:tr>
              <a:tr h="427355">
                <a:tc gridSpan="2">
                  <a:txBody>
                    <a:bodyPr/>
                    <a:p>
                      <a:pPr>
                        <a:buNone/>
                      </a:pPr>
                      <a:r>
                        <a:rPr lang="zh-CN" altLang="en-US"/>
                        <a:t>后置条件</a:t>
                      </a:r>
                      <a:endParaRPr lang="zh-CN" altLang="en-US"/>
                    </a:p>
                  </a:txBody>
                  <a:tcPr/>
                </a:tc>
                <a:tc hMerge="1">
                  <a:tcPr/>
                </a:tc>
                <a:tc gridSpan="3">
                  <a:txBody>
                    <a:bodyPr/>
                    <a:p>
                      <a:pPr>
                        <a:buNone/>
                      </a:pPr>
                      <a:r>
                        <a:rPr lang="zh-CN" altLang="en-US"/>
                        <a:t>录入成功</a:t>
                      </a:r>
                      <a:r>
                        <a:rPr lang="en-US" altLang="zh-CN"/>
                        <a:t>,</a:t>
                      </a:r>
                      <a:r>
                        <a:rPr lang="zh-CN" altLang="en-US"/>
                        <a:t>系</a:t>
                      </a:r>
                      <a:r>
                        <a:rPr lang="zh-CN" altLang="en-US"/>
                        <a:t>统存入新的人脸特征到录入表中。录入失败，系统不进行任何改变。</a:t>
                      </a:r>
                      <a:endParaRPr lang="zh-CN" altLang="en-US"/>
                    </a:p>
                  </a:txBody>
                  <a:tcPr/>
                </a:tc>
                <a:tc hMerge="1">
                  <a:tcPr/>
                </a:tc>
                <a:tc hMerge="1">
                  <a:tcPr/>
                </a:tc>
              </a:tr>
              <a:tr h="377190">
                <a:tc gridSpan="2">
                  <a:txBody>
                    <a:bodyPr/>
                    <a:p>
                      <a:pPr>
                        <a:buNone/>
                      </a:pPr>
                      <a:r>
                        <a:rPr lang="zh-CN" altLang="en-US"/>
                        <a:t>非功能的需求</a:t>
                      </a:r>
                      <a:endParaRPr lang="zh-CN" altLang="en-US"/>
                    </a:p>
                  </a:txBody>
                  <a:tcPr/>
                </a:tc>
                <a:tc hMerge="1">
                  <a:tcPr/>
                </a:tc>
                <a:tc gridSpan="3">
                  <a:txBody>
                    <a:bodyPr/>
                    <a:p>
                      <a:pPr>
                        <a:buNone/>
                      </a:pPr>
                      <a:endParaRPr lang="zh-CN" altLang="en-US"/>
                    </a:p>
                  </a:txBody>
                  <a:tcPr/>
                </a:tc>
                <a:tc hMerge="1">
                  <a:tcPr/>
                </a:tc>
                <a:tc hMerge="1">
                  <a:tcPr/>
                </a:tc>
              </a:tr>
              <a:tr h="376555">
                <a:tc gridSpan="5">
                  <a:txBody>
                    <a:bodyPr/>
                    <a:p>
                      <a:pPr algn="ctr">
                        <a:buNone/>
                      </a:pPr>
                      <a:r>
                        <a:rPr lang="zh-CN" altLang="en-US"/>
                        <a:t>需求列表</a:t>
                      </a:r>
                      <a:endParaRPr lang="zh-CN" altLang="en-US"/>
                    </a:p>
                  </a:txBody>
                  <a:tcPr/>
                </a:tc>
                <a:tc hMerge="1">
                  <a:tcPr/>
                </a:tc>
                <a:tc hMerge="1">
                  <a:tcPr/>
                </a:tc>
                <a:tc hMerge="1">
                  <a:tcPr/>
                </a:tc>
                <a:tc hMerge="1">
                  <a:tcPr/>
                </a:tc>
              </a:tr>
              <a:tr h="377190">
                <a:tc gridSpan="5">
                  <a:txBody>
                    <a:bodyPr/>
                    <a:p>
                      <a:pPr algn="ctr">
                        <a:buNone/>
                      </a:pPr>
                      <a:r>
                        <a:rPr lang="en-US" altLang="zh-CN"/>
                        <a:t>1</a:t>
                      </a:r>
                      <a:r>
                        <a:rPr lang="zh-CN" altLang="en-US"/>
                        <a:t>、系统可以通过摄像头进行人脸录入</a:t>
                      </a:r>
                      <a:endParaRPr lang="zh-CN" altLang="en-US"/>
                    </a:p>
                  </a:txBody>
                  <a:tcPr/>
                </a:tc>
                <a:tc hMerge="1">
                  <a:tcPr/>
                </a:tc>
                <a:tc hMerge="1">
                  <a:tcPr/>
                </a:tc>
                <a:tc hMerge="1">
                  <a:tcPr/>
                </a:tc>
                <a:tc hMerge="1">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0" y="0"/>
          <a:ext cx="12207240" cy="6859905"/>
        </p:xfrm>
        <a:graphic>
          <a:graphicData uri="http://schemas.openxmlformats.org/drawingml/2006/table">
            <a:tbl>
              <a:tblPr firstRow="1" bandRow="1">
                <a:tableStyleId>{5C22544A-7EE6-4342-B048-85BDC9FD1C3A}</a:tableStyleId>
              </a:tblPr>
              <a:tblGrid>
                <a:gridCol w="3065145"/>
                <a:gridCol w="3047365"/>
                <a:gridCol w="3047365"/>
                <a:gridCol w="3047365"/>
              </a:tblGrid>
              <a:tr h="432435">
                <a:tc>
                  <a:txBody>
                    <a:bodyPr/>
                    <a:p>
                      <a:pPr>
                        <a:buNone/>
                      </a:pPr>
                      <a:r>
                        <a:rPr lang="zh-CN" altLang="en-US"/>
                        <a:t>用例标识</a:t>
                      </a:r>
                      <a:endParaRPr lang="zh-CN" altLang="en-US"/>
                    </a:p>
                  </a:txBody>
                  <a:tcPr/>
                </a:tc>
                <a:tc>
                  <a:txBody>
                    <a:bodyPr/>
                    <a:p>
                      <a:pPr>
                        <a:buNone/>
                      </a:pPr>
                      <a:r>
                        <a:rPr lang="en-US" altLang="zh-CN"/>
                        <a:t>project-system-model-number</a:t>
                      </a:r>
                      <a:endParaRPr lang="en-US" altLang="zh-CN"/>
                    </a:p>
                  </a:txBody>
                  <a:tcPr/>
                </a:tc>
                <a:tc>
                  <a:txBody>
                    <a:bodyPr/>
                    <a:p>
                      <a:pPr>
                        <a:buNone/>
                      </a:pPr>
                      <a:r>
                        <a:rPr lang="zh-CN" altLang="en-US"/>
                        <a:t>用例名称</a:t>
                      </a:r>
                      <a:endParaRPr lang="zh-CN" altLang="en-US"/>
                    </a:p>
                  </a:txBody>
                  <a:tcPr/>
                </a:tc>
                <a:tc>
                  <a:txBody>
                    <a:bodyPr/>
                    <a:p>
                      <a:pPr>
                        <a:buNone/>
                      </a:pPr>
                      <a:r>
                        <a:rPr lang="zh-CN" altLang="en-US"/>
                        <a:t>录入名单查询</a:t>
                      </a:r>
                      <a:endParaRPr lang="zh-CN" altLang="en-US"/>
                    </a:p>
                  </a:txBody>
                  <a:tcPr/>
                </a:tc>
              </a:tr>
              <a:tr h="432435">
                <a:tc>
                  <a:txBody>
                    <a:bodyPr/>
                    <a:p>
                      <a:pPr>
                        <a:buNone/>
                      </a:pPr>
                      <a:r>
                        <a:rPr lang="zh-CN" altLang="en-US"/>
                        <a:t>创建人</a:t>
                      </a:r>
                      <a:endParaRPr lang="zh-CN" altLang="en-US"/>
                    </a:p>
                  </a:txBody>
                  <a:tcPr/>
                </a:tc>
                <a:tc>
                  <a:txBody>
                    <a:bodyPr/>
                    <a:p>
                      <a:pPr>
                        <a:buNone/>
                      </a:pPr>
                      <a:r>
                        <a:rPr lang="zh-CN" altLang="en-US"/>
                        <a:t>李汉林</a:t>
                      </a:r>
                      <a:endParaRPr lang="zh-CN" altLang="en-US"/>
                    </a:p>
                  </a:txBody>
                  <a:tcPr/>
                </a:tc>
                <a:tc>
                  <a:txBody>
                    <a:bodyPr/>
                    <a:p>
                      <a:pPr>
                        <a:buNone/>
                      </a:pPr>
                      <a:r>
                        <a:rPr lang="zh-CN" altLang="en-US"/>
                        <a:t>创建时间</a:t>
                      </a:r>
                      <a:endParaRPr lang="zh-CN" altLang="en-US"/>
                    </a:p>
                  </a:txBody>
                  <a:tcPr/>
                </a:tc>
                <a:tc>
                  <a:txBody>
                    <a:bodyPr/>
                    <a:p>
                      <a:pPr>
                        <a:buNone/>
                      </a:pPr>
                      <a:r>
                        <a:rPr lang="en-US" altLang="zh-CN"/>
                        <a:t>20181119</a:t>
                      </a:r>
                      <a:endParaRPr lang="en-US" altLang="zh-CN"/>
                    </a:p>
                  </a:txBody>
                  <a:tcPr/>
                </a:tc>
              </a:tr>
              <a:tr h="432435">
                <a:tc>
                  <a:txBody>
                    <a:bodyPr/>
                    <a:p>
                      <a:pPr>
                        <a:buNone/>
                      </a:pPr>
                      <a:r>
                        <a:rPr lang="zh-CN" altLang="en-US"/>
                        <a:t>版本</a:t>
                      </a:r>
                      <a:endParaRPr lang="zh-CN" altLang="en-US"/>
                    </a:p>
                  </a:txBody>
                  <a:tcPr/>
                </a:tc>
                <a:tc>
                  <a:txBody>
                    <a:bodyPr/>
                    <a:p>
                      <a:pPr>
                        <a:buNone/>
                      </a:pPr>
                      <a:r>
                        <a:rPr lang="en-US" altLang="zh-CN"/>
                        <a:t>1.0</a:t>
                      </a:r>
                      <a:endParaRPr lang="en-US" altLang="zh-CN"/>
                    </a:p>
                  </a:txBody>
                  <a:tcPr/>
                </a:tc>
                <a:tc>
                  <a:txBody>
                    <a:bodyPr/>
                    <a:p>
                      <a:pPr>
                        <a:buNone/>
                      </a:pPr>
                      <a:r>
                        <a:rPr lang="zh-CN" altLang="en-US"/>
                        <a:t>用例类型</a:t>
                      </a:r>
                      <a:endParaRPr lang="zh-CN" altLang="en-US"/>
                    </a:p>
                  </a:txBody>
                  <a:tcPr/>
                </a:tc>
                <a:tc>
                  <a:txBody>
                    <a:bodyPr/>
                    <a:p>
                      <a:pPr>
                        <a:buNone/>
                      </a:pPr>
                      <a:r>
                        <a:rPr lang="zh-CN" altLang="en-US"/>
                        <a:t>报表操作</a:t>
                      </a:r>
                      <a:endParaRPr lang="zh-CN" altLang="en-US"/>
                    </a:p>
                  </a:txBody>
                  <a:tcPr/>
                </a:tc>
              </a:tr>
              <a:tr h="432435">
                <a:tc>
                  <a:txBody>
                    <a:bodyPr/>
                    <a:p>
                      <a:pPr>
                        <a:buNone/>
                      </a:pPr>
                      <a:r>
                        <a:rPr lang="zh-CN" altLang="en-US"/>
                        <a:t>用例描述</a:t>
                      </a:r>
                      <a:endParaRPr lang="zh-CN" altLang="en-US"/>
                    </a:p>
                  </a:txBody>
                  <a:tcPr/>
                </a:tc>
                <a:tc gridSpan="3">
                  <a:txBody>
                    <a:bodyPr/>
                    <a:p>
                      <a:pPr>
                        <a:buNone/>
                      </a:pPr>
                      <a:r>
                        <a:rPr lang="zh-CN" altLang="en-US"/>
                        <a:t>系统管理人员可通过录入名单查询来核实当前系统已录入的员工名单</a:t>
                      </a:r>
                      <a:endParaRPr lang="zh-CN" altLang="en-US"/>
                    </a:p>
                  </a:txBody>
                  <a:tcPr/>
                </a:tc>
                <a:tc hMerge="1">
                  <a:tcPr/>
                </a:tc>
                <a:tc hMerge="1">
                  <a:tcPr/>
                </a:tc>
              </a:tr>
              <a:tr h="432435">
                <a:tc>
                  <a:txBody>
                    <a:bodyPr/>
                    <a:p>
                      <a:pPr>
                        <a:buNone/>
                      </a:pPr>
                      <a:r>
                        <a:rPr lang="zh-CN" altLang="en-US"/>
                        <a:t>前置条件</a:t>
                      </a:r>
                      <a:endParaRPr lang="zh-CN" altLang="en-US"/>
                    </a:p>
                  </a:txBody>
                  <a:tcPr/>
                </a:tc>
                <a:tc gridSpan="3">
                  <a:txBody>
                    <a:bodyPr/>
                    <a:p>
                      <a:pPr>
                        <a:buNone/>
                      </a:pPr>
                      <a:r>
                        <a:rPr lang="zh-CN" altLang="en-US"/>
                        <a:t>系统管理人员登录系统</a:t>
                      </a:r>
                      <a:endParaRPr lang="zh-CN" altLang="en-US"/>
                    </a:p>
                  </a:txBody>
                  <a:tcPr/>
                </a:tc>
                <a:tc hMerge="1">
                  <a:tcPr/>
                </a:tc>
                <a:tc hMerge="1">
                  <a:tcPr/>
                </a:tc>
              </a:tr>
              <a:tr h="432435">
                <a:tc>
                  <a:txBody>
                    <a:bodyPr/>
                    <a:p>
                      <a:pPr>
                        <a:buNone/>
                      </a:pPr>
                      <a:r>
                        <a:rPr lang="zh-CN" altLang="en-US"/>
                        <a:t>触发事件</a:t>
                      </a:r>
                      <a:endParaRPr lang="zh-CN" altLang="en-US"/>
                    </a:p>
                  </a:txBody>
                  <a:tcPr/>
                </a:tc>
                <a:tc gridSpan="3">
                  <a:txBody>
                    <a:bodyPr/>
                    <a:p>
                      <a:pPr>
                        <a:buNone/>
                      </a:pPr>
                      <a:r>
                        <a:rPr lang="zh-CN" altLang="en-US"/>
                        <a:t>系统管理人员点击录入名单查询按钮</a:t>
                      </a:r>
                      <a:endParaRPr lang="en-US" altLang="zh-CN"/>
                    </a:p>
                  </a:txBody>
                  <a:tcPr/>
                </a:tc>
                <a:tc hMerge="1">
                  <a:tcPr/>
                </a:tc>
                <a:tc hMerge="1">
                  <a:tcPr/>
                </a:tc>
              </a:tr>
              <a:tr h="493395">
                <a:tc>
                  <a:txBody>
                    <a:bodyPr/>
                    <a:p>
                      <a:pPr>
                        <a:buNone/>
                      </a:pPr>
                      <a:r>
                        <a:rPr lang="zh-CN" altLang="en-US"/>
                        <a:t>参与者</a:t>
                      </a:r>
                      <a:endParaRPr lang="zh-CN" altLang="en-US"/>
                    </a:p>
                  </a:txBody>
                  <a:tcPr/>
                </a:tc>
                <a:tc gridSpan="3">
                  <a:txBody>
                    <a:bodyPr/>
                    <a:p>
                      <a:pPr>
                        <a:buNone/>
                      </a:pPr>
                      <a:r>
                        <a:rPr lang="zh-CN" altLang="en-US"/>
                        <a:t>系统管理人员，系统</a:t>
                      </a:r>
                      <a:endParaRPr lang="zh-CN" altLang="en-US"/>
                    </a:p>
                  </a:txBody>
                  <a:tcPr/>
                </a:tc>
                <a:tc hMerge="1">
                  <a:tcPr/>
                </a:tc>
                <a:tc hMerge="1">
                  <a:tcPr/>
                </a:tc>
              </a:tr>
              <a:tr h="365760">
                <a:tc>
                  <a:txBody>
                    <a:bodyPr/>
                    <a:p>
                      <a:pPr>
                        <a:buNone/>
                      </a:pPr>
                      <a:r>
                        <a:rPr lang="zh-CN" altLang="en-US"/>
                        <a:t>报表作用</a:t>
                      </a:r>
                      <a:endParaRPr lang="zh-CN" altLang="en-US"/>
                    </a:p>
                  </a:txBody>
                  <a:tcPr/>
                </a:tc>
                <a:tc gridSpan="3">
                  <a:txBody>
                    <a:bodyPr/>
                    <a:p>
                      <a:pPr>
                        <a:buNone/>
                      </a:pPr>
                      <a:r>
                        <a:rPr lang="zh-CN" altLang="en-US"/>
                        <a:t>用来记录员工的录入情况</a:t>
                      </a:r>
                      <a:endParaRPr lang="zh-CN" altLang="en-US"/>
                    </a:p>
                  </a:txBody>
                  <a:tcPr/>
                </a:tc>
                <a:tc hMerge="1">
                  <a:tcPr/>
                </a:tc>
                <a:tc hMerge="1">
                  <a:tcPr/>
                </a:tc>
              </a:tr>
              <a:tr h="365760">
                <a:tc>
                  <a:txBody>
                    <a:bodyPr/>
                    <a:p>
                      <a:pPr>
                        <a:buNone/>
                      </a:pPr>
                      <a:r>
                        <a:rPr lang="zh-CN" altLang="en-US"/>
                        <a:t>数据来源</a:t>
                      </a:r>
                      <a:endParaRPr lang="zh-CN" altLang="en-US"/>
                    </a:p>
                  </a:txBody>
                  <a:tcPr/>
                </a:tc>
                <a:tc gridSpan="3">
                  <a:txBody>
                    <a:bodyPr/>
                    <a:p>
                      <a:pPr>
                        <a:buNone/>
                      </a:pPr>
                      <a:r>
                        <a:rPr lang="zh-CN" altLang="en-US"/>
                        <a:t>人员录入表</a:t>
                      </a:r>
                      <a:endParaRPr lang="zh-CN" altLang="en-US"/>
                    </a:p>
                  </a:txBody>
                  <a:tcPr/>
                </a:tc>
                <a:tc hMerge="1">
                  <a:tcPr/>
                </a:tc>
                <a:tc hMerge="1">
                  <a:tcPr/>
                </a:tc>
              </a:tr>
              <a:tr h="365760">
                <a:tc>
                  <a:txBody>
                    <a:bodyPr/>
                    <a:p>
                      <a:pPr>
                        <a:buNone/>
                      </a:pPr>
                      <a:r>
                        <a:rPr lang="zh-CN" altLang="en-US"/>
                        <a:t>数据列</a:t>
                      </a:r>
                      <a:endParaRPr lang="zh-CN" altLang="en-US"/>
                    </a:p>
                  </a:txBody>
                  <a:tcPr/>
                </a:tc>
                <a:tc gridSpan="3">
                  <a:txBody>
                    <a:bodyPr/>
                    <a:p>
                      <a:pPr>
                        <a:buNone/>
                      </a:pPr>
                      <a:r>
                        <a:rPr lang="zh-CN" altLang="en-US"/>
                        <a:t>录入人员名称，人脸标识，年龄，身体状况，职位，在职状态</a:t>
                      </a:r>
                      <a:endParaRPr lang="en-US" altLang="zh-CN"/>
                    </a:p>
                  </a:txBody>
                  <a:tcPr/>
                </a:tc>
                <a:tc hMerge="1">
                  <a:tcPr/>
                </a:tc>
                <a:tc hMerge="1">
                  <a:tcPr/>
                </a:tc>
              </a:tr>
              <a:tr h="493395">
                <a:tc>
                  <a:txBody>
                    <a:bodyPr/>
                    <a:p>
                      <a:pPr>
                        <a:buNone/>
                      </a:pPr>
                      <a:r>
                        <a:rPr lang="zh-CN" altLang="en-US"/>
                        <a:t>后置条件</a:t>
                      </a:r>
                      <a:endParaRPr lang="zh-CN" altLang="en-US"/>
                    </a:p>
                  </a:txBody>
                  <a:tcPr/>
                </a:tc>
                <a:tc gridSpan="3">
                  <a:txBody>
                    <a:bodyPr/>
                    <a:p>
                      <a:pPr>
                        <a:buNone/>
                      </a:pPr>
                      <a:r>
                        <a:rPr lang="zh-CN" altLang="en-US"/>
                        <a:t>无</a:t>
                      </a:r>
                      <a:endParaRPr lang="zh-CN" altLang="en-US"/>
                    </a:p>
                  </a:txBody>
                  <a:tcPr/>
                </a:tc>
                <a:tc hMerge="1">
                  <a:tcPr/>
                </a:tc>
                <a:tc hMerge="1">
                  <a:tcPr/>
                </a:tc>
              </a:tr>
              <a:tr h="493395">
                <a:tc>
                  <a:txBody>
                    <a:bodyPr/>
                    <a:p>
                      <a:pPr>
                        <a:buNone/>
                      </a:pPr>
                      <a:r>
                        <a:rPr lang="zh-CN" altLang="en-US"/>
                        <a:t>假设与约束</a:t>
                      </a:r>
                      <a:endParaRPr lang="zh-CN" altLang="en-US"/>
                    </a:p>
                  </a:txBody>
                  <a:tcPr/>
                </a:tc>
                <a:tc gridSpan="3">
                  <a:txBody>
                    <a:bodyPr/>
                    <a:p>
                      <a:pPr>
                        <a:buNone/>
                      </a:pPr>
                      <a:endParaRPr lang="zh-CN" altLang="en-US"/>
                    </a:p>
                  </a:txBody>
                  <a:tcPr/>
                </a:tc>
                <a:tc hMerge="1">
                  <a:tcPr/>
                </a:tc>
                <a:tc hMerge="1">
                  <a:tcPr/>
                </a:tc>
              </a:tr>
              <a:tr h="493395">
                <a:tc>
                  <a:txBody>
                    <a:bodyPr/>
                    <a:p>
                      <a:pPr>
                        <a:buNone/>
                      </a:pPr>
                      <a:r>
                        <a:rPr lang="zh-CN" altLang="en-US"/>
                        <a:t>非功能的需求</a:t>
                      </a:r>
                      <a:endParaRPr lang="zh-CN" altLang="en-US"/>
                    </a:p>
                  </a:txBody>
                  <a:tcPr/>
                </a:tc>
                <a:tc gridSpan="3">
                  <a:txBody>
                    <a:bodyPr/>
                    <a:p>
                      <a:pPr>
                        <a:buNone/>
                      </a:pPr>
                      <a:endParaRPr lang="zh-CN" altLang="en-US"/>
                    </a:p>
                  </a:txBody>
                  <a:tcPr/>
                </a:tc>
                <a:tc hMerge="1">
                  <a:tcPr/>
                </a:tc>
                <a:tc hMerge="1">
                  <a:tcPr/>
                </a:tc>
              </a:tr>
              <a:tr h="493395">
                <a:tc gridSpan="4">
                  <a:txBody>
                    <a:bodyPr/>
                    <a:p>
                      <a:pPr algn="ctr">
                        <a:buNone/>
                      </a:pPr>
                      <a:r>
                        <a:rPr lang="zh-CN" altLang="en-US"/>
                        <a:t>需求列表</a:t>
                      </a:r>
                      <a:endParaRPr lang="zh-CN" altLang="en-US"/>
                    </a:p>
                  </a:txBody>
                  <a:tcPr/>
                </a:tc>
                <a:tc hMerge="1">
                  <a:tcPr/>
                </a:tc>
                <a:tc hMerge="1">
                  <a:tcPr/>
                </a:tc>
                <a:tc hMerge="1">
                  <a:tcPr/>
                </a:tc>
              </a:tr>
              <a:tr h="493395">
                <a:tc gridSpan="4">
                  <a:txBody>
                    <a:bodyPr/>
                    <a:p>
                      <a:pPr algn="ctr">
                        <a:buNone/>
                      </a:pPr>
                      <a:r>
                        <a:rPr lang="en-US" altLang="zh-CN"/>
                        <a:t>1</a:t>
                      </a:r>
                      <a:r>
                        <a:rPr lang="zh-CN" altLang="en-US"/>
                        <a:t>、</a:t>
                      </a:r>
                      <a:r>
                        <a:rPr lang="zh-CN" altLang="en-US"/>
                        <a:t>系统可以记录人脸录入情况，并加以显示</a:t>
                      </a:r>
                      <a:endParaRPr lang="zh-CN" altLang="en-US"/>
                    </a:p>
                  </a:txBody>
                  <a:tcPr/>
                </a:tc>
                <a:tc hMerge="1">
                  <a:tcPr/>
                </a:tc>
                <a:tc hMerge="1">
                  <a:tcPr/>
                </a:tc>
                <a:tc hMerge="1">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0" y="0"/>
          <a:ext cx="12160885" cy="6822440"/>
        </p:xfrm>
        <a:graphic>
          <a:graphicData uri="http://schemas.openxmlformats.org/drawingml/2006/table">
            <a:tbl>
              <a:tblPr firstRow="1" bandRow="1">
                <a:tableStyleId>{5C22544A-7EE6-4342-B048-85BDC9FD1C3A}</a:tableStyleId>
              </a:tblPr>
              <a:tblGrid>
                <a:gridCol w="1526540"/>
                <a:gridCol w="1527175"/>
                <a:gridCol w="3035935"/>
                <a:gridCol w="3035300"/>
                <a:gridCol w="3035935"/>
              </a:tblGrid>
              <a:tr h="665480">
                <a:tc gridSpan="2">
                  <a:txBody>
                    <a:bodyPr/>
                    <a:p>
                      <a:pPr>
                        <a:buNone/>
                      </a:pPr>
                      <a:r>
                        <a:rPr lang="zh-CN" altLang="en-US"/>
                        <a:t>用例标识</a:t>
                      </a:r>
                      <a:endParaRPr lang="zh-CN" altLang="en-US"/>
                    </a:p>
                  </a:txBody>
                  <a:tcPr/>
                </a:tc>
                <a:tc hMerge="1">
                  <a:tcPr/>
                </a:tc>
                <a:tc>
                  <a:txBody>
                    <a:bodyPr/>
                    <a:p>
                      <a:pPr>
                        <a:buNone/>
                      </a:pPr>
                      <a:r>
                        <a:rPr lang="en-US" altLang="zh-CN"/>
                        <a:t>project-system-model-number</a:t>
                      </a:r>
                      <a:endParaRPr lang="en-US" altLang="zh-CN"/>
                    </a:p>
                  </a:txBody>
                  <a:tcPr/>
                </a:tc>
                <a:tc>
                  <a:txBody>
                    <a:bodyPr/>
                    <a:p>
                      <a:pPr>
                        <a:buNone/>
                      </a:pPr>
                      <a:r>
                        <a:rPr lang="zh-CN" altLang="en-US"/>
                        <a:t>用例名称</a:t>
                      </a:r>
                      <a:endParaRPr lang="zh-CN" altLang="en-US"/>
                    </a:p>
                  </a:txBody>
                  <a:tcPr/>
                </a:tc>
                <a:tc>
                  <a:txBody>
                    <a:bodyPr/>
                    <a:p>
                      <a:pPr>
                        <a:buNone/>
                      </a:pPr>
                      <a:r>
                        <a:rPr lang="zh-CN" altLang="en-US"/>
                        <a:t>人员信息管理</a:t>
                      </a:r>
                      <a:endParaRPr lang="zh-CN" altLang="en-US"/>
                    </a:p>
                  </a:txBody>
                  <a:tcPr/>
                </a:tc>
              </a:tr>
              <a:tr h="379730">
                <a:tc gridSpan="2">
                  <a:txBody>
                    <a:bodyPr/>
                    <a:p>
                      <a:pPr>
                        <a:buNone/>
                      </a:pPr>
                      <a:r>
                        <a:rPr lang="zh-CN" altLang="en-US"/>
                        <a:t>创建人</a:t>
                      </a:r>
                      <a:endParaRPr lang="zh-CN" altLang="en-US"/>
                    </a:p>
                  </a:txBody>
                  <a:tcPr/>
                </a:tc>
                <a:tc hMerge="1">
                  <a:tcPr/>
                </a:tc>
                <a:tc>
                  <a:txBody>
                    <a:bodyPr/>
                    <a:p>
                      <a:pPr>
                        <a:buNone/>
                      </a:pPr>
                      <a:r>
                        <a:rPr lang="zh-CN" altLang="en-US"/>
                        <a:t>李汉林</a:t>
                      </a:r>
                      <a:endParaRPr lang="zh-CN" altLang="en-US"/>
                    </a:p>
                  </a:txBody>
                  <a:tcPr/>
                </a:tc>
                <a:tc>
                  <a:txBody>
                    <a:bodyPr/>
                    <a:p>
                      <a:pPr>
                        <a:buNone/>
                      </a:pPr>
                      <a:r>
                        <a:rPr lang="zh-CN" altLang="en-US"/>
                        <a:t>创建时间</a:t>
                      </a:r>
                      <a:endParaRPr lang="zh-CN" altLang="en-US"/>
                    </a:p>
                  </a:txBody>
                  <a:tcPr/>
                </a:tc>
                <a:tc>
                  <a:txBody>
                    <a:bodyPr/>
                    <a:p>
                      <a:pPr>
                        <a:buNone/>
                      </a:pPr>
                      <a:r>
                        <a:rPr lang="en-US" altLang="zh-CN"/>
                        <a:t>20181119</a:t>
                      </a:r>
                      <a:endParaRPr lang="en-US" altLang="zh-CN"/>
                    </a:p>
                  </a:txBody>
                  <a:tcPr/>
                </a:tc>
              </a:tr>
              <a:tr h="380365">
                <a:tc gridSpan="2">
                  <a:txBody>
                    <a:bodyPr/>
                    <a:p>
                      <a:pPr>
                        <a:buNone/>
                      </a:pPr>
                      <a:r>
                        <a:rPr lang="zh-CN" altLang="en-US"/>
                        <a:t>版本</a:t>
                      </a:r>
                      <a:endParaRPr lang="zh-CN" altLang="en-US"/>
                    </a:p>
                  </a:txBody>
                  <a:tcPr/>
                </a:tc>
                <a:tc hMerge="1">
                  <a:tcPr/>
                </a:tc>
                <a:tc>
                  <a:txBody>
                    <a:bodyPr/>
                    <a:p>
                      <a:pPr>
                        <a:buNone/>
                      </a:pPr>
                      <a:r>
                        <a:rPr lang="en-US" altLang="zh-CN"/>
                        <a:t>1.0</a:t>
                      </a:r>
                      <a:endParaRPr lang="en-US" altLang="zh-CN"/>
                    </a:p>
                  </a:txBody>
                  <a:tcPr/>
                </a:tc>
                <a:tc>
                  <a:txBody>
                    <a:bodyPr/>
                    <a:p>
                      <a:pPr>
                        <a:buNone/>
                      </a:pPr>
                      <a:r>
                        <a:rPr lang="zh-CN" altLang="en-US"/>
                        <a:t>用例类型</a:t>
                      </a:r>
                      <a:endParaRPr lang="zh-CN" altLang="en-US"/>
                    </a:p>
                  </a:txBody>
                  <a:tcPr/>
                </a:tc>
                <a:tc>
                  <a:txBody>
                    <a:bodyPr/>
                    <a:p>
                      <a:pPr>
                        <a:buNone/>
                      </a:pPr>
                      <a:r>
                        <a:rPr lang="zh-CN" altLang="en-US"/>
                        <a:t>业务操作</a:t>
                      </a:r>
                      <a:endParaRPr lang="zh-CN" altLang="en-US"/>
                    </a:p>
                  </a:txBody>
                  <a:tcPr/>
                </a:tc>
              </a:tr>
              <a:tr h="380365">
                <a:tc gridSpan="2">
                  <a:txBody>
                    <a:bodyPr/>
                    <a:p>
                      <a:pPr>
                        <a:buNone/>
                      </a:pPr>
                      <a:r>
                        <a:rPr lang="zh-CN" altLang="en-US"/>
                        <a:t>用例描述</a:t>
                      </a:r>
                      <a:endParaRPr lang="zh-CN" altLang="en-US"/>
                    </a:p>
                  </a:txBody>
                  <a:tcPr/>
                </a:tc>
                <a:tc hMerge="1">
                  <a:tcPr/>
                </a:tc>
                <a:tc gridSpan="3">
                  <a:txBody>
                    <a:bodyPr/>
                    <a:p>
                      <a:pPr>
                        <a:buNone/>
                      </a:pPr>
                      <a:r>
                        <a:rPr lang="zh-CN" altLang="en-US"/>
                        <a:t>系统管理人员通过人员信息管理对相关的人员信息进行操作</a:t>
                      </a:r>
                      <a:endParaRPr lang="zh-CN" altLang="en-US"/>
                    </a:p>
                  </a:txBody>
                  <a:tcPr/>
                </a:tc>
                <a:tc hMerge="1">
                  <a:tcPr/>
                </a:tc>
                <a:tc hMerge="1">
                  <a:tcPr/>
                </a:tc>
              </a:tr>
              <a:tr h="379730">
                <a:tc gridSpan="2">
                  <a:txBody>
                    <a:bodyPr/>
                    <a:p>
                      <a:pPr>
                        <a:buNone/>
                      </a:pPr>
                      <a:r>
                        <a:rPr lang="zh-CN" altLang="en-US"/>
                        <a:t>前置条件</a:t>
                      </a:r>
                      <a:endParaRPr lang="zh-CN" altLang="en-US"/>
                    </a:p>
                  </a:txBody>
                  <a:tcPr/>
                </a:tc>
                <a:tc hMerge="1">
                  <a:tcPr/>
                </a:tc>
                <a:tc gridSpan="3">
                  <a:txBody>
                    <a:bodyPr/>
                    <a:p>
                      <a:pPr>
                        <a:buNone/>
                      </a:pPr>
                      <a:r>
                        <a:rPr lang="zh-CN" altLang="en-US"/>
                        <a:t>系统管理人员登录系统</a:t>
                      </a:r>
                      <a:endParaRPr lang="zh-CN" altLang="en-US"/>
                    </a:p>
                  </a:txBody>
                  <a:tcPr/>
                </a:tc>
                <a:tc hMerge="1">
                  <a:tcPr/>
                </a:tc>
                <a:tc hMerge="1">
                  <a:tcPr/>
                </a:tc>
              </a:tr>
              <a:tr h="380365">
                <a:tc gridSpan="2">
                  <a:txBody>
                    <a:bodyPr/>
                    <a:p>
                      <a:pPr>
                        <a:buNone/>
                      </a:pPr>
                      <a:r>
                        <a:rPr lang="zh-CN" altLang="en-US"/>
                        <a:t>触发事件</a:t>
                      </a:r>
                      <a:endParaRPr lang="zh-CN" altLang="en-US"/>
                    </a:p>
                  </a:txBody>
                  <a:tcPr/>
                </a:tc>
                <a:tc hMerge="1">
                  <a:tcPr/>
                </a:tc>
                <a:tc gridSpan="3">
                  <a:txBody>
                    <a:bodyPr/>
                    <a:p>
                      <a:pPr>
                        <a:buNone/>
                      </a:pPr>
                      <a:r>
                        <a:rPr lang="zh-CN" altLang="en-US"/>
                        <a:t>系统管理人员点击人员信息管理按钮</a:t>
                      </a:r>
                      <a:endParaRPr lang="zh-CN" altLang="en-US"/>
                    </a:p>
                  </a:txBody>
                  <a:tcPr/>
                </a:tc>
                <a:tc hMerge="1">
                  <a:tcPr/>
                </a:tc>
                <a:tc hMerge="1">
                  <a:tcPr/>
                </a:tc>
              </a:tr>
              <a:tr h="424180">
                <a:tc gridSpan="2">
                  <a:txBody>
                    <a:bodyPr/>
                    <a:p>
                      <a:pPr>
                        <a:buNone/>
                      </a:pPr>
                      <a:r>
                        <a:rPr lang="zh-CN" altLang="en-US"/>
                        <a:t>参与者</a:t>
                      </a:r>
                      <a:endParaRPr lang="zh-CN" altLang="en-US"/>
                    </a:p>
                  </a:txBody>
                  <a:tcPr/>
                </a:tc>
                <a:tc hMerge="1">
                  <a:tcPr/>
                </a:tc>
                <a:tc gridSpan="3">
                  <a:txBody>
                    <a:bodyPr/>
                    <a:p>
                      <a:pPr>
                        <a:buNone/>
                      </a:pPr>
                      <a:r>
                        <a:rPr lang="zh-CN" altLang="en-US"/>
                        <a:t>系统管理人员，系统</a:t>
                      </a:r>
                      <a:endParaRPr lang="zh-CN" altLang="en-US"/>
                    </a:p>
                  </a:txBody>
                  <a:tcPr/>
                </a:tc>
                <a:tc hMerge="1">
                  <a:tcPr/>
                </a:tc>
                <a:tc hMerge="1">
                  <a:tcPr/>
                </a:tc>
              </a:tr>
              <a:tr h="950595">
                <a:tc rowSpan="3">
                  <a:txBody>
                    <a:bodyPr/>
                    <a:p>
                      <a:pPr>
                        <a:buNone/>
                      </a:pPr>
                      <a:r>
                        <a:rPr lang="zh-CN" altLang="en-US"/>
                        <a:t>事件流</a:t>
                      </a:r>
                      <a:endParaRPr lang="zh-CN" altLang="en-US"/>
                    </a:p>
                  </a:txBody>
                  <a:tcPr/>
                </a:tc>
                <a:tc>
                  <a:txBody>
                    <a:bodyPr/>
                    <a:p>
                      <a:pPr>
                        <a:buNone/>
                      </a:pPr>
                      <a:r>
                        <a:rPr lang="zh-CN" altLang="en-US"/>
                        <a:t>基本流</a:t>
                      </a:r>
                      <a:endParaRPr lang="zh-CN" altLang="en-US"/>
                    </a:p>
                  </a:txBody>
                  <a:tcPr/>
                </a:tc>
                <a:tc gridSpan="3">
                  <a:txBody>
                    <a:bodyPr/>
                    <a:p>
                      <a:pPr>
                        <a:buNone/>
                      </a:pPr>
                      <a:r>
                        <a:rPr lang="en-US" altLang="zh-CN"/>
                        <a:t>1</a:t>
                      </a:r>
                      <a:r>
                        <a:rPr lang="zh-CN" altLang="en-US"/>
                        <a:t>、系统管理人员点击人员信息管理按钮，系统显示相应的人员信息管理界面，界面有人员状态更新、录入状态查询、考勤状态查询功能。</a:t>
                      </a:r>
                      <a:endParaRPr lang="zh-CN" altLang="en-US"/>
                    </a:p>
                    <a:p>
                      <a:pPr>
                        <a:buNone/>
                      </a:pPr>
                      <a:r>
                        <a:rPr lang="en-US" altLang="zh-CN"/>
                        <a:t>2</a:t>
                      </a:r>
                      <a:r>
                        <a:rPr lang="zh-CN" altLang="en-US"/>
                        <a:t>、系统管理人员点击某功能， 系统调用子模块进行响应，结束后返回到主界面</a:t>
                      </a:r>
                      <a:endParaRPr lang="zh-CN" altLang="en-US"/>
                    </a:p>
                  </a:txBody>
                  <a:tcPr/>
                </a:tc>
                <a:tc hMerge="1">
                  <a:tcPr/>
                </a:tc>
                <a:tc hMerge="1">
                  <a:tcPr/>
                </a:tc>
              </a:tr>
              <a:tr h="380365">
                <a:tc vMerge="1">
                  <a:tcPr/>
                </a:tc>
                <a:tc>
                  <a:txBody>
                    <a:bodyPr/>
                    <a:p>
                      <a:pPr>
                        <a:buNone/>
                      </a:pPr>
                      <a:r>
                        <a:rPr lang="zh-CN" altLang="en-US"/>
                        <a:t>扩展流</a:t>
                      </a:r>
                      <a:endParaRPr lang="zh-CN" altLang="en-US"/>
                    </a:p>
                  </a:txBody>
                  <a:tcPr/>
                </a:tc>
                <a:tc gridSpan="3">
                  <a:txBody>
                    <a:bodyPr/>
                    <a:p>
                      <a:pPr>
                        <a:buNone/>
                      </a:pPr>
                      <a:endParaRPr lang="zh-CN" altLang="en-US"/>
                    </a:p>
                  </a:txBody>
                  <a:tcPr/>
                </a:tc>
                <a:tc hMerge="1">
                  <a:tcPr/>
                </a:tc>
                <a:tc hMerge="1">
                  <a:tcPr/>
                </a:tc>
              </a:tr>
              <a:tr h="379730">
                <a:tc vMerge="1">
                  <a:tcPr/>
                </a:tc>
                <a:tc>
                  <a:txBody>
                    <a:bodyPr/>
                    <a:p>
                      <a:pPr>
                        <a:buNone/>
                      </a:pPr>
                      <a:r>
                        <a:rPr lang="zh-CN" altLang="en-US"/>
                        <a:t>异常流</a:t>
                      </a:r>
                      <a:endParaRPr lang="zh-CN" altLang="en-US"/>
                    </a:p>
                  </a:txBody>
                  <a:tcPr/>
                </a:tc>
                <a:tc gridSpan="3">
                  <a:txBody>
                    <a:bodyPr/>
                    <a:p>
                      <a:pPr>
                        <a:buNone/>
                      </a:pPr>
                      <a:endParaRPr lang="zh-CN" altLang="en-US"/>
                    </a:p>
                  </a:txBody>
                  <a:tcPr/>
                </a:tc>
                <a:tc hMerge="1">
                  <a:tcPr/>
                </a:tc>
                <a:tc hMerge="1">
                  <a:tcPr/>
                </a:tc>
              </a:tr>
              <a:tr h="424815">
                <a:tc gridSpan="2">
                  <a:txBody>
                    <a:bodyPr/>
                    <a:p>
                      <a:pPr>
                        <a:buNone/>
                      </a:pPr>
                      <a:r>
                        <a:rPr lang="zh-CN" altLang="en-US"/>
                        <a:t>后置条件</a:t>
                      </a:r>
                      <a:endParaRPr lang="zh-CN" altLang="en-US"/>
                    </a:p>
                  </a:txBody>
                  <a:tcPr/>
                </a:tc>
                <a:tc hMerge="1">
                  <a:tcPr/>
                </a:tc>
                <a:tc gridSpan="3">
                  <a:txBody>
                    <a:bodyPr/>
                    <a:p>
                      <a:pPr>
                        <a:buNone/>
                      </a:pPr>
                      <a:r>
                        <a:rPr lang="zh-CN" altLang="en-US"/>
                        <a:t>无</a:t>
                      </a:r>
                      <a:endParaRPr lang="zh-CN" altLang="en-US"/>
                    </a:p>
                  </a:txBody>
                  <a:tcPr/>
                </a:tc>
                <a:tc hMerge="1">
                  <a:tcPr/>
                </a:tc>
                <a:tc hMerge="1">
                  <a:tcPr/>
                </a:tc>
              </a:tr>
              <a:tr h="424180">
                <a:tc gridSpan="2">
                  <a:txBody>
                    <a:bodyPr/>
                    <a:p>
                      <a:pPr>
                        <a:buNone/>
                      </a:pPr>
                      <a:r>
                        <a:rPr lang="zh-CN" altLang="en-US"/>
                        <a:t>假设与约束</a:t>
                      </a:r>
                      <a:endParaRPr lang="zh-CN" altLang="en-US"/>
                    </a:p>
                  </a:txBody>
                  <a:tcPr/>
                </a:tc>
                <a:tc hMerge="1">
                  <a:tcPr/>
                </a:tc>
                <a:tc gridSpan="3">
                  <a:txBody>
                    <a:bodyPr/>
                    <a:p>
                      <a:pPr>
                        <a:buNone/>
                      </a:pPr>
                      <a:endParaRPr lang="zh-CN" altLang="en-US"/>
                    </a:p>
                  </a:txBody>
                  <a:tcPr/>
                </a:tc>
                <a:tc hMerge="1">
                  <a:tcPr/>
                </a:tc>
                <a:tc hMerge="1">
                  <a:tcPr/>
                </a:tc>
              </a:tr>
              <a:tr h="423545">
                <a:tc gridSpan="2">
                  <a:txBody>
                    <a:bodyPr/>
                    <a:p>
                      <a:pPr>
                        <a:buNone/>
                      </a:pPr>
                      <a:r>
                        <a:rPr lang="zh-CN" altLang="en-US"/>
                        <a:t>非功能的需求</a:t>
                      </a:r>
                      <a:endParaRPr lang="zh-CN" altLang="en-US"/>
                    </a:p>
                  </a:txBody>
                  <a:tcPr/>
                </a:tc>
                <a:tc hMerge="1">
                  <a:tcPr/>
                </a:tc>
                <a:tc gridSpan="3">
                  <a:txBody>
                    <a:bodyPr/>
                    <a:p>
                      <a:pPr>
                        <a:buNone/>
                      </a:pPr>
                      <a:endParaRPr lang="zh-CN" altLang="en-US"/>
                    </a:p>
                  </a:txBody>
                  <a:tcPr/>
                </a:tc>
                <a:tc hMerge="1">
                  <a:tcPr/>
                </a:tc>
                <a:tc hMerge="1">
                  <a:tcPr/>
                </a:tc>
              </a:tr>
              <a:tr h="424815">
                <a:tc gridSpan="5">
                  <a:txBody>
                    <a:bodyPr/>
                    <a:p>
                      <a:pPr algn="ctr">
                        <a:buNone/>
                      </a:pPr>
                      <a:r>
                        <a:rPr lang="zh-CN" altLang="en-US"/>
                        <a:t>需求列表</a:t>
                      </a:r>
                      <a:endParaRPr lang="zh-CN" altLang="en-US"/>
                    </a:p>
                  </a:txBody>
                  <a:tcPr/>
                </a:tc>
                <a:tc hMerge="1">
                  <a:tcPr/>
                </a:tc>
                <a:tc hMerge="1">
                  <a:tcPr/>
                </a:tc>
                <a:tc hMerge="1">
                  <a:tcPr/>
                </a:tc>
                <a:tc hMerge="1">
                  <a:tcPr/>
                </a:tc>
              </a:tr>
              <a:tr h="424180">
                <a:tc gridSpan="5">
                  <a:txBody>
                    <a:bodyPr/>
                    <a:p>
                      <a:pPr algn="ctr">
                        <a:buNone/>
                      </a:pPr>
                      <a:r>
                        <a:rPr lang="en-US" altLang="zh-CN"/>
                        <a:t>1</a:t>
                      </a:r>
                      <a:r>
                        <a:rPr lang="zh-CN" altLang="en-US"/>
                        <a:t>、系统可以提供人员信息管理的功能</a:t>
                      </a:r>
                      <a:endParaRPr lang="zh-CN" altLang="en-US"/>
                    </a:p>
                  </a:txBody>
                  <a:tcPr/>
                </a:tc>
                <a:tc hMerge="1">
                  <a:tcPr/>
                </a:tc>
                <a:tc hMerge="1">
                  <a:tcPr/>
                </a:tc>
                <a:tc hMerge="1">
                  <a:tcPr/>
                </a:tc>
                <a:tc hMerge="1">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0" y="0"/>
          <a:ext cx="12175490" cy="7406640"/>
        </p:xfrm>
        <a:graphic>
          <a:graphicData uri="http://schemas.openxmlformats.org/drawingml/2006/table">
            <a:tbl>
              <a:tblPr firstRow="1" bandRow="1">
                <a:tableStyleId>{5C22544A-7EE6-4342-B048-85BDC9FD1C3A}</a:tableStyleId>
              </a:tblPr>
              <a:tblGrid>
                <a:gridCol w="1528445"/>
                <a:gridCol w="1528445"/>
                <a:gridCol w="3040380"/>
                <a:gridCol w="3038475"/>
                <a:gridCol w="3039745"/>
              </a:tblGrid>
              <a:tr h="640080">
                <a:tc gridSpan="2">
                  <a:txBody>
                    <a:bodyPr/>
                    <a:p>
                      <a:pPr>
                        <a:buNone/>
                      </a:pPr>
                      <a:r>
                        <a:rPr lang="zh-CN" altLang="en-US"/>
                        <a:t>用例标识</a:t>
                      </a:r>
                      <a:endParaRPr lang="zh-CN" altLang="en-US"/>
                    </a:p>
                  </a:txBody>
                  <a:tcPr/>
                </a:tc>
                <a:tc hMerge="1">
                  <a:tcPr/>
                </a:tc>
                <a:tc>
                  <a:txBody>
                    <a:bodyPr/>
                    <a:p>
                      <a:pPr>
                        <a:buNone/>
                      </a:pPr>
                      <a:r>
                        <a:rPr lang="en-US" altLang="zh-CN"/>
                        <a:t>project-system-model-number</a:t>
                      </a:r>
                      <a:endParaRPr lang="en-US" altLang="zh-CN"/>
                    </a:p>
                  </a:txBody>
                  <a:tcPr/>
                </a:tc>
                <a:tc>
                  <a:txBody>
                    <a:bodyPr/>
                    <a:p>
                      <a:pPr>
                        <a:buNone/>
                      </a:pPr>
                      <a:r>
                        <a:rPr lang="zh-CN" altLang="en-US"/>
                        <a:t>用例名称</a:t>
                      </a:r>
                      <a:endParaRPr lang="zh-CN" altLang="en-US"/>
                    </a:p>
                  </a:txBody>
                  <a:tcPr/>
                </a:tc>
                <a:tc>
                  <a:txBody>
                    <a:bodyPr/>
                    <a:p>
                      <a:pPr>
                        <a:buNone/>
                      </a:pPr>
                      <a:r>
                        <a:rPr lang="zh-CN" altLang="en-US"/>
                        <a:t>人员状态更新</a:t>
                      </a:r>
                      <a:endParaRPr lang="zh-CN" altLang="en-US"/>
                    </a:p>
                  </a:txBody>
                  <a:tcPr/>
                </a:tc>
              </a:tr>
              <a:tr h="365760">
                <a:tc gridSpan="2">
                  <a:txBody>
                    <a:bodyPr/>
                    <a:p>
                      <a:pPr>
                        <a:buNone/>
                      </a:pPr>
                      <a:r>
                        <a:rPr lang="zh-CN" altLang="en-US"/>
                        <a:t>创建人</a:t>
                      </a:r>
                      <a:endParaRPr lang="zh-CN" altLang="en-US"/>
                    </a:p>
                  </a:txBody>
                  <a:tcPr/>
                </a:tc>
                <a:tc hMerge="1">
                  <a:tcPr/>
                </a:tc>
                <a:tc>
                  <a:txBody>
                    <a:bodyPr/>
                    <a:p>
                      <a:pPr>
                        <a:buNone/>
                      </a:pPr>
                      <a:r>
                        <a:rPr lang="zh-CN" altLang="en-US"/>
                        <a:t>李汉林</a:t>
                      </a:r>
                      <a:endParaRPr lang="zh-CN" altLang="en-US"/>
                    </a:p>
                  </a:txBody>
                  <a:tcPr/>
                </a:tc>
                <a:tc>
                  <a:txBody>
                    <a:bodyPr/>
                    <a:p>
                      <a:pPr>
                        <a:buNone/>
                      </a:pPr>
                      <a:r>
                        <a:rPr lang="zh-CN" altLang="en-US"/>
                        <a:t>创建时间</a:t>
                      </a:r>
                      <a:endParaRPr lang="zh-CN" altLang="en-US"/>
                    </a:p>
                  </a:txBody>
                  <a:tcPr/>
                </a:tc>
                <a:tc>
                  <a:txBody>
                    <a:bodyPr/>
                    <a:p>
                      <a:pPr>
                        <a:buNone/>
                      </a:pPr>
                      <a:r>
                        <a:rPr lang="en-US" altLang="zh-CN"/>
                        <a:t>20181119</a:t>
                      </a:r>
                      <a:endParaRPr lang="en-US" altLang="zh-CN"/>
                    </a:p>
                  </a:txBody>
                  <a:tcPr/>
                </a:tc>
              </a:tr>
              <a:tr h="365760">
                <a:tc gridSpan="2">
                  <a:txBody>
                    <a:bodyPr/>
                    <a:p>
                      <a:pPr>
                        <a:buNone/>
                      </a:pPr>
                      <a:r>
                        <a:rPr lang="zh-CN" altLang="en-US"/>
                        <a:t>版本</a:t>
                      </a:r>
                      <a:endParaRPr lang="zh-CN" altLang="en-US"/>
                    </a:p>
                  </a:txBody>
                  <a:tcPr/>
                </a:tc>
                <a:tc hMerge="1">
                  <a:tcPr/>
                </a:tc>
                <a:tc>
                  <a:txBody>
                    <a:bodyPr/>
                    <a:p>
                      <a:pPr>
                        <a:buNone/>
                      </a:pPr>
                      <a:r>
                        <a:rPr lang="en-US" altLang="zh-CN"/>
                        <a:t>1.0</a:t>
                      </a:r>
                      <a:endParaRPr lang="en-US" altLang="zh-CN"/>
                    </a:p>
                  </a:txBody>
                  <a:tcPr/>
                </a:tc>
                <a:tc>
                  <a:txBody>
                    <a:bodyPr/>
                    <a:p>
                      <a:pPr>
                        <a:buNone/>
                      </a:pPr>
                      <a:r>
                        <a:rPr lang="zh-CN" altLang="en-US"/>
                        <a:t>用例类型</a:t>
                      </a:r>
                      <a:endParaRPr lang="zh-CN" altLang="en-US"/>
                    </a:p>
                  </a:txBody>
                  <a:tcPr/>
                </a:tc>
                <a:tc>
                  <a:txBody>
                    <a:bodyPr/>
                    <a:p>
                      <a:pPr>
                        <a:buNone/>
                      </a:pPr>
                      <a:r>
                        <a:rPr lang="zh-CN" altLang="en-US"/>
                        <a:t>业务操作</a:t>
                      </a:r>
                      <a:endParaRPr lang="zh-CN" altLang="en-US"/>
                    </a:p>
                  </a:txBody>
                  <a:tcPr/>
                </a:tc>
              </a:tr>
              <a:tr h="640080">
                <a:tc gridSpan="2">
                  <a:txBody>
                    <a:bodyPr/>
                    <a:p>
                      <a:pPr>
                        <a:buNone/>
                      </a:pPr>
                      <a:r>
                        <a:rPr lang="zh-CN" altLang="en-US"/>
                        <a:t>用例描述</a:t>
                      </a:r>
                      <a:endParaRPr lang="zh-CN" altLang="en-US"/>
                    </a:p>
                  </a:txBody>
                  <a:tcPr/>
                </a:tc>
                <a:tc hMerge="1">
                  <a:tcPr/>
                </a:tc>
                <a:tc gridSpan="3">
                  <a:txBody>
                    <a:bodyPr/>
                    <a:p>
                      <a:pPr>
                        <a:buNone/>
                      </a:pPr>
                      <a:r>
                        <a:rPr lang="zh-CN" altLang="en-US"/>
                        <a:t>员工的离职会造成系统中人脸集合在人脸考勤中有无用的操作，为了减少系统的负担，可更改员工的录入状态，使得在检索人脸集合时并不检索它。</a:t>
                      </a:r>
                      <a:endParaRPr lang="zh-CN" altLang="en-US"/>
                    </a:p>
                  </a:txBody>
                  <a:tcPr/>
                </a:tc>
                <a:tc hMerge="1">
                  <a:tcPr/>
                </a:tc>
                <a:tc hMerge="1">
                  <a:tcPr/>
                </a:tc>
              </a:tr>
              <a:tr h="365760">
                <a:tc gridSpan="2">
                  <a:txBody>
                    <a:bodyPr/>
                    <a:p>
                      <a:pPr>
                        <a:buNone/>
                      </a:pPr>
                      <a:r>
                        <a:rPr lang="zh-CN" altLang="en-US"/>
                        <a:t>前置条件</a:t>
                      </a:r>
                      <a:endParaRPr lang="zh-CN" altLang="en-US"/>
                    </a:p>
                  </a:txBody>
                  <a:tcPr/>
                </a:tc>
                <a:tc hMerge="1">
                  <a:tcPr/>
                </a:tc>
                <a:tc gridSpan="3">
                  <a:txBody>
                    <a:bodyPr/>
                    <a:p>
                      <a:pPr>
                        <a:buNone/>
                      </a:pPr>
                      <a:r>
                        <a:rPr lang="zh-CN" altLang="en-US"/>
                        <a:t>系统管理人员登录系统</a:t>
                      </a:r>
                      <a:endParaRPr lang="zh-CN" altLang="en-US"/>
                    </a:p>
                  </a:txBody>
                  <a:tcPr/>
                </a:tc>
                <a:tc hMerge="1">
                  <a:tcPr/>
                </a:tc>
                <a:tc hMerge="1">
                  <a:tcPr/>
                </a:tc>
              </a:tr>
              <a:tr h="365760">
                <a:tc gridSpan="2">
                  <a:txBody>
                    <a:bodyPr/>
                    <a:p>
                      <a:pPr>
                        <a:buNone/>
                      </a:pPr>
                      <a:r>
                        <a:rPr lang="zh-CN" altLang="en-US"/>
                        <a:t>触发事件</a:t>
                      </a:r>
                      <a:endParaRPr lang="zh-CN" altLang="en-US"/>
                    </a:p>
                  </a:txBody>
                  <a:tcPr/>
                </a:tc>
                <a:tc hMerge="1">
                  <a:tcPr/>
                </a:tc>
                <a:tc gridSpan="3">
                  <a:txBody>
                    <a:bodyPr/>
                    <a:p>
                      <a:pPr>
                        <a:buNone/>
                      </a:pPr>
                      <a:r>
                        <a:rPr lang="zh-CN" altLang="en-US"/>
                        <a:t>系统管理人员点击人员状态更新按钮</a:t>
                      </a:r>
                      <a:endParaRPr lang="zh-CN" altLang="en-US"/>
                    </a:p>
                  </a:txBody>
                  <a:tcPr/>
                </a:tc>
                <a:tc hMerge="1">
                  <a:tcPr/>
                </a:tc>
                <a:tc hMerge="1">
                  <a:tcPr/>
                </a:tc>
              </a:tr>
              <a:tr h="365760">
                <a:tc gridSpan="2">
                  <a:txBody>
                    <a:bodyPr/>
                    <a:p>
                      <a:pPr>
                        <a:buNone/>
                      </a:pPr>
                      <a:r>
                        <a:rPr lang="zh-CN" altLang="en-US"/>
                        <a:t>参与者</a:t>
                      </a:r>
                      <a:endParaRPr lang="zh-CN" altLang="en-US"/>
                    </a:p>
                  </a:txBody>
                  <a:tcPr/>
                </a:tc>
                <a:tc hMerge="1">
                  <a:tcPr/>
                </a:tc>
                <a:tc gridSpan="3">
                  <a:txBody>
                    <a:bodyPr/>
                    <a:p>
                      <a:pPr>
                        <a:buNone/>
                      </a:pPr>
                      <a:r>
                        <a:rPr lang="zh-CN" altLang="en-US"/>
                        <a:t>系统管理人员，系统</a:t>
                      </a:r>
                      <a:endParaRPr lang="zh-CN" altLang="en-US"/>
                    </a:p>
                  </a:txBody>
                  <a:tcPr/>
                </a:tc>
                <a:tc hMerge="1">
                  <a:tcPr/>
                </a:tc>
                <a:tc hMerge="1">
                  <a:tcPr/>
                </a:tc>
              </a:tr>
              <a:tr h="1463040">
                <a:tc rowSpan="3">
                  <a:txBody>
                    <a:bodyPr/>
                    <a:p>
                      <a:pPr>
                        <a:buNone/>
                      </a:pPr>
                      <a:r>
                        <a:rPr lang="zh-CN" altLang="en-US"/>
                        <a:t>事件流</a:t>
                      </a:r>
                      <a:endParaRPr lang="zh-CN" altLang="en-US"/>
                    </a:p>
                  </a:txBody>
                  <a:tcPr/>
                </a:tc>
                <a:tc>
                  <a:txBody>
                    <a:bodyPr/>
                    <a:p>
                      <a:pPr>
                        <a:buNone/>
                      </a:pPr>
                      <a:r>
                        <a:rPr lang="zh-CN" altLang="en-US"/>
                        <a:t>基本流</a:t>
                      </a:r>
                      <a:endParaRPr lang="zh-CN" altLang="en-US"/>
                    </a:p>
                  </a:txBody>
                  <a:tcPr/>
                </a:tc>
                <a:tc gridSpan="3">
                  <a:txBody>
                    <a:bodyPr/>
                    <a:p>
                      <a:pPr>
                        <a:buNone/>
                      </a:pPr>
                      <a:r>
                        <a:rPr lang="en-US" altLang="zh-CN"/>
                        <a:t>1</a:t>
                      </a:r>
                      <a:r>
                        <a:rPr lang="zh-CN" altLang="en-US"/>
                        <a:t>、系统管理人员点击人员状态更新按钮，系统会返回并显示人员录入表，系统管理人员可以对每个人员的录入状态进行操作，录入状态分为在职和离职</a:t>
                      </a:r>
                      <a:endParaRPr lang="zh-CN" altLang="en-US"/>
                    </a:p>
                    <a:p>
                      <a:pPr>
                        <a:buNone/>
                      </a:pPr>
                      <a:r>
                        <a:rPr lang="en-US" altLang="zh-CN"/>
                        <a:t>2</a:t>
                      </a:r>
                      <a:r>
                        <a:rPr lang="zh-CN" altLang="en-US"/>
                        <a:t>、系统管理人员更改人员的录入状态，并点击更新按钮，系统弹出提示框，提示框中包含着此次更改的信息，并询问系统管理人员是否进行更改</a:t>
                      </a:r>
                      <a:endParaRPr lang="zh-CN" altLang="en-US"/>
                    </a:p>
                    <a:p>
                      <a:pPr>
                        <a:buNone/>
                      </a:pPr>
                      <a:r>
                        <a:rPr lang="en-US" altLang="zh-CN"/>
                        <a:t>3</a:t>
                      </a:r>
                      <a:r>
                        <a:rPr lang="zh-CN" altLang="en-US"/>
                        <a:t>、系统管理人员选择更改按钮，系统将更新录入状态表</a:t>
                      </a:r>
                      <a:endParaRPr lang="zh-CN" altLang="en-US"/>
                    </a:p>
                  </a:txBody>
                  <a:tcPr/>
                </a:tc>
                <a:tc hMerge="1">
                  <a:tcPr/>
                </a:tc>
                <a:tc hMerge="1">
                  <a:tcPr/>
                </a:tc>
              </a:tr>
              <a:tr h="640080">
                <a:tc vMerge="1">
                  <a:tcPr/>
                </a:tc>
                <a:tc>
                  <a:txBody>
                    <a:bodyPr/>
                    <a:p>
                      <a:pPr>
                        <a:buNone/>
                      </a:pPr>
                      <a:r>
                        <a:rPr lang="zh-CN" altLang="en-US"/>
                        <a:t>扩展流</a:t>
                      </a:r>
                      <a:endParaRPr lang="zh-CN" altLang="en-US"/>
                    </a:p>
                  </a:txBody>
                  <a:tcPr/>
                </a:tc>
                <a:tc gridSpan="3">
                  <a:txBody>
                    <a:bodyPr/>
                    <a:p>
                      <a:pPr>
                        <a:buNone/>
                      </a:pPr>
                      <a:r>
                        <a:rPr lang="en-US" altLang="zh-CN"/>
                        <a:t>2.1 </a:t>
                      </a:r>
                      <a:r>
                        <a:rPr lang="zh-CN" altLang="en-US"/>
                        <a:t>系统管理人员点击返回按钮， 系统退出人员状态更新页面</a:t>
                      </a:r>
                      <a:endParaRPr lang="zh-CN" altLang="en-US"/>
                    </a:p>
                    <a:p>
                      <a:pPr>
                        <a:buNone/>
                      </a:pPr>
                      <a:r>
                        <a:rPr lang="en-US" altLang="zh-CN"/>
                        <a:t>3.1</a:t>
                      </a:r>
                      <a:r>
                        <a:rPr lang="zh-CN" altLang="en-US"/>
                        <a:t>、系统管理人员选择取消按钮 ，系统返回人员状态更新页面</a:t>
                      </a:r>
                      <a:endParaRPr lang="zh-CN" altLang="en-US"/>
                    </a:p>
                  </a:txBody>
                  <a:tcPr/>
                </a:tc>
                <a:tc hMerge="1">
                  <a:tcPr/>
                </a:tc>
                <a:tc hMerge="1">
                  <a:tcPr/>
                </a:tc>
              </a:tr>
              <a:tr h="365760">
                <a:tc vMerge="1">
                  <a:tcPr/>
                </a:tc>
                <a:tc>
                  <a:txBody>
                    <a:bodyPr/>
                    <a:p>
                      <a:pPr>
                        <a:buNone/>
                      </a:pPr>
                      <a:r>
                        <a:rPr lang="zh-CN" altLang="en-US"/>
                        <a:t>异常流</a:t>
                      </a:r>
                      <a:endParaRPr lang="zh-CN" altLang="en-US"/>
                    </a:p>
                  </a:txBody>
                  <a:tcPr/>
                </a:tc>
                <a:tc gridSpan="3">
                  <a:txBody>
                    <a:bodyPr/>
                    <a:p>
                      <a:pPr>
                        <a:buNone/>
                      </a:pPr>
                      <a:endParaRPr lang="zh-CN" altLang="en-US"/>
                    </a:p>
                  </a:txBody>
                  <a:tcPr/>
                </a:tc>
                <a:tc hMerge="1">
                  <a:tcPr/>
                </a:tc>
                <a:tc hMerge="1">
                  <a:tcPr/>
                </a:tc>
              </a:tr>
              <a:tr h="365760">
                <a:tc gridSpan="2">
                  <a:txBody>
                    <a:bodyPr/>
                    <a:p>
                      <a:pPr>
                        <a:buNone/>
                      </a:pPr>
                      <a:r>
                        <a:rPr lang="zh-CN" altLang="en-US"/>
                        <a:t>后置条件</a:t>
                      </a:r>
                      <a:endParaRPr lang="zh-CN" altLang="en-US"/>
                    </a:p>
                  </a:txBody>
                  <a:tcPr/>
                </a:tc>
                <a:tc hMerge="1">
                  <a:tcPr/>
                </a:tc>
                <a:tc gridSpan="3">
                  <a:txBody>
                    <a:bodyPr/>
                    <a:p>
                      <a:pPr>
                        <a:buNone/>
                      </a:pPr>
                      <a:r>
                        <a:rPr lang="zh-CN" altLang="en-US"/>
                        <a:t>录入状态表发生了更新</a:t>
                      </a:r>
                      <a:endParaRPr lang="zh-CN" altLang="en-US"/>
                    </a:p>
                  </a:txBody>
                  <a:tcPr/>
                </a:tc>
                <a:tc hMerge="1">
                  <a:tcPr/>
                </a:tc>
                <a:tc hMerge="1">
                  <a:tcPr/>
                </a:tc>
              </a:tr>
              <a:tr h="365760">
                <a:tc gridSpan="2">
                  <a:txBody>
                    <a:bodyPr/>
                    <a:p>
                      <a:pPr>
                        <a:buNone/>
                      </a:pPr>
                      <a:r>
                        <a:rPr lang="zh-CN" altLang="en-US"/>
                        <a:t>非功能的需求</a:t>
                      </a:r>
                      <a:endParaRPr lang="zh-CN" altLang="en-US"/>
                    </a:p>
                  </a:txBody>
                  <a:tcPr/>
                </a:tc>
                <a:tc hMerge="1">
                  <a:tcPr/>
                </a:tc>
                <a:tc gridSpan="3">
                  <a:txBody>
                    <a:bodyPr/>
                    <a:p>
                      <a:pPr>
                        <a:buNone/>
                      </a:pPr>
                      <a:endParaRPr lang="zh-CN" altLang="en-US"/>
                    </a:p>
                  </a:txBody>
                  <a:tcPr/>
                </a:tc>
                <a:tc hMerge="1">
                  <a:tcPr/>
                </a:tc>
                <a:tc hMerge="1">
                  <a:tcPr/>
                </a:tc>
              </a:tr>
              <a:tr h="365760">
                <a:tc gridSpan="5">
                  <a:txBody>
                    <a:bodyPr/>
                    <a:p>
                      <a:pPr algn="ctr">
                        <a:buNone/>
                      </a:pPr>
                      <a:r>
                        <a:rPr lang="zh-CN" altLang="en-US"/>
                        <a:t>需求列表</a:t>
                      </a:r>
                      <a:endParaRPr lang="zh-CN" altLang="en-US"/>
                    </a:p>
                  </a:txBody>
                  <a:tcPr/>
                </a:tc>
                <a:tc hMerge="1">
                  <a:tcPr/>
                </a:tc>
                <a:tc hMerge="1">
                  <a:tcPr/>
                </a:tc>
                <a:tc hMerge="1">
                  <a:tcPr/>
                </a:tc>
                <a:tc hMerge="1">
                  <a:tcPr/>
                </a:tc>
              </a:tr>
              <a:tr h="365760">
                <a:tc gridSpan="5">
                  <a:txBody>
                    <a:bodyPr/>
                    <a:p>
                      <a:pPr algn="ctr">
                        <a:buNone/>
                      </a:pPr>
                      <a:r>
                        <a:rPr lang="en-US" altLang="zh-CN"/>
                        <a:t>1</a:t>
                      </a:r>
                      <a:r>
                        <a:rPr lang="zh-CN" altLang="en-US"/>
                        <a:t>、系统可以记录离职人员的信息，但在考勤时不涉及对离职人员的检索</a:t>
                      </a:r>
                      <a:endParaRPr lang="zh-CN" altLang="en-US"/>
                    </a:p>
                  </a:txBody>
                  <a:tcPr/>
                </a:tc>
                <a:tc hMerge="1">
                  <a:tcPr/>
                </a:tc>
                <a:tc hMerge="1">
                  <a:tcPr/>
                </a:tc>
                <a:tc hMerge="1">
                  <a:tcPr/>
                </a:tc>
                <a:tc hMerge="1">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ctr"/>
            <a:r>
              <a:rPr lang="zh-CN" altLang="en-US"/>
              <a:t>非功能需求</a:t>
            </a:r>
            <a:endParaRPr lang="zh-CN" altLang="en-US"/>
          </a:p>
        </p:txBody>
      </p:sp>
      <p:sp>
        <p:nvSpPr>
          <p:cNvPr id="4" name="内容占位符 3"/>
          <p:cNvSpPr>
            <a:spLocks noGrp="1"/>
          </p:cNvSpPr>
          <p:nvPr>
            <p:ph idx="1"/>
          </p:nvPr>
        </p:nvSpPr>
        <p:spPr/>
        <p:txBody>
          <a:bodyPr/>
          <a:p>
            <a:r>
              <a:rPr lang="zh-CN" altLang="en-US"/>
              <a:t>可用性（</a:t>
            </a:r>
            <a:r>
              <a:rPr lang="en-US" altLang="zh-CN"/>
              <a:t>A</a:t>
            </a:r>
            <a:r>
              <a:rPr lang="zh-CN" altLang="en-US"/>
              <a:t>）：</a:t>
            </a:r>
            <a:endParaRPr lang="zh-CN" altLang="en-US"/>
          </a:p>
          <a:p>
            <a:r>
              <a:rPr lang="zh-CN" altLang="en-US"/>
              <a:t>可靠性（</a:t>
            </a:r>
            <a:r>
              <a:rPr lang="en-US" altLang="zh-CN"/>
              <a:t>R</a:t>
            </a:r>
            <a:r>
              <a:rPr lang="zh-CN" altLang="en-US"/>
              <a:t>）：</a:t>
            </a:r>
            <a:endParaRPr lang="zh-CN" altLang="en-US"/>
          </a:p>
          <a:p>
            <a:r>
              <a:rPr lang="zh-CN" altLang="en-US"/>
              <a:t>性能（</a:t>
            </a:r>
            <a:r>
              <a:rPr lang="en-US" altLang="zh-CN"/>
              <a:t>P</a:t>
            </a:r>
            <a:r>
              <a:rPr lang="zh-CN" altLang="en-US"/>
              <a:t>）：可支持</a:t>
            </a:r>
            <a:r>
              <a:rPr lang="en-US" altLang="zh-CN"/>
              <a:t>100-200</a:t>
            </a:r>
            <a:r>
              <a:rPr lang="zh-CN" altLang="en-US"/>
              <a:t>的员工考核</a:t>
            </a:r>
            <a:endParaRPr lang="zh-CN" altLang="en-US"/>
          </a:p>
          <a:p>
            <a:r>
              <a:rPr lang="zh-CN" altLang="en-US"/>
              <a:t>支持性（</a:t>
            </a:r>
            <a:r>
              <a:rPr lang="en-US" altLang="zh-CN"/>
              <a:t>S</a:t>
            </a:r>
            <a:r>
              <a:rPr lang="zh-CN" altLang="en-US"/>
              <a:t>）：在</a:t>
            </a:r>
            <a:r>
              <a:rPr lang="en-US" altLang="zh-CN"/>
              <a:t>windows</a:t>
            </a:r>
            <a:r>
              <a:rPr lang="zh-CN" altLang="en-US"/>
              <a:t>平台上可运行</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文档说明</a:t>
            </a:r>
            <a:endParaRPr lang="zh-CN" altLang="en-US"/>
          </a:p>
        </p:txBody>
      </p:sp>
      <p:sp>
        <p:nvSpPr>
          <p:cNvPr id="3" name="内容占位符 2"/>
          <p:cNvSpPr>
            <a:spLocks noGrp="1"/>
          </p:cNvSpPr>
          <p:nvPr>
            <p:ph idx="1"/>
          </p:nvPr>
        </p:nvSpPr>
        <p:spPr/>
        <p:txBody>
          <a:bodyPr/>
          <a:p>
            <a:pPr indent="230505" fontAlgn="auto"/>
            <a:r>
              <a:rPr lang="zh-CN" altLang="en-US"/>
              <a:t>本文档主要进行系统的需求分析，给出系统中的实体关系、功能模块及其相关关系，并通过用例图和活动流程图来表示，并撰写了相关的用例说明。</a:t>
            </a:r>
            <a:endParaRPr lang="zh-CN" altLang="en-US"/>
          </a:p>
          <a:p>
            <a:pPr indent="230505" fontAlgn="auto"/>
            <a:r>
              <a:rPr lang="zh-CN" altLang="en-US"/>
              <a:t>文档可用于开发人员开发系统时参照的标准，也可用于系统相关人员熟悉系统。</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项目背景及其目标</a:t>
            </a:r>
            <a:endParaRPr lang="zh-CN" altLang="en-US"/>
          </a:p>
        </p:txBody>
      </p:sp>
      <p:sp>
        <p:nvSpPr>
          <p:cNvPr id="3" name="内容占位符 2"/>
          <p:cNvSpPr>
            <a:spLocks noGrp="1"/>
          </p:cNvSpPr>
          <p:nvPr>
            <p:ph idx="1"/>
          </p:nvPr>
        </p:nvSpPr>
        <p:spPr/>
        <p:txBody>
          <a:bodyPr/>
          <a:p>
            <a:pPr indent="230505" fontAlgn="auto"/>
            <a:r>
              <a:rPr lang="zh-CN" altLang="en-US"/>
              <a:t>人脸识别是当前最火热的人工智能技术之一。它的应用前景广泛，可以在方方面面起到作用，比如在追捕罪犯时可以通过马路上的摄像头进行人脸识别，从而可以识别马路上的罪犯加大其归案的概率。人脸考勤系统也是作为人脸识别的一种应用，相对于普通的考勤制度，它要求考勤人员要正对摄像头进行考勤，这有效地剔除了作假的可能性，并且还可以了解考勤人员的状态，从而给管理人员提供有用的信息。</a:t>
            </a:r>
            <a:endParaRPr lang="zh-CN" altLang="en-US"/>
          </a:p>
          <a:p>
            <a:pPr indent="230505" fontAlgn="auto"/>
            <a:r>
              <a:rPr lang="zh-CN" altLang="en-US"/>
              <a:t>人脸考勤系统的目标是可以通过摄像头对人脸进行检测并且可以和数据集中的存储的人脸信息进行比对，给出相应的判别信息，从而达到考勤的效果。</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整体用例图</a:t>
            </a:r>
            <a:endParaRPr lang="zh-CN" altLang="en-US"/>
          </a:p>
        </p:txBody>
      </p:sp>
      <p:pic>
        <p:nvPicPr>
          <p:cNvPr id="10" name="内容占位符 9" descr="usercase"/>
          <p:cNvPicPr>
            <a:picLocks noChangeAspect="1"/>
          </p:cNvPicPr>
          <p:nvPr>
            <p:ph idx="1"/>
          </p:nvPr>
        </p:nvPicPr>
        <p:blipFill>
          <a:blip r:embed="rId1"/>
          <a:stretch>
            <a:fillRect/>
          </a:stretch>
        </p:blipFill>
        <p:spPr>
          <a:xfrm>
            <a:off x="1318895" y="2191385"/>
            <a:ext cx="9553575" cy="3619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角色分析</a:t>
            </a:r>
            <a:endParaRPr lang="zh-CN" altLang="en-US"/>
          </a:p>
        </p:txBody>
      </p:sp>
      <p:sp>
        <p:nvSpPr>
          <p:cNvPr id="3" name="内容占位符 2"/>
          <p:cNvSpPr>
            <a:spLocks noGrp="1"/>
          </p:cNvSpPr>
          <p:nvPr>
            <p:ph idx="1"/>
          </p:nvPr>
        </p:nvSpPr>
        <p:spPr/>
        <p:txBody>
          <a:bodyPr/>
          <a:p>
            <a:r>
              <a:rPr lang="zh-CN" altLang="en-US"/>
              <a:t>普通人员：具有登录系统的权利，但是只能在系统上进行人脸考勤</a:t>
            </a:r>
            <a:endParaRPr lang="zh-CN" altLang="en-US"/>
          </a:p>
          <a:p>
            <a:r>
              <a:rPr lang="zh-CN" altLang="en-US"/>
              <a:t>系统管理人员：具有登录系统的权利，同时新员工入职时，能进行人脸录入，并且随时可以查看和更改人员的录入状态和考勤状态</a:t>
            </a:r>
            <a:endParaRPr lang="zh-CN" altLang="en-US"/>
          </a:p>
          <a:p>
            <a:r>
              <a:rPr lang="zh-CN" altLang="en-US"/>
              <a:t>系统：提供人脸考勤和相关信息管理所需的功能。</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整体活动图</a:t>
            </a:r>
            <a:endParaRPr lang="zh-CN" altLang="en-US"/>
          </a:p>
        </p:txBody>
      </p:sp>
      <p:pic>
        <p:nvPicPr>
          <p:cNvPr id="4" name="内容占位符 3" descr="activity"/>
          <p:cNvPicPr>
            <a:picLocks noChangeAspect="1"/>
          </p:cNvPicPr>
          <p:nvPr>
            <p:ph idx="1"/>
          </p:nvPr>
        </p:nvPicPr>
        <p:blipFill>
          <a:blip r:embed="rId1"/>
          <a:stretch>
            <a:fillRect/>
          </a:stretch>
        </p:blipFill>
        <p:spPr>
          <a:xfrm>
            <a:off x="1576070" y="1825625"/>
            <a:ext cx="903859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1115"/>
            <a:ext cx="10515600" cy="1112520"/>
          </a:xfrm>
        </p:spPr>
        <p:txBody>
          <a:bodyPr/>
          <a:p>
            <a:pPr algn="ctr"/>
            <a:r>
              <a:rPr lang="zh-CN" altLang="en-US"/>
              <a:t>模块用例和说明</a:t>
            </a:r>
            <a:endParaRPr lang="zh-CN" altLang="en-US"/>
          </a:p>
        </p:txBody>
      </p:sp>
      <p:sp>
        <p:nvSpPr>
          <p:cNvPr id="5" name="内容占位符 4"/>
          <p:cNvSpPr/>
          <p:nvPr>
            <p:ph idx="1"/>
          </p:nvPr>
        </p:nvSpPr>
        <p:spPr/>
        <p:txBody>
          <a:bodyPr>
            <a:normAutofit lnSpcReduction="10000"/>
          </a:bodyPr>
          <a:p>
            <a:r>
              <a:rPr lang="zh-CN" altLang="en-US"/>
              <a:t>本文通过建立表格的形式来对用例进行描述和说明</a:t>
            </a:r>
            <a:endParaRPr lang="zh-CN" altLang="en-US"/>
          </a:p>
          <a:p>
            <a:r>
              <a:rPr lang="en-US" altLang="zh-CN"/>
              <a:t>1</a:t>
            </a:r>
            <a:r>
              <a:rPr lang="zh-CN" altLang="en-US"/>
              <a:t>、用例描述：对用例进行总体概述，包括用例的场景和用例的参与者</a:t>
            </a:r>
            <a:endParaRPr lang="zh-CN" altLang="en-US"/>
          </a:p>
          <a:p>
            <a:r>
              <a:rPr lang="en-US" altLang="zh-CN"/>
              <a:t>2</a:t>
            </a:r>
            <a:r>
              <a:rPr lang="zh-CN" altLang="en-US"/>
              <a:t>、前置条件：用例执行前的条件</a:t>
            </a:r>
            <a:endParaRPr lang="zh-CN" altLang="en-US"/>
          </a:p>
          <a:p>
            <a:r>
              <a:rPr lang="en-US" altLang="zh-CN"/>
              <a:t>3</a:t>
            </a:r>
            <a:r>
              <a:rPr lang="zh-CN" altLang="en-US"/>
              <a:t>、触发事件：导致用例执行的事件</a:t>
            </a:r>
            <a:endParaRPr lang="zh-CN" altLang="en-US"/>
          </a:p>
          <a:p>
            <a:r>
              <a:rPr lang="en-US" altLang="zh-CN"/>
              <a:t>4</a:t>
            </a:r>
            <a:r>
              <a:rPr lang="zh-CN" altLang="en-US"/>
              <a:t>、参与者：用例执行过程中的参与者</a:t>
            </a:r>
            <a:endParaRPr lang="zh-CN" altLang="en-US"/>
          </a:p>
          <a:p>
            <a:r>
              <a:rPr lang="en-US" altLang="zh-CN"/>
              <a:t>5</a:t>
            </a:r>
            <a:r>
              <a:rPr lang="zh-CN" altLang="en-US"/>
              <a:t>、事件流：用例执行的过程</a:t>
            </a:r>
            <a:endParaRPr lang="zh-CN" altLang="en-US"/>
          </a:p>
          <a:p>
            <a:r>
              <a:rPr lang="en-US" altLang="zh-CN"/>
              <a:t>6</a:t>
            </a:r>
            <a:r>
              <a:rPr lang="zh-CN" altLang="en-US"/>
              <a:t>、后置条件：用例执行完后的系统状态</a:t>
            </a:r>
            <a:endParaRPr lang="zh-CN" altLang="en-US"/>
          </a:p>
          <a:p>
            <a:r>
              <a:rPr lang="en-US" altLang="zh-CN"/>
              <a:t>7</a:t>
            </a:r>
            <a:r>
              <a:rPr lang="zh-CN" altLang="en-US"/>
              <a:t>、需求列表：用例所涉及的需求</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6350" y="15240"/>
          <a:ext cx="12211685" cy="6858000"/>
        </p:xfrm>
        <a:graphic>
          <a:graphicData uri="http://schemas.openxmlformats.org/drawingml/2006/table">
            <a:tbl>
              <a:tblPr firstRow="1" bandRow="1">
                <a:tableStyleId>{5C22544A-7EE6-4342-B048-85BDC9FD1C3A}</a:tableStyleId>
              </a:tblPr>
              <a:tblGrid>
                <a:gridCol w="1534160"/>
                <a:gridCol w="1530985"/>
                <a:gridCol w="3048635"/>
                <a:gridCol w="3049905"/>
                <a:gridCol w="3048000"/>
              </a:tblGrid>
              <a:tr h="306070">
                <a:tc gridSpan="2">
                  <a:txBody>
                    <a:bodyPr/>
                    <a:p>
                      <a:pPr>
                        <a:buNone/>
                      </a:pPr>
                      <a:r>
                        <a:rPr lang="zh-CN" altLang="en-US" sz="1400"/>
                        <a:t>用例标识</a:t>
                      </a:r>
                      <a:endParaRPr lang="zh-CN" altLang="en-US" sz="1400"/>
                    </a:p>
                  </a:txBody>
                  <a:tcPr/>
                </a:tc>
                <a:tc hMerge="1">
                  <a:tcPr/>
                </a:tc>
                <a:tc>
                  <a:txBody>
                    <a:bodyPr/>
                    <a:p>
                      <a:pPr>
                        <a:buNone/>
                      </a:pPr>
                      <a:r>
                        <a:rPr lang="en-US" altLang="zh-CN" sz="1400"/>
                        <a:t>project-system-model-number</a:t>
                      </a:r>
                      <a:endParaRPr lang="en-US" altLang="zh-CN" sz="1400"/>
                    </a:p>
                  </a:txBody>
                  <a:tcPr/>
                </a:tc>
                <a:tc>
                  <a:txBody>
                    <a:bodyPr/>
                    <a:p>
                      <a:pPr>
                        <a:buNone/>
                      </a:pPr>
                      <a:r>
                        <a:rPr lang="zh-CN" altLang="en-US" sz="1400"/>
                        <a:t>用例名称</a:t>
                      </a:r>
                      <a:endParaRPr lang="zh-CN" altLang="en-US" sz="1400"/>
                    </a:p>
                  </a:txBody>
                  <a:tcPr/>
                </a:tc>
                <a:tc>
                  <a:txBody>
                    <a:bodyPr/>
                    <a:p>
                      <a:pPr>
                        <a:buNone/>
                      </a:pPr>
                      <a:r>
                        <a:rPr lang="zh-CN" altLang="en-US" sz="1400"/>
                        <a:t>人脸考勤</a:t>
                      </a:r>
                      <a:endParaRPr lang="zh-CN" altLang="en-US" sz="1400"/>
                    </a:p>
                  </a:txBody>
                  <a:tcPr/>
                </a:tc>
              </a:tr>
              <a:tr h="306070">
                <a:tc gridSpan="2">
                  <a:txBody>
                    <a:bodyPr/>
                    <a:p>
                      <a:pPr>
                        <a:buNone/>
                      </a:pPr>
                      <a:r>
                        <a:rPr lang="zh-CN" altLang="en-US" sz="1400"/>
                        <a:t>创建人</a:t>
                      </a:r>
                      <a:endParaRPr lang="zh-CN" altLang="en-US" sz="1400"/>
                    </a:p>
                  </a:txBody>
                  <a:tcPr/>
                </a:tc>
                <a:tc hMerge="1">
                  <a:tcPr/>
                </a:tc>
                <a:tc>
                  <a:txBody>
                    <a:bodyPr/>
                    <a:p>
                      <a:pPr>
                        <a:buNone/>
                      </a:pPr>
                      <a:r>
                        <a:rPr lang="zh-CN" altLang="en-US" sz="1400"/>
                        <a:t>李汉林</a:t>
                      </a:r>
                      <a:endParaRPr lang="zh-CN" altLang="en-US" sz="1400"/>
                    </a:p>
                  </a:txBody>
                  <a:tcPr/>
                </a:tc>
                <a:tc>
                  <a:txBody>
                    <a:bodyPr/>
                    <a:p>
                      <a:pPr>
                        <a:buNone/>
                      </a:pPr>
                      <a:r>
                        <a:rPr lang="zh-CN" altLang="en-US" sz="1400"/>
                        <a:t>创建时间</a:t>
                      </a:r>
                      <a:endParaRPr lang="zh-CN" altLang="en-US" sz="1400"/>
                    </a:p>
                  </a:txBody>
                  <a:tcPr/>
                </a:tc>
                <a:tc>
                  <a:txBody>
                    <a:bodyPr/>
                    <a:p>
                      <a:pPr>
                        <a:buNone/>
                      </a:pPr>
                      <a:r>
                        <a:rPr lang="en-US" altLang="zh-CN" sz="1400"/>
                        <a:t>20181119</a:t>
                      </a:r>
                      <a:endParaRPr lang="en-US" altLang="zh-CN" sz="1400"/>
                    </a:p>
                  </a:txBody>
                  <a:tcPr/>
                </a:tc>
              </a:tr>
              <a:tr h="306070">
                <a:tc gridSpan="2">
                  <a:txBody>
                    <a:bodyPr/>
                    <a:p>
                      <a:pPr>
                        <a:buNone/>
                      </a:pPr>
                      <a:r>
                        <a:rPr lang="zh-CN" altLang="en-US" sz="1400"/>
                        <a:t>版本</a:t>
                      </a:r>
                      <a:endParaRPr lang="zh-CN" altLang="en-US" sz="1400"/>
                    </a:p>
                  </a:txBody>
                  <a:tcPr/>
                </a:tc>
                <a:tc hMerge="1">
                  <a:tcPr/>
                </a:tc>
                <a:tc>
                  <a:txBody>
                    <a:bodyPr/>
                    <a:p>
                      <a:pPr>
                        <a:buNone/>
                      </a:pPr>
                      <a:r>
                        <a:rPr lang="en-US" altLang="zh-CN" sz="1400"/>
                        <a:t>1.0</a:t>
                      </a:r>
                      <a:endParaRPr lang="en-US" altLang="zh-CN" sz="1400"/>
                    </a:p>
                  </a:txBody>
                  <a:tcPr/>
                </a:tc>
                <a:tc>
                  <a:txBody>
                    <a:bodyPr/>
                    <a:p>
                      <a:pPr>
                        <a:buNone/>
                      </a:pPr>
                      <a:r>
                        <a:rPr lang="zh-CN" altLang="en-US" sz="1400"/>
                        <a:t>用例类型</a:t>
                      </a:r>
                      <a:endParaRPr lang="zh-CN" altLang="en-US" sz="1400"/>
                    </a:p>
                  </a:txBody>
                  <a:tcPr/>
                </a:tc>
                <a:tc>
                  <a:txBody>
                    <a:bodyPr/>
                    <a:p>
                      <a:pPr>
                        <a:buNone/>
                      </a:pPr>
                      <a:r>
                        <a:rPr lang="zh-CN" altLang="en-US" sz="1400"/>
                        <a:t>业务操作</a:t>
                      </a:r>
                      <a:endParaRPr lang="zh-CN" altLang="en-US" sz="1400"/>
                    </a:p>
                  </a:txBody>
                  <a:tcPr/>
                </a:tc>
              </a:tr>
              <a:tr h="520700">
                <a:tc gridSpan="2">
                  <a:txBody>
                    <a:bodyPr/>
                    <a:p>
                      <a:pPr>
                        <a:buNone/>
                      </a:pPr>
                      <a:r>
                        <a:rPr lang="zh-CN" altLang="en-US" sz="1400"/>
                        <a:t>用例描述</a:t>
                      </a:r>
                      <a:endParaRPr lang="zh-CN" altLang="en-US" sz="1400"/>
                    </a:p>
                  </a:txBody>
                  <a:tcPr/>
                </a:tc>
                <a:tc hMerge="1">
                  <a:tcPr/>
                </a:tc>
                <a:tc gridSpan="3">
                  <a:txBody>
                    <a:bodyPr/>
                    <a:p>
                      <a:pPr>
                        <a:buNone/>
                      </a:pPr>
                      <a:r>
                        <a:rPr lang="zh-CN" altLang="en-US" sz="1400"/>
                        <a:t>系统中存储了有关于组织已录入人员的人脸信息，系统通过摄像头捕捉到的人脸图像会用来进行人脸的识别和检索，用来确认人员是否在人脸集合中，若人脸在集合中则会记录考勤状态和考勤时人脸的属性。</a:t>
                      </a:r>
                      <a:endParaRPr lang="zh-CN" altLang="en-US" sz="1400"/>
                    </a:p>
                  </a:txBody>
                  <a:tcPr/>
                </a:tc>
                <a:tc hMerge="1">
                  <a:tcPr/>
                </a:tc>
                <a:tc hMerge="1">
                  <a:tcPr/>
                </a:tc>
              </a:tr>
              <a:tr h="306070">
                <a:tc gridSpan="2">
                  <a:txBody>
                    <a:bodyPr/>
                    <a:p>
                      <a:pPr>
                        <a:buNone/>
                      </a:pPr>
                      <a:r>
                        <a:rPr lang="zh-CN" altLang="en-US" sz="1400"/>
                        <a:t>前置条件</a:t>
                      </a:r>
                      <a:endParaRPr lang="zh-CN" altLang="en-US" sz="1400"/>
                    </a:p>
                  </a:txBody>
                  <a:tcPr/>
                </a:tc>
                <a:tc hMerge="1">
                  <a:tcPr/>
                </a:tc>
                <a:tc gridSpan="3">
                  <a:txBody>
                    <a:bodyPr/>
                    <a:p>
                      <a:pPr>
                        <a:buNone/>
                      </a:pPr>
                      <a:r>
                        <a:rPr lang="zh-CN" altLang="en-US" sz="1400"/>
                        <a:t>无</a:t>
                      </a:r>
                      <a:endParaRPr lang="zh-CN" altLang="en-US" sz="1400"/>
                    </a:p>
                  </a:txBody>
                  <a:tcPr/>
                </a:tc>
                <a:tc hMerge="1">
                  <a:tcPr/>
                </a:tc>
                <a:tc hMerge="1">
                  <a:tcPr/>
                </a:tc>
              </a:tr>
              <a:tr h="306070">
                <a:tc gridSpan="2">
                  <a:txBody>
                    <a:bodyPr/>
                    <a:p>
                      <a:pPr>
                        <a:buNone/>
                      </a:pPr>
                      <a:r>
                        <a:rPr lang="zh-CN" altLang="en-US" sz="1400"/>
                        <a:t>触发事件</a:t>
                      </a:r>
                      <a:endParaRPr lang="zh-CN" altLang="en-US" sz="1400"/>
                    </a:p>
                  </a:txBody>
                  <a:tcPr/>
                </a:tc>
                <a:tc hMerge="1">
                  <a:tcPr/>
                </a:tc>
                <a:tc gridSpan="3">
                  <a:txBody>
                    <a:bodyPr/>
                    <a:p>
                      <a:pPr>
                        <a:buNone/>
                      </a:pPr>
                      <a:r>
                        <a:rPr lang="zh-CN" altLang="en-US" sz="1400"/>
                        <a:t>用户点击人脸考勤按钮</a:t>
                      </a:r>
                      <a:endParaRPr lang="zh-CN" altLang="en-US" sz="1400"/>
                    </a:p>
                  </a:txBody>
                  <a:tcPr/>
                </a:tc>
                <a:tc hMerge="1">
                  <a:tcPr/>
                </a:tc>
                <a:tc hMerge="1">
                  <a:tcPr/>
                </a:tc>
              </a:tr>
              <a:tr h="306070">
                <a:tc gridSpan="2">
                  <a:txBody>
                    <a:bodyPr/>
                    <a:p>
                      <a:pPr>
                        <a:buNone/>
                      </a:pPr>
                      <a:r>
                        <a:rPr lang="zh-CN" altLang="en-US" sz="1400"/>
                        <a:t>参与者</a:t>
                      </a:r>
                      <a:endParaRPr lang="zh-CN" altLang="en-US" sz="1400"/>
                    </a:p>
                  </a:txBody>
                  <a:tcPr/>
                </a:tc>
                <a:tc hMerge="1">
                  <a:tcPr/>
                </a:tc>
                <a:tc gridSpan="3">
                  <a:txBody>
                    <a:bodyPr/>
                    <a:p>
                      <a:pPr>
                        <a:buNone/>
                      </a:pPr>
                      <a:r>
                        <a:rPr lang="zh-CN" altLang="en-US" sz="1400"/>
                        <a:t>用户、系统</a:t>
                      </a:r>
                      <a:endParaRPr lang="zh-CN" altLang="en-US" sz="1400"/>
                    </a:p>
                  </a:txBody>
                  <a:tcPr/>
                </a:tc>
                <a:tc hMerge="1">
                  <a:tcPr/>
                </a:tc>
                <a:tc hMerge="1">
                  <a:tcPr/>
                </a:tc>
              </a:tr>
              <a:tr h="1377950">
                <a:tc rowSpan="3">
                  <a:txBody>
                    <a:bodyPr/>
                    <a:p>
                      <a:pPr>
                        <a:buNone/>
                      </a:pPr>
                      <a:r>
                        <a:rPr lang="zh-CN" altLang="en-US" sz="1400"/>
                        <a:t>事件流</a:t>
                      </a:r>
                      <a:endParaRPr lang="zh-CN" altLang="en-US" sz="1400"/>
                    </a:p>
                  </a:txBody>
                  <a:tcPr/>
                </a:tc>
                <a:tc>
                  <a:txBody>
                    <a:bodyPr/>
                    <a:p>
                      <a:pPr>
                        <a:buNone/>
                      </a:pPr>
                      <a:r>
                        <a:rPr lang="zh-CN" altLang="en-US" sz="1400"/>
                        <a:t>基本流</a:t>
                      </a:r>
                      <a:endParaRPr lang="zh-CN" altLang="en-US" sz="1400"/>
                    </a:p>
                  </a:txBody>
                  <a:tcPr/>
                </a:tc>
                <a:tc gridSpan="3">
                  <a:txBody>
                    <a:bodyPr/>
                    <a:p>
                      <a:pPr>
                        <a:buNone/>
                      </a:pPr>
                      <a:r>
                        <a:rPr lang="en-US" altLang="zh-CN" sz="1400"/>
                        <a:t>1</a:t>
                      </a:r>
                      <a:endParaRPr lang="en-US" altLang="zh-CN" sz="1400"/>
                    </a:p>
                    <a:p>
                      <a:pPr>
                        <a:buNone/>
                      </a:pPr>
                      <a:r>
                        <a:rPr lang="zh-CN" altLang="en-US" sz="1400"/>
                        <a:t>用户点击人脸考勤按钮，系统弹出提示框询问是否进行考勤</a:t>
                      </a:r>
                      <a:endParaRPr lang="zh-CN" altLang="en-US" sz="1400"/>
                    </a:p>
                    <a:p>
                      <a:pPr>
                        <a:buNone/>
                      </a:pPr>
                      <a:r>
                        <a:rPr lang="en-US" altLang="zh-CN" sz="1400"/>
                        <a:t>2</a:t>
                      </a:r>
                      <a:endParaRPr lang="en-US" altLang="zh-CN" sz="1400"/>
                    </a:p>
                    <a:p>
                      <a:pPr>
                        <a:buNone/>
                      </a:pPr>
                      <a:r>
                        <a:rPr lang="zh-CN" altLang="en-US" sz="1400"/>
                        <a:t>用户点击是，系统打开摄像头并进行人脸考勤，当考勤完成后，系统弹出考勤结果对话框。</a:t>
                      </a:r>
                      <a:endParaRPr lang="zh-CN" altLang="en-US" sz="1400"/>
                    </a:p>
                    <a:p>
                      <a:pPr>
                        <a:buNone/>
                      </a:pPr>
                      <a:r>
                        <a:rPr lang="en-US" altLang="zh-CN" sz="1400"/>
                        <a:t>3</a:t>
                      </a:r>
                      <a:endParaRPr lang="en-US" altLang="zh-CN" sz="1400"/>
                    </a:p>
                    <a:p>
                      <a:pPr>
                        <a:buNone/>
                      </a:pPr>
                      <a:r>
                        <a:rPr lang="zh-CN" altLang="en-US" sz="1400"/>
                        <a:t>用户点击关闭按钮，系统关闭对话框。</a:t>
                      </a:r>
                      <a:endParaRPr lang="zh-CN" altLang="en-US" sz="1400"/>
                    </a:p>
                  </a:txBody>
                  <a:tcPr/>
                </a:tc>
                <a:tc hMerge="1">
                  <a:tcPr/>
                </a:tc>
                <a:tc hMerge="1">
                  <a:tcPr/>
                </a:tc>
              </a:tr>
              <a:tr h="1163320">
                <a:tc vMerge="1">
                  <a:tcPr/>
                </a:tc>
                <a:tc>
                  <a:txBody>
                    <a:bodyPr/>
                    <a:p>
                      <a:pPr>
                        <a:buNone/>
                      </a:pPr>
                      <a:r>
                        <a:rPr lang="zh-CN" altLang="en-US" sz="1400"/>
                        <a:t>扩展流</a:t>
                      </a:r>
                      <a:endParaRPr lang="zh-CN" altLang="en-US" sz="1400"/>
                    </a:p>
                  </a:txBody>
                  <a:tcPr/>
                </a:tc>
                <a:tc gridSpan="3">
                  <a:txBody>
                    <a:bodyPr/>
                    <a:p>
                      <a:pPr>
                        <a:buNone/>
                      </a:pPr>
                      <a:r>
                        <a:rPr lang="en-US" altLang="zh-CN" sz="1400"/>
                        <a:t>2.1</a:t>
                      </a:r>
                      <a:endParaRPr lang="zh-CN" altLang="en-US" sz="1400"/>
                    </a:p>
                    <a:p>
                      <a:pPr>
                        <a:buNone/>
                      </a:pPr>
                      <a:r>
                        <a:rPr lang="zh-CN" altLang="en-US" sz="1400"/>
                        <a:t>用户点击是，系统打开摄像头并进行人脸考勤，系统提示找不到人脸</a:t>
                      </a:r>
                      <a:endParaRPr lang="zh-CN" altLang="en-US" sz="1400"/>
                    </a:p>
                    <a:p>
                      <a:pPr>
                        <a:buNone/>
                      </a:pPr>
                      <a:r>
                        <a:rPr lang="en-US" altLang="zh-CN" sz="1400"/>
                        <a:t>2.1.1</a:t>
                      </a:r>
                      <a:endParaRPr lang="en-US" altLang="zh-CN" sz="1400"/>
                    </a:p>
                    <a:p>
                      <a:pPr>
                        <a:buNone/>
                      </a:pPr>
                      <a:r>
                        <a:rPr lang="zh-CN" altLang="en-US" sz="1400"/>
                        <a:t>用户选择重新进行考勤或结束考勤，系统进行相应动作</a:t>
                      </a:r>
                      <a:endParaRPr lang="zh-CN" altLang="en-US" sz="1400"/>
                    </a:p>
                    <a:p>
                      <a:pPr>
                        <a:buNone/>
                      </a:pPr>
                      <a:endParaRPr lang="en-US" altLang="zh-CN" sz="1400"/>
                    </a:p>
                  </a:txBody>
                  <a:tcPr/>
                </a:tc>
                <a:tc hMerge="1">
                  <a:tcPr/>
                </a:tc>
                <a:tc hMerge="1">
                  <a:tcPr/>
                </a:tc>
              </a:tr>
              <a:tr h="520700">
                <a:tc vMerge="1">
                  <a:tcPr/>
                </a:tc>
                <a:tc>
                  <a:txBody>
                    <a:bodyPr/>
                    <a:p>
                      <a:pPr>
                        <a:buNone/>
                      </a:pPr>
                      <a:r>
                        <a:rPr lang="zh-CN" altLang="en-US" sz="1400"/>
                        <a:t>异常流</a:t>
                      </a:r>
                      <a:endParaRPr lang="zh-CN" altLang="en-US" sz="1400"/>
                    </a:p>
                  </a:txBody>
                  <a:tcPr/>
                </a:tc>
                <a:tc gridSpan="3">
                  <a:txBody>
                    <a:bodyPr/>
                    <a:p>
                      <a:pPr>
                        <a:buNone/>
                      </a:pPr>
                      <a:r>
                        <a:rPr lang="en-US" altLang="zh-CN" sz="1400"/>
                        <a:t>2.2</a:t>
                      </a:r>
                      <a:endParaRPr lang="en-US" altLang="zh-CN" sz="1400"/>
                    </a:p>
                    <a:p>
                      <a:pPr>
                        <a:buNone/>
                      </a:pPr>
                      <a:r>
                        <a:rPr lang="zh-CN" altLang="en-US" sz="1400"/>
                        <a:t>用户进行考勤途中离开，系统提示未检测到人脸对话框。等待十秒后，用户没有应答则自动选择结束考勤</a:t>
                      </a:r>
                      <a:endParaRPr lang="zh-CN" altLang="en-US" sz="1400"/>
                    </a:p>
                  </a:txBody>
                  <a:tcPr/>
                </a:tc>
                <a:tc hMerge="1">
                  <a:tcPr/>
                </a:tc>
                <a:tc hMerge="1">
                  <a:tcPr/>
                </a:tc>
              </a:tr>
              <a:tr h="306070">
                <a:tc gridSpan="2">
                  <a:txBody>
                    <a:bodyPr/>
                    <a:p>
                      <a:pPr>
                        <a:buNone/>
                      </a:pPr>
                      <a:r>
                        <a:rPr lang="zh-CN" altLang="en-US" sz="1400"/>
                        <a:t>后置条件</a:t>
                      </a:r>
                      <a:endParaRPr lang="zh-CN" altLang="en-US" sz="1400"/>
                    </a:p>
                  </a:txBody>
                  <a:tcPr/>
                </a:tc>
                <a:tc hMerge="1">
                  <a:tcPr/>
                </a:tc>
                <a:tc gridSpan="3">
                  <a:txBody>
                    <a:bodyPr/>
                    <a:p>
                      <a:pPr>
                        <a:buNone/>
                      </a:pPr>
                      <a:r>
                        <a:rPr lang="zh-CN" altLang="en-US" sz="1400"/>
                        <a:t>若考勤成功，系统的人脸考勤表中增加了相应的记录</a:t>
                      </a:r>
                      <a:endParaRPr lang="zh-CN" altLang="en-US" sz="1400"/>
                    </a:p>
                  </a:txBody>
                  <a:tcPr/>
                </a:tc>
                <a:tc hMerge="1">
                  <a:tcPr/>
                </a:tc>
                <a:tc hMerge="1">
                  <a:tcPr/>
                </a:tc>
              </a:tr>
              <a:tr h="306070">
                <a:tc gridSpan="2">
                  <a:txBody>
                    <a:bodyPr/>
                    <a:p>
                      <a:pPr>
                        <a:buNone/>
                      </a:pPr>
                      <a:r>
                        <a:rPr lang="zh-CN" altLang="en-US" sz="1400"/>
                        <a:t>非功能的需求</a:t>
                      </a:r>
                      <a:endParaRPr lang="zh-CN" altLang="en-US" sz="1400"/>
                    </a:p>
                  </a:txBody>
                  <a:tcPr/>
                </a:tc>
                <a:tc hMerge="1">
                  <a:tcPr/>
                </a:tc>
                <a:tc gridSpan="3">
                  <a:txBody>
                    <a:bodyPr/>
                    <a:p>
                      <a:pPr>
                        <a:buNone/>
                      </a:pPr>
                      <a:endParaRPr lang="zh-CN" altLang="en-US" sz="1400"/>
                    </a:p>
                  </a:txBody>
                  <a:tcPr/>
                </a:tc>
                <a:tc hMerge="1">
                  <a:tcPr/>
                </a:tc>
                <a:tc hMerge="1">
                  <a:tcPr/>
                </a:tc>
              </a:tr>
              <a:tr h="306070">
                <a:tc gridSpan="5">
                  <a:txBody>
                    <a:bodyPr/>
                    <a:p>
                      <a:pPr algn="ctr">
                        <a:buNone/>
                      </a:pPr>
                      <a:r>
                        <a:rPr lang="zh-CN" altLang="en-US" sz="1400"/>
                        <a:t>需求列表</a:t>
                      </a:r>
                      <a:endParaRPr lang="zh-CN" altLang="en-US" sz="1400"/>
                    </a:p>
                  </a:txBody>
                  <a:tcPr/>
                </a:tc>
                <a:tc hMerge="1">
                  <a:tcPr/>
                </a:tc>
                <a:tc hMerge="1">
                  <a:tcPr/>
                </a:tc>
                <a:tc hMerge="1">
                  <a:tcPr/>
                </a:tc>
                <a:tc hMerge="1">
                  <a:tcPr/>
                </a:tc>
              </a:tr>
              <a:tr h="520700">
                <a:tc gridSpan="5">
                  <a:txBody>
                    <a:bodyPr/>
                    <a:p>
                      <a:pPr algn="ctr">
                        <a:buNone/>
                      </a:pPr>
                      <a:r>
                        <a:rPr lang="en-US" altLang="zh-CN" sz="1400"/>
                        <a:t>1</a:t>
                      </a:r>
                      <a:r>
                        <a:rPr lang="zh-CN" altLang="en-US" sz="1400"/>
                        <a:t>、用户可以通过摄像头进行人脸考勤</a:t>
                      </a:r>
                      <a:endParaRPr lang="zh-CN" altLang="en-US" sz="1400"/>
                    </a:p>
                    <a:p>
                      <a:pPr algn="ctr">
                        <a:buNone/>
                      </a:pPr>
                      <a:r>
                        <a:rPr lang="en-US" altLang="zh-CN" sz="1400"/>
                        <a:t>2</a:t>
                      </a:r>
                      <a:r>
                        <a:rPr lang="zh-CN" altLang="en-US" sz="1400"/>
                        <a:t>、自动记录考勤结果</a:t>
                      </a:r>
                      <a:endParaRPr lang="zh-CN" altLang="en-US" sz="1400"/>
                    </a:p>
                  </a:txBody>
                  <a:tcPr/>
                </a:tc>
                <a:tc hMerge="1">
                  <a:tcPr/>
                </a:tc>
                <a:tc hMerge="1">
                  <a:tcPr/>
                </a:tc>
                <a:tc hMerge="1">
                  <a:tcPr/>
                </a:tc>
                <a:tc hMerge="1">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0" y="10795"/>
          <a:ext cx="12115800" cy="6858000"/>
        </p:xfrm>
        <a:graphic>
          <a:graphicData uri="http://schemas.openxmlformats.org/drawingml/2006/table">
            <a:tbl>
              <a:tblPr firstRow="1" bandRow="1">
                <a:tableStyleId>{5C22544A-7EE6-4342-B048-85BDC9FD1C3A}</a:tableStyleId>
              </a:tblPr>
              <a:tblGrid>
                <a:gridCol w="1521460"/>
                <a:gridCol w="1520190"/>
                <a:gridCol w="3024505"/>
                <a:gridCol w="3025140"/>
                <a:gridCol w="3024505"/>
              </a:tblGrid>
              <a:tr h="640080">
                <a:tc gridSpan="2">
                  <a:txBody>
                    <a:bodyPr/>
                    <a:p>
                      <a:pPr>
                        <a:buNone/>
                      </a:pPr>
                      <a:r>
                        <a:rPr lang="zh-CN" altLang="en-US"/>
                        <a:t>用例标识</a:t>
                      </a:r>
                      <a:endParaRPr lang="zh-CN" altLang="en-US"/>
                    </a:p>
                  </a:txBody>
                  <a:tcPr/>
                </a:tc>
                <a:tc hMerge="1">
                  <a:tcPr/>
                </a:tc>
                <a:tc>
                  <a:txBody>
                    <a:bodyPr/>
                    <a:p>
                      <a:pPr>
                        <a:buNone/>
                      </a:pPr>
                      <a:r>
                        <a:rPr lang="en-US" altLang="zh-CN"/>
                        <a:t>project-system-model-number</a:t>
                      </a:r>
                      <a:endParaRPr lang="en-US" altLang="zh-CN"/>
                    </a:p>
                  </a:txBody>
                  <a:tcPr/>
                </a:tc>
                <a:tc>
                  <a:txBody>
                    <a:bodyPr/>
                    <a:p>
                      <a:pPr>
                        <a:buNone/>
                      </a:pPr>
                      <a:r>
                        <a:rPr lang="zh-CN" altLang="en-US"/>
                        <a:t>用例名称</a:t>
                      </a:r>
                      <a:endParaRPr lang="zh-CN" altLang="en-US"/>
                    </a:p>
                  </a:txBody>
                  <a:tcPr/>
                </a:tc>
                <a:tc>
                  <a:txBody>
                    <a:bodyPr/>
                    <a:p>
                      <a:pPr>
                        <a:buNone/>
                      </a:pPr>
                      <a:r>
                        <a:rPr lang="zh-CN" altLang="en-US"/>
                        <a:t>考勤状态查询</a:t>
                      </a:r>
                      <a:endParaRPr lang="zh-CN" altLang="en-US"/>
                    </a:p>
                  </a:txBody>
                  <a:tcPr/>
                </a:tc>
              </a:tr>
              <a:tr h="365760">
                <a:tc gridSpan="2">
                  <a:txBody>
                    <a:bodyPr/>
                    <a:p>
                      <a:pPr>
                        <a:buNone/>
                      </a:pPr>
                      <a:r>
                        <a:rPr lang="zh-CN" altLang="en-US"/>
                        <a:t>创建人</a:t>
                      </a:r>
                      <a:endParaRPr lang="zh-CN" altLang="en-US"/>
                    </a:p>
                  </a:txBody>
                  <a:tcPr/>
                </a:tc>
                <a:tc hMerge="1">
                  <a:tcPr/>
                </a:tc>
                <a:tc>
                  <a:txBody>
                    <a:bodyPr/>
                    <a:p>
                      <a:pPr>
                        <a:buNone/>
                      </a:pPr>
                      <a:r>
                        <a:rPr lang="zh-CN" altLang="en-US"/>
                        <a:t>李汉林</a:t>
                      </a:r>
                      <a:endParaRPr lang="zh-CN" altLang="en-US"/>
                    </a:p>
                  </a:txBody>
                  <a:tcPr/>
                </a:tc>
                <a:tc>
                  <a:txBody>
                    <a:bodyPr/>
                    <a:p>
                      <a:pPr>
                        <a:buNone/>
                      </a:pPr>
                      <a:r>
                        <a:rPr lang="zh-CN" altLang="en-US"/>
                        <a:t>创建时间</a:t>
                      </a:r>
                      <a:endParaRPr lang="zh-CN" altLang="en-US"/>
                    </a:p>
                  </a:txBody>
                  <a:tcPr/>
                </a:tc>
                <a:tc>
                  <a:txBody>
                    <a:bodyPr/>
                    <a:p>
                      <a:pPr>
                        <a:buNone/>
                      </a:pPr>
                      <a:r>
                        <a:rPr lang="en-US" altLang="zh-CN"/>
                        <a:t>20181119</a:t>
                      </a:r>
                      <a:endParaRPr lang="en-US" altLang="zh-CN"/>
                    </a:p>
                  </a:txBody>
                  <a:tcPr/>
                </a:tc>
              </a:tr>
              <a:tr h="365760">
                <a:tc gridSpan="2">
                  <a:txBody>
                    <a:bodyPr/>
                    <a:p>
                      <a:pPr>
                        <a:buNone/>
                      </a:pPr>
                      <a:r>
                        <a:rPr lang="zh-CN" altLang="en-US"/>
                        <a:t>版本</a:t>
                      </a:r>
                      <a:endParaRPr lang="zh-CN" altLang="en-US"/>
                    </a:p>
                  </a:txBody>
                  <a:tcPr/>
                </a:tc>
                <a:tc hMerge="1">
                  <a:tcPr/>
                </a:tc>
                <a:tc>
                  <a:txBody>
                    <a:bodyPr/>
                    <a:p>
                      <a:pPr>
                        <a:buNone/>
                      </a:pPr>
                      <a:r>
                        <a:rPr lang="en-US" altLang="zh-CN"/>
                        <a:t>1.0</a:t>
                      </a:r>
                      <a:endParaRPr lang="en-US" altLang="zh-CN"/>
                    </a:p>
                  </a:txBody>
                  <a:tcPr/>
                </a:tc>
                <a:tc>
                  <a:txBody>
                    <a:bodyPr/>
                    <a:p>
                      <a:pPr>
                        <a:buNone/>
                      </a:pPr>
                      <a:r>
                        <a:rPr lang="zh-CN" altLang="en-US"/>
                        <a:t>用例类型</a:t>
                      </a:r>
                      <a:endParaRPr lang="zh-CN" altLang="en-US"/>
                    </a:p>
                  </a:txBody>
                  <a:tcPr/>
                </a:tc>
                <a:tc>
                  <a:txBody>
                    <a:bodyPr/>
                    <a:p>
                      <a:pPr>
                        <a:buNone/>
                      </a:pPr>
                      <a:r>
                        <a:rPr lang="zh-CN" altLang="en-US"/>
                        <a:t>业务操作</a:t>
                      </a:r>
                      <a:endParaRPr lang="zh-CN" altLang="en-US"/>
                    </a:p>
                  </a:txBody>
                  <a:tcPr/>
                </a:tc>
              </a:tr>
              <a:tr h="365760">
                <a:tc gridSpan="2">
                  <a:txBody>
                    <a:bodyPr/>
                    <a:p>
                      <a:pPr>
                        <a:buNone/>
                      </a:pPr>
                      <a:r>
                        <a:rPr lang="zh-CN" altLang="en-US"/>
                        <a:t>用例描述</a:t>
                      </a:r>
                      <a:endParaRPr lang="zh-CN" altLang="en-US"/>
                    </a:p>
                  </a:txBody>
                  <a:tcPr/>
                </a:tc>
                <a:tc hMerge="1">
                  <a:tcPr/>
                </a:tc>
                <a:tc gridSpan="3">
                  <a:txBody>
                    <a:bodyPr/>
                    <a:p>
                      <a:pPr>
                        <a:buNone/>
                      </a:pPr>
                      <a:r>
                        <a:rPr lang="zh-CN" altLang="en-US"/>
                        <a:t>系统管理人员可以通过考勤状态查询来获取关于当前考勤的情况。</a:t>
                      </a:r>
                      <a:endParaRPr lang="zh-CN" altLang="en-US"/>
                    </a:p>
                  </a:txBody>
                  <a:tcPr/>
                </a:tc>
                <a:tc hMerge="1">
                  <a:tcPr/>
                </a:tc>
                <a:tc hMerge="1">
                  <a:tcPr/>
                </a:tc>
              </a:tr>
              <a:tr h="365760">
                <a:tc gridSpan="2">
                  <a:txBody>
                    <a:bodyPr/>
                    <a:p>
                      <a:pPr>
                        <a:buNone/>
                      </a:pPr>
                      <a:r>
                        <a:rPr lang="zh-CN" altLang="en-US"/>
                        <a:t>前置条件</a:t>
                      </a:r>
                      <a:endParaRPr lang="zh-CN" altLang="en-US"/>
                    </a:p>
                  </a:txBody>
                  <a:tcPr/>
                </a:tc>
                <a:tc hMerge="1">
                  <a:tcPr/>
                </a:tc>
                <a:tc gridSpan="3">
                  <a:txBody>
                    <a:bodyPr/>
                    <a:p>
                      <a:pPr>
                        <a:buNone/>
                      </a:pPr>
                      <a:r>
                        <a:rPr lang="zh-CN" altLang="en-US"/>
                        <a:t>系统管理人员登录系统</a:t>
                      </a:r>
                      <a:endParaRPr lang="zh-CN" altLang="en-US"/>
                    </a:p>
                  </a:txBody>
                  <a:tcPr/>
                </a:tc>
                <a:tc hMerge="1">
                  <a:tcPr/>
                </a:tc>
                <a:tc hMerge="1">
                  <a:tcPr/>
                </a:tc>
              </a:tr>
              <a:tr h="365760">
                <a:tc gridSpan="2">
                  <a:txBody>
                    <a:bodyPr/>
                    <a:p>
                      <a:pPr>
                        <a:buNone/>
                      </a:pPr>
                      <a:r>
                        <a:rPr lang="zh-CN" altLang="en-US"/>
                        <a:t>触发事件</a:t>
                      </a:r>
                      <a:endParaRPr lang="zh-CN" altLang="en-US"/>
                    </a:p>
                  </a:txBody>
                  <a:tcPr/>
                </a:tc>
                <a:tc hMerge="1">
                  <a:tcPr/>
                </a:tc>
                <a:tc gridSpan="3">
                  <a:txBody>
                    <a:bodyPr/>
                    <a:p>
                      <a:pPr>
                        <a:buNone/>
                      </a:pPr>
                      <a:r>
                        <a:rPr lang="zh-CN" altLang="en-US"/>
                        <a:t>系统管理人员点击考勤状态查询按钮</a:t>
                      </a:r>
                      <a:endParaRPr lang="zh-CN" altLang="en-US"/>
                    </a:p>
                  </a:txBody>
                  <a:tcPr/>
                </a:tc>
                <a:tc hMerge="1">
                  <a:tcPr/>
                </a:tc>
                <a:tc hMerge="1">
                  <a:tcPr/>
                </a:tc>
              </a:tr>
              <a:tr h="365760">
                <a:tc gridSpan="2">
                  <a:txBody>
                    <a:bodyPr/>
                    <a:p>
                      <a:pPr>
                        <a:buNone/>
                      </a:pPr>
                      <a:r>
                        <a:rPr lang="zh-CN" altLang="en-US"/>
                        <a:t>参与者</a:t>
                      </a:r>
                      <a:endParaRPr lang="zh-CN" altLang="en-US"/>
                    </a:p>
                  </a:txBody>
                  <a:tcPr/>
                </a:tc>
                <a:tc hMerge="1">
                  <a:tcPr/>
                </a:tc>
                <a:tc gridSpan="3">
                  <a:txBody>
                    <a:bodyPr/>
                    <a:p>
                      <a:pPr>
                        <a:buNone/>
                      </a:pPr>
                      <a:r>
                        <a:rPr lang="zh-CN" altLang="en-US"/>
                        <a:t>系统管理人员、系统</a:t>
                      </a:r>
                      <a:endParaRPr lang="zh-CN" altLang="en-US"/>
                    </a:p>
                  </a:txBody>
                  <a:tcPr/>
                </a:tc>
                <a:tc hMerge="1">
                  <a:tcPr/>
                </a:tc>
                <a:tc hMerge="1">
                  <a:tcPr/>
                </a:tc>
              </a:tr>
              <a:tr h="1188720">
                <a:tc rowSpan="3">
                  <a:txBody>
                    <a:bodyPr/>
                    <a:p>
                      <a:pPr>
                        <a:buNone/>
                      </a:pPr>
                      <a:r>
                        <a:rPr lang="zh-CN" altLang="en-US"/>
                        <a:t>事件流</a:t>
                      </a:r>
                      <a:endParaRPr lang="zh-CN" altLang="en-US"/>
                    </a:p>
                  </a:txBody>
                  <a:tcPr/>
                </a:tc>
                <a:tc>
                  <a:txBody>
                    <a:bodyPr/>
                    <a:p>
                      <a:pPr>
                        <a:buNone/>
                      </a:pPr>
                      <a:r>
                        <a:rPr lang="zh-CN" altLang="en-US"/>
                        <a:t>基本流</a:t>
                      </a:r>
                      <a:endParaRPr lang="zh-CN" altLang="en-US"/>
                    </a:p>
                  </a:txBody>
                  <a:tcPr/>
                </a:tc>
                <a:tc gridSpan="3">
                  <a:txBody>
                    <a:bodyPr/>
                    <a:p>
                      <a:pPr>
                        <a:buNone/>
                      </a:pPr>
                      <a:r>
                        <a:rPr lang="en-US" altLang="zh-CN"/>
                        <a:t>1</a:t>
                      </a:r>
                      <a:r>
                        <a:rPr lang="zh-CN" altLang="en-US"/>
                        <a:t>、</a:t>
                      </a:r>
                      <a:r>
                        <a:rPr lang="zh-CN" altLang="en-US"/>
                        <a:t>系统管理人员点击考勤转态查询按钮，系统通过信息管理模块返回考勤转态表并显示在界面上。</a:t>
                      </a:r>
                      <a:endParaRPr lang="zh-CN" altLang="en-US"/>
                    </a:p>
                    <a:p>
                      <a:pPr>
                        <a:buNone/>
                      </a:pPr>
                      <a:r>
                        <a:rPr lang="en-US" altLang="zh-CN"/>
                        <a:t>2</a:t>
                      </a:r>
                      <a:r>
                        <a:rPr lang="zh-CN" altLang="en-US"/>
                        <a:t>、系统管理人员点击刷新按钮，系统更新考勤状态表并显示在界面上。</a:t>
                      </a:r>
                      <a:endParaRPr lang="zh-CN" altLang="en-US"/>
                    </a:p>
                    <a:p>
                      <a:pPr>
                        <a:buNone/>
                      </a:pPr>
                      <a:r>
                        <a:rPr lang="en-US" altLang="zh-CN"/>
                        <a:t>3</a:t>
                      </a:r>
                      <a:r>
                        <a:rPr lang="zh-CN" altLang="en-US"/>
                        <a:t>、系统管理人员点击关闭按钮，系统关闭更新和关闭当前页面。</a:t>
                      </a:r>
                      <a:endParaRPr lang="zh-CN" altLang="en-US"/>
                    </a:p>
                  </a:txBody>
                  <a:tcPr/>
                </a:tc>
                <a:tc hMerge="1">
                  <a:tcPr/>
                </a:tc>
                <a:tc hMerge="1">
                  <a:tcPr/>
                </a:tc>
              </a:tr>
              <a:tr h="365760">
                <a:tc vMerge="1">
                  <a:tcPr/>
                </a:tc>
                <a:tc>
                  <a:txBody>
                    <a:bodyPr/>
                    <a:p>
                      <a:pPr>
                        <a:buNone/>
                      </a:pPr>
                      <a:r>
                        <a:rPr lang="zh-CN" altLang="en-US"/>
                        <a:t>扩展流</a:t>
                      </a:r>
                      <a:endParaRPr lang="zh-CN" altLang="en-US"/>
                    </a:p>
                  </a:txBody>
                  <a:tcPr/>
                </a:tc>
                <a:tc gridSpan="3">
                  <a:txBody>
                    <a:bodyPr/>
                    <a:p>
                      <a:pPr>
                        <a:buNone/>
                      </a:pPr>
                      <a:r>
                        <a:rPr lang="en-US" altLang="zh-CN"/>
                        <a:t>2.1</a:t>
                      </a:r>
                      <a:r>
                        <a:rPr lang="zh-CN" altLang="en-US"/>
                        <a:t>、系统管理人员未进行操作， 每当考勤状态表发生变化时，系统自动更新。</a:t>
                      </a:r>
                      <a:endParaRPr lang="zh-CN" altLang="en-US"/>
                    </a:p>
                  </a:txBody>
                  <a:tcPr/>
                </a:tc>
                <a:tc hMerge="1">
                  <a:tcPr/>
                </a:tc>
                <a:tc hMerge="1">
                  <a:tcPr/>
                </a:tc>
              </a:tr>
              <a:tr h="365760">
                <a:tc vMerge="1">
                  <a:tcPr/>
                </a:tc>
                <a:tc>
                  <a:txBody>
                    <a:bodyPr/>
                    <a:p>
                      <a:pPr>
                        <a:buNone/>
                      </a:pPr>
                      <a:r>
                        <a:rPr lang="zh-CN" altLang="en-US"/>
                        <a:t>异常流</a:t>
                      </a:r>
                      <a:endParaRPr lang="zh-CN" altLang="en-US"/>
                    </a:p>
                  </a:txBody>
                  <a:tcPr/>
                </a:tc>
                <a:tc gridSpan="3">
                  <a:txBody>
                    <a:bodyPr/>
                    <a:p>
                      <a:pPr>
                        <a:buNone/>
                      </a:pPr>
                      <a:endParaRPr lang="zh-CN" altLang="en-US"/>
                    </a:p>
                  </a:txBody>
                  <a:tcPr/>
                </a:tc>
                <a:tc hMerge="1">
                  <a:tcPr/>
                </a:tc>
                <a:tc hMerge="1">
                  <a:tcPr/>
                </a:tc>
              </a:tr>
              <a:tr h="365760">
                <a:tc gridSpan="2">
                  <a:txBody>
                    <a:bodyPr/>
                    <a:p>
                      <a:pPr>
                        <a:buNone/>
                      </a:pPr>
                      <a:r>
                        <a:rPr lang="zh-CN" altLang="en-US"/>
                        <a:t>后置条件</a:t>
                      </a:r>
                      <a:endParaRPr lang="zh-CN" altLang="en-US"/>
                    </a:p>
                  </a:txBody>
                  <a:tcPr/>
                </a:tc>
                <a:tc hMerge="1">
                  <a:tcPr/>
                </a:tc>
                <a:tc gridSpan="3">
                  <a:txBody>
                    <a:bodyPr/>
                    <a:p>
                      <a:pPr>
                        <a:buNone/>
                      </a:pPr>
                      <a:r>
                        <a:rPr lang="zh-CN" altLang="en-US"/>
                        <a:t>无</a:t>
                      </a:r>
                      <a:endParaRPr lang="zh-CN" altLang="en-US"/>
                    </a:p>
                  </a:txBody>
                  <a:tcPr/>
                </a:tc>
                <a:tc hMerge="1">
                  <a:tcPr/>
                </a:tc>
                <a:tc hMerge="1">
                  <a:tcPr/>
                </a:tc>
              </a:tr>
              <a:tr h="365760">
                <a:tc gridSpan="2">
                  <a:txBody>
                    <a:bodyPr/>
                    <a:p>
                      <a:pPr>
                        <a:buNone/>
                      </a:pPr>
                      <a:r>
                        <a:rPr lang="zh-CN" altLang="en-US"/>
                        <a:t>假设与约束</a:t>
                      </a:r>
                      <a:endParaRPr lang="zh-CN" altLang="en-US"/>
                    </a:p>
                  </a:txBody>
                  <a:tcPr/>
                </a:tc>
                <a:tc hMerge="1">
                  <a:tcPr/>
                </a:tc>
                <a:tc gridSpan="3">
                  <a:txBody>
                    <a:bodyPr/>
                    <a:p>
                      <a:pPr>
                        <a:buNone/>
                      </a:pPr>
                      <a:endParaRPr lang="zh-CN" altLang="en-US"/>
                    </a:p>
                  </a:txBody>
                  <a:tcPr/>
                </a:tc>
                <a:tc hMerge="1">
                  <a:tcPr/>
                </a:tc>
                <a:tc hMerge="1">
                  <a:tcPr/>
                </a:tc>
              </a:tr>
              <a:tr h="365760">
                <a:tc gridSpan="2">
                  <a:txBody>
                    <a:bodyPr/>
                    <a:p>
                      <a:pPr>
                        <a:buNone/>
                      </a:pPr>
                      <a:r>
                        <a:rPr lang="zh-CN" altLang="en-US"/>
                        <a:t>非功能的需求</a:t>
                      </a:r>
                      <a:endParaRPr lang="zh-CN" altLang="en-US"/>
                    </a:p>
                  </a:txBody>
                  <a:tcPr/>
                </a:tc>
                <a:tc hMerge="1">
                  <a:tcPr/>
                </a:tc>
                <a:tc gridSpan="3">
                  <a:txBody>
                    <a:bodyPr/>
                    <a:p>
                      <a:pPr>
                        <a:buNone/>
                      </a:pPr>
                      <a:endParaRPr lang="zh-CN" altLang="en-US"/>
                    </a:p>
                  </a:txBody>
                  <a:tcPr/>
                </a:tc>
                <a:tc hMerge="1">
                  <a:tcPr/>
                </a:tc>
                <a:tc hMerge="1">
                  <a:tcPr/>
                </a:tc>
              </a:tr>
              <a:tr h="365760">
                <a:tc gridSpan="5">
                  <a:txBody>
                    <a:bodyPr/>
                    <a:p>
                      <a:pPr algn="ctr">
                        <a:buNone/>
                      </a:pPr>
                      <a:r>
                        <a:rPr lang="zh-CN" altLang="en-US"/>
                        <a:t>需求列表</a:t>
                      </a:r>
                      <a:endParaRPr lang="zh-CN" altLang="en-US"/>
                    </a:p>
                  </a:txBody>
                  <a:tcPr/>
                </a:tc>
                <a:tc hMerge="1">
                  <a:tcPr/>
                </a:tc>
                <a:tc hMerge="1">
                  <a:tcPr/>
                </a:tc>
                <a:tc hMerge="1">
                  <a:tcPr/>
                </a:tc>
                <a:tc hMerge="1">
                  <a:tcPr/>
                </a:tc>
              </a:tr>
              <a:tr h="640080">
                <a:tc gridSpan="5">
                  <a:txBody>
                    <a:bodyPr/>
                    <a:p>
                      <a:pPr algn="ctr">
                        <a:buNone/>
                      </a:pPr>
                      <a:r>
                        <a:rPr lang="en-US" altLang="zh-CN"/>
                        <a:t>1</a:t>
                      </a:r>
                      <a:r>
                        <a:rPr lang="zh-CN" altLang="en-US"/>
                        <a:t>、系统可以显示考勤状态</a:t>
                      </a:r>
                      <a:endParaRPr lang="zh-CN" altLang="en-US"/>
                    </a:p>
                    <a:p>
                      <a:pPr algn="ctr">
                        <a:buNone/>
                      </a:pPr>
                      <a:r>
                        <a:rPr lang="en-US" altLang="zh-CN"/>
                        <a:t>2</a:t>
                      </a:r>
                      <a:r>
                        <a:rPr lang="zh-CN" altLang="en-US"/>
                        <a:t>系统在考勤状态发生变化时可反映变化</a:t>
                      </a:r>
                      <a:endParaRPr lang="zh-CN" altLang="en-US"/>
                    </a:p>
                  </a:txBody>
                  <a:tcPr/>
                </a:tc>
                <a:tc hMerge="1">
                  <a:tcPr/>
                </a:tc>
                <a:tc hMerge="1">
                  <a:tcPr/>
                </a:tc>
                <a:tc hMerge="1">
                  <a:tcPr/>
                </a:tc>
                <a:tc hMerge="1">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6954</Words>
  <Application>WPS 演示</Application>
  <PresentationFormat>宽屏</PresentationFormat>
  <Paragraphs>884</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未有</cp:lastModifiedBy>
  <cp:revision>3</cp:revision>
  <dcterms:created xsi:type="dcterms:W3CDTF">2018-11-19T07:58:23Z</dcterms:created>
  <dcterms:modified xsi:type="dcterms:W3CDTF">2018-11-20T09:35:44Z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2052-10.1.0.7668</vt:lpwstr>
  </property>
</Properties>
</file>