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10287000" cx="18288000"/>
  <p:notesSz cx="6858000" cy="9144000"/>
  <p:embeddedFontLst>
    <p:embeddedFont>
      <p:font typeface="Roboto"/>
      <p:bold r:id="rId31"/>
      <p:boldItalic r:id="rId32"/>
    </p:embeddedFont>
    <p:embeddedFont>
      <p:font typeface="Montserrat"/>
      <p:bold r:id="rId33"/>
      <p:boldItalic r:id="rId34"/>
    </p:embeddedFont>
    <p:embeddedFont>
      <p:font typeface="Oswald"/>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6" roundtripDataSignature="AMtx7mhZyY2Wvo1KpVpx78I5pCkCxV66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b15583be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2b15583bee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4"/>
          <p:cNvSpPr/>
          <p:nvPr>
            <p:ph idx="2" type="pic"/>
          </p:nvPr>
        </p:nvSpPr>
        <p:spPr>
          <a:xfrm>
            <a:off x="1792288" y="612775"/>
            <a:ext cx="5486400" cy="4114800"/>
          </a:xfrm>
          <a:prstGeom prst="rect">
            <a:avLst/>
          </a:prstGeom>
          <a:noFill/>
          <a:ln>
            <a:noFill/>
          </a:ln>
        </p:spPr>
      </p:sp>
      <p:sp>
        <p:nvSpPr>
          <p:cNvPr id="64" name="Google Shape;64;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9.jpg"/><Relationship Id="rId4" Type="http://schemas.openxmlformats.org/officeDocument/2006/relationships/hyperlink" Target="https://courses.uit.edu.vn/user/view.php?id=4384&amp;course=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jpg"/><Relationship Id="rId4"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jpg"/><Relationship Id="rId4" Type="http://schemas.openxmlformats.org/officeDocument/2006/relationships/image" Target="../media/image22.png"/><Relationship Id="rId5"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24.png"/><Relationship Id="rId5" Type="http://schemas.openxmlformats.org/officeDocument/2006/relationships/image" Target="../media/image2.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330" l="0" r="0" t="-9331"/>
            </a:stretch>
          </a:blipFill>
          <a:ln>
            <a:noFill/>
          </a:ln>
        </p:spPr>
      </p:sp>
      <p:sp>
        <p:nvSpPr>
          <p:cNvPr id="85" name="Google Shape;85;p1"/>
          <p:cNvSpPr txBox="1"/>
          <p:nvPr/>
        </p:nvSpPr>
        <p:spPr>
          <a:xfrm>
            <a:off x="2519501" y="1503379"/>
            <a:ext cx="13754782" cy="2033467"/>
          </a:xfrm>
          <a:prstGeom prst="rect">
            <a:avLst/>
          </a:prstGeom>
          <a:noFill/>
          <a:ln>
            <a:noFill/>
          </a:ln>
        </p:spPr>
        <p:txBody>
          <a:bodyPr anchorCtr="0" anchor="t" bIns="0" lIns="0" spcFirstLastPara="1" rIns="0" wrap="square" tIns="0">
            <a:spAutoFit/>
          </a:bodyPr>
          <a:lstStyle/>
          <a:p>
            <a:pPr indent="0" lvl="0" marL="0" marR="0" rtl="0" algn="ctr">
              <a:lnSpc>
                <a:spcPct val="140001"/>
              </a:lnSpc>
              <a:spcBef>
                <a:spcPts val="0"/>
              </a:spcBef>
              <a:spcAft>
                <a:spcPts val="0"/>
              </a:spcAft>
              <a:buNone/>
            </a:pPr>
            <a:r>
              <a:rPr b="1" i="0" lang="en-US" sz="11817" u="none" cap="none" strike="noStrike">
                <a:solidFill>
                  <a:srgbClr val="F25238"/>
                </a:solidFill>
                <a:latin typeface="Montserrat"/>
                <a:ea typeface="Montserrat"/>
                <a:cs typeface="Montserrat"/>
                <a:sym typeface="Montserrat"/>
              </a:rPr>
              <a:t>Báo cáo cuối kì</a:t>
            </a:r>
            <a:endParaRPr/>
          </a:p>
        </p:txBody>
      </p:sp>
      <p:sp>
        <p:nvSpPr>
          <p:cNvPr id="86" name="Google Shape;86;p1"/>
          <p:cNvSpPr txBox="1"/>
          <p:nvPr/>
        </p:nvSpPr>
        <p:spPr>
          <a:xfrm>
            <a:off x="3725603" y="3583946"/>
            <a:ext cx="11342579" cy="86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000" u="none" cap="none" strike="noStrike">
                <a:solidFill>
                  <a:srgbClr val="FFFFFF"/>
                </a:solidFill>
                <a:latin typeface="Roboto"/>
                <a:ea typeface="Roboto"/>
                <a:cs typeface="Roboto"/>
                <a:sym typeface="Roboto"/>
              </a:rPr>
              <a:t>Smart trading website</a:t>
            </a:r>
            <a:endParaRPr/>
          </a:p>
        </p:txBody>
      </p:sp>
      <p:sp>
        <p:nvSpPr>
          <p:cNvPr id="87" name="Google Shape;87;p1"/>
          <p:cNvSpPr txBox="1"/>
          <p:nvPr/>
        </p:nvSpPr>
        <p:spPr>
          <a:xfrm>
            <a:off x="4278555" y="4595498"/>
            <a:ext cx="10236674" cy="37687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500" u="none" cap="none" strike="noStrike">
                <a:solidFill>
                  <a:srgbClr val="FFFFFF"/>
                </a:solidFill>
                <a:latin typeface="Arial"/>
                <a:ea typeface="Arial"/>
                <a:cs typeface="Arial"/>
                <a:sym typeface="Arial"/>
              </a:rPr>
              <a:t>Lớp:  IS232.O11.HTCL</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Arial"/>
                <a:ea typeface="Arial"/>
                <a:cs typeface="Arial"/>
                <a:sym typeface="Arial"/>
              </a:rPr>
              <a:t>Giáo viên hướng dẫn: ThS. </a:t>
            </a:r>
            <a:r>
              <a:rPr b="0" i="0" lang="en-US" sz="3500" u="sng" cap="none" strike="noStrike">
                <a:solidFill>
                  <a:srgbClr val="FFFFFF"/>
                </a:solidFill>
                <a:latin typeface="Arial"/>
                <a:ea typeface="Arial"/>
                <a:cs typeface="Arial"/>
                <a:sym typeface="Arial"/>
                <a:hlinkClick r:id="rId4">
                  <a:extLst>
                    <a:ext uri="{A12FA001-AC4F-418D-AE19-62706E023703}">
                      <ahyp:hlinkClr val="tx"/>
                    </a:ext>
                  </a:extLst>
                </a:hlinkClick>
              </a:rPr>
              <a:t>Đỗ Duy Thanh</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Arial"/>
                <a:ea typeface="Arial"/>
                <a:cs typeface="Arial"/>
                <a:sym typeface="Arial"/>
              </a:rPr>
              <a:t>Nhóm:</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Arial"/>
                <a:ea typeface="Arial"/>
                <a:cs typeface="Arial"/>
                <a:sym typeface="Arial"/>
              </a:rPr>
              <a:t>20521865 - Dương Bảo Tâm</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Arial"/>
                <a:ea typeface="Arial"/>
                <a:cs typeface="Arial"/>
                <a:sym typeface="Arial"/>
              </a:rPr>
              <a:t>20521913 - Lê Ngọc Mai Thanh</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Arial"/>
                <a:ea typeface="Arial"/>
                <a:cs typeface="Arial"/>
                <a:sym typeface="Arial"/>
              </a:rPr>
              <a:t>20521671 - Huỳnh Quốc Nguyên</a:t>
            </a:r>
            <a:endParaRPr/>
          </a:p>
        </p:txBody>
      </p:sp>
      <p:sp>
        <p:nvSpPr>
          <p:cNvPr id="88" name="Google Shape;88;p1"/>
          <p:cNvSpPr txBox="1"/>
          <p:nvPr/>
        </p:nvSpPr>
        <p:spPr>
          <a:xfrm>
            <a:off x="4278555" y="9096550"/>
            <a:ext cx="107007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FFFFFF"/>
                </a:solidFill>
                <a:latin typeface="Roboto"/>
                <a:ea typeface="Roboto"/>
                <a:cs typeface="Roboto"/>
                <a:sym typeface="Roboto"/>
              </a:rPr>
              <a:t>Chi tiết đề tài: https://youtu.be/WXELPeaGTZQ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pSp>
        <p:nvGrpSpPr>
          <p:cNvPr id="213" name="Google Shape;213;p10"/>
          <p:cNvGrpSpPr/>
          <p:nvPr/>
        </p:nvGrpSpPr>
        <p:grpSpPr>
          <a:xfrm>
            <a:off x="13388852" y="-144661"/>
            <a:ext cx="4899148" cy="10431661"/>
            <a:chOff x="0" y="-38100"/>
            <a:chExt cx="1290311" cy="2747433"/>
          </a:xfrm>
        </p:grpSpPr>
        <p:sp>
          <p:nvSpPr>
            <p:cNvPr id="214" name="Google Shape;214;p10"/>
            <p:cNvSpPr/>
            <p:nvPr/>
          </p:nvSpPr>
          <p:spPr>
            <a:xfrm>
              <a:off x="0" y="0"/>
              <a:ext cx="1290311" cy="2709333"/>
            </a:xfrm>
            <a:custGeom>
              <a:rect b="b" l="l" r="r" t="t"/>
              <a:pathLst>
                <a:path extrusionOk="0" h="2709333" w="1290311">
                  <a:moveTo>
                    <a:pt x="0" y="0"/>
                  </a:moveTo>
                  <a:lnTo>
                    <a:pt x="1290311" y="0"/>
                  </a:lnTo>
                  <a:lnTo>
                    <a:pt x="1290311" y="2709333"/>
                  </a:lnTo>
                  <a:lnTo>
                    <a:pt x="0" y="2709333"/>
                  </a:lnTo>
                  <a:close/>
                </a:path>
              </a:pathLst>
            </a:custGeom>
            <a:solidFill>
              <a:srgbClr val="CE442F"/>
            </a:solidFill>
            <a:ln>
              <a:noFill/>
            </a:ln>
          </p:spPr>
        </p:sp>
        <p:sp>
          <p:nvSpPr>
            <p:cNvPr id="215" name="Google Shape;215;p10"/>
            <p:cNvSpPr txBox="1"/>
            <p:nvPr/>
          </p:nvSpPr>
          <p:spPr>
            <a:xfrm>
              <a:off x="0" y="-38100"/>
              <a:ext cx="1290311"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6" name="Google Shape;216;p10"/>
          <p:cNvSpPr/>
          <p:nvPr/>
        </p:nvSpPr>
        <p:spPr>
          <a:xfrm>
            <a:off x="11466033" y="1172873"/>
            <a:ext cx="6206490" cy="8229600"/>
          </a:xfrm>
          <a:custGeom>
            <a:rect b="b" l="l" r="r" t="t"/>
            <a:pathLst>
              <a:path extrusionOk="0" h="8229600" w="6206490">
                <a:moveTo>
                  <a:pt x="0" y="0"/>
                </a:moveTo>
                <a:lnTo>
                  <a:pt x="6206490" y="0"/>
                </a:lnTo>
                <a:lnTo>
                  <a:pt x="6206490" y="8229600"/>
                </a:lnTo>
                <a:lnTo>
                  <a:pt x="0" y="8229600"/>
                </a:lnTo>
                <a:lnTo>
                  <a:pt x="0" y="0"/>
                </a:lnTo>
                <a:close/>
              </a:path>
            </a:pathLst>
          </a:custGeom>
          <a:blipFill rotWithShape="1">
            <a:blip r:embed="rId3">
              <a:alphaModFix/>
            </a:blip>
            <a:stretch>
              <a:fillRect b="0" l="-49506" r="-49506" t="0"/>
            </a:stretch>
          </a:blipFill>
          <a:ln>
            <a:noFill/>
          </a:ln>
        </p:spPr>
      </p:sp>
      <p:sp>
        <p:nvSpPr>
          <p:cNvPr id="217" name="Google Shape;217;p10"/>
          <p:cNvSpPr txBox="1"/>
          <p:nvPr/>
        </p:nvSpPr>
        <p:spPr>
          <a:xfrm>
            <a:off x="979358" y="661381"/>
            <a:ext cx="9957878" cy="965835"/>
          </a:xfrm>
          <a:prstGeom prst="rect">
            <a:avLst/>
          </a:prstGeom>
          <a:noFill/>
          <a:ln>
            <a:noFill/>
          </a:ln>
        </p:spPr>
        <p:txBody>
          <a:bodyPr anchorCtr="0" anchor="t" bIns="0" lIns="0" spcFirstLastPara="1" rIns="0" wrap="square" tIns="0">
            <a:spAutoFit/>
          </a:bodyPr>
          <a:lstStyle/>
          <a:p>
            <a:pPr indent="0" lvl="0" marL="0" marR="0" rtl="0" algn="l">
              <a:lnSpc>
                <a:spcPct val="127000"/>
              </a:lnSpc>
              <a:spcBef>
                <a:spcPts val="0"/>
              </a:spcBef>
              <a:spcAft>
                <a:spcPts val="0"/>
              </a:spcAft>
              <a:buNone/>
            </a:pPr>
            <a:r>
              <a:rPr b="1" i="0" lang="en-US" sz="6000" u="none" cap="none" strike="noStrike">
                <a:solidFill>
                  <a:srgbClr val="000000"/>
                </a:solidFill>
                <a:latin typeface="Roboto"/>
                <a:ea typeface="Roboto"/>
                <a:cs typeface="Roboto"/>
                <a:sym typeface="Roboto"/>
              </a:rPr>
              <a:t>ROA (Return on total assets)</a:t>
            </a:r>
            <a:endParaRPr/>
          </a:p>
        </p:txBody>
      </p:sp>
      <p:grpSp>
        <p:nvGrpSpPr>
          <p:cNvPr id="218" name="Google Shape;218;p10"/>
          <p:cNvGrpSpPr/>
          <p:nvPr/>
        </p:nvGrpSpPr>
        <p:grpSpPr>
          <a:xfrm>
            <a:off x="1277156" y="9292329"/>
            <a:ext cx="1154741" cy="1154741"/>
            <a:chOff x="0" y="0"/>
            <a:chExt cx="812800" cy="812800"/>
          </a:xfrm>
        </p:grpSpPr>
        <p:sp>
          <p:nvSpPr>
            <p:cNvPr id="219" name="Google Shape;219;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1" name="Google Shape;221;p10"/>
          <p:cNvSpPr txBox="1"/>
          <p:nvPr/>
        </p:nvSpPr>
        <p:spPr>
          <a:xfrm>
            <a:off x="644931" y="3073316"/>
            <a:ext cx="10148264" cy="2667000"/>
          </a:xfrm>
          <a:prstGeom prst="rect">
            <a:avLst/>
          </a:prstGeom>
          <a:noFill/>
          <a:ln>
            <a:noFill/>
          </a:ln>
        </p:spPr>
        <p:txBody>
          <a:bodyPr anchorCtr="0" anchor="t" bIns="0" lIns="0" spcFirstLastPara="1" rIns="0" wrap="square" tIns="0">
            <a:spAutoFit/>
          </a:bodyPr>
          <a:lstStyle/>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Hay còn gọi là tỷ số lợi nhuận ròng trên tài sản.</a:t>
            </a:r>
            <a:endParaRPr/>
          </a:p>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Là chỉ tiêu để đo lường khả năng sinh lợi trên mỗi đồng tài sản của công ty.</a:t>
            </a:r>
            <a:endParaRPr/>
          </a:p>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Cung cấp cho các nhà đầu tư thông tin về các khoản lãi được tạo ra từ lượng vốn đầu tư (hay lượng tài sản).</a:t>
            </a:r>
            <a:endParaRPr/>
          </a:p>
        </p:txBody>
      </p:sp>
      <p:sp>
        <p:nvSpPr>
          <p:cNvPr id="222" name="Google Shape;222;p10"/>
          <p:cNvSpPr txBox="1"/>
          <p:nvPr/>
        </p:nvSpPr>
        <p:spPr>
          <a:xfrm>
            <a:off x="874164" y="6070684"/>
            <a:ext cx="9823838" cy="10668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000" u="none" cap="none" strike="noStrike">
                <a:solidFill>
                  <a:srgbClr val="000000"/>
                </a:solidFill>
                <a:latin typeface="Roboto"/>
                <a:ea typeface="Roboto"/>
                <a:cs typeface="Roboto"/>
                <a:sym typeface="Roboto"/>
              </a:rPr>
              <a:t>Công thức: ROA = Lợi nhuận ròng dành cho cổ đông thường / Tổng tài sản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grpSp>
        <p:nvGrpSpPr>
          <p:cNvPr id="227" name="Google Shape;227;p11"/>
          <p:cNvGrpSpPr/>
          <p:nvPr/>
        </p:nvGrpSpPr>
        <p:grpSpPr>
          <a:xfrm>
            <a:off x="13388852" y="-144661"/>
            <a:ext cx="4899148" cy="10431661"/>
            <a:chOff x="0" y="-38100"/>
            <a:chExt cx="1290311" cy="2747433"/>
          </a:xfrm>
        </p:grpSpPr>
        <p:sp>
          <p:nvSpPr>
            <p:cNvPr id="228" name="Google Shape;228;p11"/>
            <p:cNvSpPr/>
            <p:nvPr/>
          </p:nvSpPr>
          <p:spPr>
            <a:xfrm>
              <a:off x="0" y="0"/>
              <a:ext cx="1290311" cy="2709333"/>
            </a:xfrm>
            <a:custGeom>
              <a:rect b="b" l="l" r="r" t="t"/>
              <a:pathLst>
                <a:path extrusionOk="0" h="2709333" w="1290311">
                  <a:moveTo>
                    <a:pt x="0" y="0"/>
                  </a:moveTo>
                  <a:lnTo>
                    <a:pt x="1290311" y="0"/>
                  </a:lnTo>
                  <a:lnTo>
                    <a:pt x="1290311" y="2709333"/>
                  </a:lnTo>
                  <a:lnTo>
                    <a:pt x="0" y="2709333"/>
                  </a:lnTo>
                  <a:close/>
                </a:path>
              </a:pathLst>
            </a:custGeom>
            <a:solidFill>
              <a:srgbClr val="CE442F"/>
            </a:solidFill>
            <a:ln>
              <a:noFill/>
            </a:ln>
          </p:spPr>
        </p:sp>
        <p:sp>
          <p:nvSpPr>
            <p:cNvPr id="229" name="Google Shape;229;p11"/>
            <p:cNvSpPr txBox="1"/>
            <p:nvPr/>
          </p:nvSpPr>
          <p:spPr>
            <a:xfrm>
              <a:off x="0" y="-38100"/>
              <a:ext cx="1290311"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0" name="Google Shape;230;p11"/>
          <p:cNvSpPr/>
          <p:nvPr/>
        </p:nvSpPr>
        <p:spPr>
          <a:xfrm>
            <a:off x="11466033" y="1172873"/>
            <a:ext cx="6206490" cy="8229600"/>
          </a:xfrm>
          <a:custGeom>
            <a:rect b="b" l="l" r="r" t="t"/>
            <a:pathLst>
              <a:path extrusionOk="0" h="8229600" w="6206490">
                <a:moveTo>
                  <a:pt x="0" y="0"/>
                </a:moveTo>
                <a:lnTo>
                  <a:pt x="6206490" y="0"/>
                </a:lnTo>
                <a:lnTo>
                  <a:pt x="6206490" y="8229600"/>
                </a:lnTo>
                <a:lnTo>
                  <a:pt x="0" y="8229600"/>
                </a:lnTo>
                <a:lnTo>
                  <a:pt x="0" y="0"/>
                </a:lnTo>
                <a:close/>
              </a:path>
            </a:pathLst>
          </a:custGeom>
          <a:blipFill rotWithShape="1">
            <a:blip r:embed="rId3">
              <a:alphaModFix/>
            </a:blip>
            <a:stretch>
              <a:fillRect b="0" l="-49506" r="-49506" t="0"/>
            </a:stretch>
          </a:blipFill>
          <a:ln>
            <a:noFill/>
          </a:ln>
        </p:spPr>
      </p:sp>
      <p:sp>
        <p:nvSpPr>
          <p:cNvPr id="231" name="Google Shape;231;p11"/>
          <p:cNvSpPr txBox="1"/>
          <p:nvPr/>
        </p:nvSpPr>
        <p:spPr>
          <a:xfrm>
            <a:off x="832968" y="971550"/>
            <a:ext cx="10240609" cy="965835"/>
          </a:xfrm>
          <a:prstGeom prst="rect">
            <a:avLst/>
          </a:prstGeom>
          <a:noFill/>
          <a:ln>
            <a:noFill/>
          </a:ln>
        </p:spPr>
        <p:txBody>
          <a:bodyPr anchorCtr="0" anchor="t" bIns="0" lIns="0" spcFirstLastPara="1" rIns="0" wrap="square" tIns="0">
            <a:spAutoFit/>
          </a:bodyPr>
          <a:lstStyle/>
          <a:p>
            <a:pPr indent="0" lvl="0" marL="0" marR="0" rtl="0" algn="l">
              <a:lnSpc>
                <a:spcPct val="127000"/>
              </a:lnSpc>
              <a:spcBef>
                <a:spcPts val="0"/>
              </a:spcBef>
              <a:spcAft>
                <a:spcPts val="0"/>
              </a:spcAft>
              <a:buNone/>
            </a:pPr>
            <a:r>
              <a:rPr b="1" i="0" lang="en-US" sz="6000" u="none" cap="none" strike="noStrike">
                <a:solidFill>
                  <a:srgbClr val="000000"/>
                </a:solidFill>
                <a:latin typeface="Roboto"/>
                <a:ea typeface="Roboto"/>
                <a:cs typeface="Roboto"/>
                <a:sym typeface="Roboto"/>
              </a:rPr>
              <a:t>ROA (Return on total assets)</a:t>
            </a:r>
            <a:endParaRPr/>
          </a:p>
        </p:txBody>
      </p:sp>
      <p:grpSp>
        <p:nvGrpSpPr>
          <p:cNvPr id="232" name="Google Shape;232;p11"/>
          <p:cNvGrpSpPr/>
          <p:nvPr/>
        </p:nvGrpSpPr>
        <p:grpSpPr>
          <a:xfrm>
            <a:off x="1277156" y="9292329"/>
            <a:ext cx="1154741" cy="1154741"/>
            <a:chOff x="0" y="0"/>
            <a:chExt cx="812800" cy="812800"/>
          </a:xfrm>
        </p:grpSpPr>
        <p:sp>
          <p:nvSpPr>
            <p:cNvPr id="233" name="Google Shape;233;p1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5" name="Google Shape;235;p11"/>
          <p:cNvSpPr txBox="1"/>
          <p:nvPr/>
        </p:nvSpPr>
        <p:spPr>
          <a:xfrm>
            <a:off x="1277156" y="3258836"/>
            <a:ext cx="8954191" cy="3693128"/>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b="0" i="0" lang="en-US" sz="3473" u="none" cap="none" strike="noStrike">
                <a:solidFill>
                  <a:srgbClr val="000000"/>
                </a:solidFill>
                <a:latin typeface="Roboto"/>
                <a:ea typeface="Roboto"/>
                <a:cs typeface="Roboto"/>
                <a:sym typeface="Roboto"/>
              </a:rPr>
              <a:t>Tài sản của một công ty được hình thành từ vốn vay và vốn chủ sở hữu. Hiệu quả của việc chuyển vốn đầu tư thành lợi nhuận được thể hiện qua ROA. Vì vậy, ROA càng cao thì càng tốt vì công ty đang kiếm được nhiều tiền hơn trên lượng đầu tư ít hơn.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grpSp>
        <p:nvGrpSpPr>
          <p:cNvPr id="240" name="Google Shape;240;p12"/>
          <p:cNvGrpSpPr/>
          <p:nvPr/>
        </p:nvGrpSpPr>
        <p:grpSpPr>
          <a:xfrm>
            <a:off x="13388852" y="-144661"/>
            <a:ext cx="4899148" cy="10431661"/>
            <a:chOff x="0" y="-38100"/>
            <a:chExt cx="1290311" cy="2747433"/>
          </a:xfrm>
        </p:grpSpPr>
        <p:sp>
          <p:nvSpPr>
            <p:cNvPr id="241" name="Google Shape;241;p12"/>
            <p:cNvSpPr/>
            <p:nvPr/>
          </p:nvSpPr>
          <p:spPr>
            <a:xfrm>
              <a:off x="0" y="0"/>
              <a:ext cx="1290311" cy="2709333"/>
            </a:xfrm>
            <a:custGeom>
              <a:rect b="b" l="l" r="r" t="t"/>
              <a:pathLst>
                <a:path extrusionOk="0" h="2709333" w="1290311">
                  <a:moveTo>
                    <a:pt x="0" y="0"/>
                  </a:moveTo>
                  <a:lnTo>
                    <a:pt x="1290311" y="0"/>
                  </a:lnTo>
                  <a:lnTo>
                    <a:pt x="1290311" y="2709333"/>
                  </a:lnTo>
                  <a:lnTo>
                    <a:pt x="0" y="2709333"/>
                  </a:lnTo>
                  <a:close/>
                </a:path>
              </a:pathLst>
            </a:custGeom>
            <a:solidFill>
              <a:srgbClr val="CE442F"/>
            </a:solidFill>
            <a:ln>
              <a:noFill/>
            </a:ln>
          </p:spPr>
        </p:sp>
        <p:sp>
          <p:nvSpPr>
            <p:cNvPr id="242" name="Google Shape;242;p12"/>
            <p:cNvSpPr txBox="1"/>
            <p:nvPr/>
          </p:nvSpPr>
          <p:spPr>
            <a:xfrm>
              <a:off x="0" y="-38100"/>
              <a:ext cx="1290311"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3" name="Google Shape;243;p12"/>
          <p:cNvSpPr/>
          <p:nvPr/>
        </p:nvSpPr>
        <p:spPr>
          <a:xfrm>
            <a:off x="11466033" y="1172873"/>
            <a:ext cx="6206490" cy="8229600"/>
          </a:xfrm>
          <a:custGeom>
            <a:rect b="b" l="l" r="r" t="t"/>
            <a:pathLst>
              <a:path extrusionOk="0" h="8229600" w="6206490">
                <a:moveTo>
                  <a:pt x="0" y="0"/>
                </a:moveTo>
                <a:lnTo>
                  <a:pt x="6206490" y="0"/>
                </a:lnTo>
                <a:lnTo>
                  <a:pt x="6206490" y="8229600"/>
                </a:lnTo>
                <a:lnTo>
                  <a:pt x="0" y="8229600"/>
                </a:lnTo>
                <a:lnTo>
                  <a:pt x="0" y="0"/>
                </a:lnTo>
                <a:close/>
              </a:path>
            </a:pathLst>
          </a:custGeom>
          <a:blipFill rotWithShape="1">
            <a:blip r:embed="rId3">
              <a:alphaModFix/>
            </a:blip>
            <a:stretch>
              <a:fillRect b="0" l="-49506" r="-49506" t="0"/>
            </a:stretch>
          </a:blipFill>
          <a:ln>
            <a:noFill/>
          </a:ln>
        </p:spPr>
      </p:sp>
      <p:sp>
        <p:nvSpPr>
          <p:cNvPr id="244" name="Google Shape;244;p12"/>
          <p:cNvSpPr txBox="1"/>
          <p:nvPr/>
        </p:nvSpPr>
        <p:spPr>
          <a:xfrm>
            <a:off x="1185970" y="1115723"/>
            <a:ext cx="9544655" cy="965835"/>
          </a:xfrm>
          <a:prstGeom prst="rect">
            <a:avLst/>
          </a:prstGeom>
          <a:noFill/>
          <a:ln>
            <a:noFill/>
          </a:ln>
        </p:spPr>
        <p:txBody>
          <a:bodyPr anchorCtr="0" anchor="t" bIns="0" lIns="0" spcFirstLastPara="1" rIns="0" wrap="square" tIns="0">
            <a:spAutoFit/>
          </a:bodyPr>
          <a:lstStyle/>
          <a:p>
            <a:pPr indent="0" lvl="0" marL="0" marR="0" rtl="0" algn="l">
              <a:lnSpc>
                <a:spcPct val="127000"/>
              </a:lnSpc>
              <a:spcBef>
                <a:spcPts val="0"/>
              </a:spcBef>
              <a:spcAft>
                <a:spcPts val="0"/>
              </a:spcAft>
              <a:buNone/>
            </a:pPr>
            <a:r>
              <a:rPr b="1" i="0" lang="en-US" sz="6000" u="none" cap="none" strike="noStrike">
                <a:solidFill>
                  <a:srgbClr val="000000"/>
                </a:solidFill>
                <a:latin typeface="Roboto"/>
                <a:ea typeface="Roboto"/>
                <a:cs typeface="Roboto"/>
                <a:sym typeface="Roboto"/>
              </a:rPr>
              <a:t>OCF (Operating Cash Flow)</a:t>
            </a:r>
            <a:endParaRPr/>
          </a:p>
        </p:txBody>
      </p:sp>
      <p:grpSp>
        <p:nvGrpSpPr>
          <p:cNvPr id="245" name="Google Shape;245;p12"/>
          <p:cNvGrpSpPr/>
          <p:nvPr/>
        </p:nvGrpSpPr>
        <p:grpSpPr>
          <a:xfrm>
            <a:off x="1277156" y="9292329"/>
            <a:ext cx="1154741" cy="1154741"/>
            <a:chOff x="0" y="0"/>
            <a:chExt cx="812800" cy="812800"/>
          </a:xfrm>
        </p:grpSpPr>
        <p:sp>
          <p:nvSpPr>
            <p:cNvPr id="246" name="Google Shape;246;p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8" name="Google Shape;248;p12"/>
          <p:cNvSpPr txBox="1"/>
          <p:nvPr/>
        </p:nvSpPr>
        <p:spPr>
          <a:xfrm>
            <a:off x="650453" y="2428875"/>
            <a:ext cx="9658751" cy="6188075"/>
          </a:xfrm>
          <a:prstGeom prst="rect">
            <a:avLst/>
          </a:prstGeom>
          <a:noFill/>
          <a:ln>
            <a:noFill/>
          </a:ln>
        </p:spPr>
        <p:txBody>
          <a:bodyPr anchorCtr="0" anchor="t" bIns="0" lIns="0" spcFirstLastPara="1" rIns="0" wrap="square" tIns="0">
            <a:spAutoFit/>
          </a:bodyPr>
          <a:lstStyle/>
          <a:p>
            <a:pPr indent="-377825" lvl="1" marL="755651" marR="0" rtl="0" algn="just">
              <a:lnSpc>
                <a:spcPct val="140000"/>
              </a:lnSpc>
              <a:spcBef>
                <a:spcPts val="0"/>
              </a:spcBef>
              <a:spcAft>
                <a:spcPts val="0"/>
              </a:spcAft>
              <a:buClr>
                <a:srgbClr val="000000"/>
              </a:buClr>
              <a:buSzPts val="3500"/>
              <a:buFont typeface="Arial"/>
              <a:buChar char="•"/>
            </a:pPr>
            <a:r>
              <a:rPr b="0" i="0" lang="en-US" sz="3500" u="none" cap="none" strike="noStrike">
                <a:solidFill>
                  <a:srgbClr val="000000"/>
                </a:solidFill>
                <a:latin typeface="Roboto"/>
                <a:ea typeface="Roboto"/>
                <a:cs typeface="Roboto"/>
                <a:sym typeface="Roboto"/>
              </a:rPr>
              <a:t>Là thước đo tiền mặt được sinh ra trong hoạt động kinh doanh của doanh nghiệp.</a:t>
            </a:r>
            <a:endParaRPr/>
          </a:p>
          <a:p>
            <a:pPr indent="-377825" lvl="1" marL="755651" marR="0" rtl="0" algn="just">
              <a:lnSpc>
                <a:spcPct val="140000"/>
              </a:lnSpc>
              <a:spcBef>
                <a:spcPts val="0"/>
              </a:spcBef>
              <a:spcAft>
                <a:spcPts val="0"/>
              </a:spcAft>
              <a:buClr>
                <a:srgbClr val="000000"/>
              </a:buClr>
              <a:buSzPts val="3500"/>
              <a:buFont typeface="Arial"/>
              <a:buChar char="•"/>
            </a:pPr>
            <a:r>
              <a:rPr b="0" i="0" lang="en-US" sz="3500" u="none" cap="none" strike="noStrike">
                <a:solidFill>
                  <a:srgbClr val="000000"/>
                </a:solidFill>
                <a:latin typeface="Roboto"/>
                <a:ea typeface="Roboto"/>
                <a:cs typeface="Roboto"/>
                <a:sym typeface="Roboto"/>
              </a:rPr>
              <a:t>Phản ánh sự chênh lệch giữa tổng giá trị thu vào với tổng giá trị chi ra từ hoạt động kinh doanh của doanh nghiệp trong 1 kỳ báo cáo. </a:t>
            </a:r>
            <a:endParaRPr/>
          </a:p>
          <a:p>
            <a:pPr indent="-377825" lvl="1" marL="755651" marR="0" rtl="0" algn="just">
              <a:lnSpc>
                <a:spcPct val="140000"/>
              </a:lnSpc>
              <a:spcBef>
                <a:spcPts val="0"/>
              </a:spcBef>
              <a:spcAft>
                <a:spcPts val="0"/>
              </a:spcAft>
              <a:buClr>
                <a:srgbClr val="000000"/>
              </a:buClr>
              <a:buSzPts val="3500"/>
              <a:buFont typeface="Arial"/>
              <a:buChar char="•"/>
            </a:pPr>
            <a:r>
              <a:rPr b="0" i="0" lang="en-US" sz="3500" u="none" cap="none" strike="noStrike">
                <a:solidFill>
                  <a:srgbClr val="000000"/>
                </a:solidFill>
                <a:latin typeface="Roboto"/>
                <a:ea typeface="Roboto"/>
                <a:cs typeface="Roboto"/>
                <a:sym typeface="Roboto"/>
              </a:rPr>
              <a:t>Cho biết khả năng tạo ra dòng tiền của doanh nghiệp có đủ để duy trì và tiếp tục phát triển kinh doanh hay không. Từ đó, giúp nhà đầu tư có những đánh giá và xem xét có nên đầu tư vào doanh nghiệp đó hay không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pSp>
        <p:nvGrpSpPr>
          <p:cNvPr id="253" name="Google Shape;253;p13"/>
          <p:cNvGrpSpPr/>
          <p:nvPr/>
        </p:nvGrpSpPr>
        <p:grpSpPr>
          <a:xfrm>
            <a:off x="13388852" y="-144661"/>
            <a:ext cx="4899148" cy="10431661"/>
            <a:chOff x="0" y="-38100"/>
            <a:chExt cx="1290311" cy="2747433"/>
          </a:xfrm>
        </p:grpSpPr>
        <p:sp>
          <p:nvSpPr>
            <p:cNvPr id="254" name="Google Shape;254;p13"/>
            <p:cNvSpPr/>
            <p:nvPr/>
          </p:nvSpPr>
          <p:spPr>
            <a:xfrm>
              <a:off x="0" y="0"/>
              <a:ext cx="1290311" cy="2709333"/>
            </a:xfrm>
            <a:custGeom>
              <a:rect b="b" l="l" r="r" t="t"/>
              <a:pathLst>
                <a:path extrusionOk="0" h="2709333" w="1290311">
                  <a:moveTo>
                    <a:pt x="0" y="0"/>
                  </a:moveTo>
                  <a:lnTo>
                    <a:pt x="1290311" y="0"/>
                  </a:lnTo>
                  <a:lnTo>
                    <a:pt x="1290311" y="2709333"/>
                  </a:lnTo>
                  <a:lnTo>
                    <a:pt x="0" y="2709333"/>
                  </a:lnTo>
                  <a:close/>
                </a:path>
              </a:pathLst>
            </a:custGeom>
            <a:solidFill>
              <a:srgbClr val="CE442F"/>
            </a:solidFill>
            <a:ln>
              <a:noFill/>
            </a:ln>
          </p:spPr>
        </p:sp>
        <p:sp>
          <p:nvSpPr>
            <p:cNvPr id="255" name="Google Shape;255;p13"/>
            <p:cNvSpPr txBox="1"/>
            <p:nvPr/>
          </p:nvSpPr>
          <p:spPr>
            <a:xfrm>
              <a:off x="0" y="-38100"/>
              <a:ext cx="1290311"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6" name="Google Shape;256;p13"/>
          <p:cNvSpPr/>
          <p:nvPr/>
        </p:nvSpPr>
        <p:spPr>
          <a:xfrm>
            <a:off x="11466033" y="1172873"/>
            <a:ext cx="6206490" cy="8229600"/>
          </a:xfrm>
          <a:custGeom>
            <a:rect b="b" l="l" r="r" t="t"/>
            <a:pathLst>
              <a:path extrusionOk="0" h="8229600" w="6206490">
                <a:moveTo>
                  <a:pt x="0" y="0"/>
                </a:moveTo>
                <a:lnTo>
                  <a:pt x="6206490" y="0"/>
                </a:lnTo>
                <a:lnTo>
                  <a:pt x="6206490" y="8229600"/>
                </a:lnTo>
                <a:lnTo>
                  <a:pt x="0" y="8229600"/>
                </a:lnTo>
                <a:lnTo>
                  <a:pt x="0" y="0"/>
                </a:lnTo>
                <a:close/>
              </a:path>
            </a:pathLst>
          </a:custGeom>
          <a:blipFill rotWithShape="1">
            <a:blip r:embed="rId3">
              <a:alphaModFix/>
            </a:blip>
            <a:stretch>
              <a:fillRect b="0" l="-49506" r="-49506" t="0"/>
            </a:stretch>
          </a:blipFill>
          <a:ln>
            <a:noFill/>
          </a:ln>
        </p:spPr>
      </p:sp>
      <p:sp>
        <p:nvSpPr>
          <p:cNvPr id="257" name="Google Shape;257;p13"/>
          <p:cNvSpPr txBox="1"/>
          <p:nvPr/>
        </p:nvSpPr>
        <p:spPr>
          <a:xfrm>
            <a:off x="1028700" y="1115723"/>
            <a:ext cx="9414163" cy="965835"/>
          </a:xfrm>
          <a:prstGeom prst="rect">
            <a:avLst/>
          </a:prstGeom>
          <a:noFill/>
          <a:ln>
            <a:noFill/>
          </a:ln>
        </p:spPr>
        <p:txBody>
          <a:bodyPr anchorCtr="0" anchor="t" bIns="0" lIns="0" spcFirstLastPara="1" rIns="0" wrap="square" tIns="0">
            <a:spAutoFit/>
          </a:bodyPr>
          <a:lstStyle/>
          <a:p>
            <a:pPr indent="0" lvl="0" marL="0" marR="0" rtl="0" algn="l">
              <a:lnSpc>
                <a:spcPct val="127000"/>
              </a:lnSpc>
              <a:spcBef>
                <a:spcPts val="0"/>
              </a:spcBef>
              <a:spcAft>
                <a:spcPts val="0"/>
              </a:spcAft>
              <a:buNone/>
            </a:pPr>
            <a:r>
              <a:rPr b="1" i="0" lang="en-US" sz="6000" u="none" cap="none" strike="noStrike">
                <a:solidFill>
                  <a:srgbClr val="000000"/>
                </a:solidFill>
                <a:latin typeface="Roboto"/>
                <a:ea typeface="Roboto"/>
                <a:cs typeface="Roboto"/>
                <a:sym typeface="Roboto"/>
              </a:rPr>
              <a:t>OCF (Operating Cash Flow)</a:t>
            </a:r>
            <a:endParaRPr/>
          </a:p>
        </p:txBody>
      </p:sp>
      <p:grpSp>
        <p:nvGrpSpPr>
          <p:cNvPr id="258" name="Google Shape;258;p13"/>
          <p:cNvGrpSpPr/>
          <p:nvPr/>
        </p:nvGrpSpPr>
        <p:grpSpPr>
          <a:xfrm>
            <a:off x="1277156" y="9292329"/>
            <a:ext cx="1154741" cy="1154741"/>
            <a:chOff x="0" y="0"/>
            <a:chExt cx="812800" cy="812800"/>
          </a:xfrm>
        </p:grpSpPr>
        <p:sp>
          <p:nvSpPr>
            <p:cNvPr id="259" name="Google Shape;259;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1" name="Google Shape;261;p13"/>
          <p:cNvSpPr txBox="1"/>
          <p:nvPr/>
        </p:nvSpPr>
        <p:spPr>
          <a:xfrm>
            <a:off x="650453" y="2705100"/>
            <a:ext cx="10615688" cy="48006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000" u="none" cap="none" strike="noStrike">
                <a:solidFill>
                  <a:srgbClr val="000000"/>
                </a:solidFill>
                <a:latin typeface="Roboto"/>
                <a:ea typeface="Roboto"/>
                <a:cs typeface="Roboto"/>
                <a:sym typeface="Roboto"/>
              </a:rPr>
              <a:t>Cách tính theo phương pháp trực tiếp:</a:t>
            </a:r>
            <a:endParaRPr/>
          </a:p>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Công thức: OCF = Tổng doanh thu - Tổng chi phí hoạt động</a:t>
            </a:r>
            <a:endParaRPr/>
          </a:p>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Lưu ý: Doanh thu và chi phí hoạt động phải là con số tổng cuối cùng, con số này có thể đã bao gồm các khoản không liên quan đến tiền mặt như hàng tồn kho hay khấu hao</a:t>
            </a:r>
            <a:endParaRPr/>
          </a:p>
          <a:p>
            <a:pPr indent="0" lvl="0" marL="0" marR="0" rtl="0" algn="just">
              <a:lnSpc>
                <a:spcPct val="140000"/>
              </a:lnSpc>
              <a:spcBef>
                <a:spcPts val="0"/>
              </a:spcBef>
              <a:spcAft>
                <a:spcPts val="0"/>
              </a:spcAft>
              <a:buNone/>
            </a:pPr>
            <a:r>
              <a:t/>
            </a:r>
            <a:endParaRPr b="0" i="0" sz="3000" u="none" cap="none" strike="noStrike">
              <a:solidFill>
                <a:srgbClr val="000000"/>
              </a:solidFill>
              <a:latin typeface="Roboto"/>
              <a:ea typeface="Roboto"/>
              <a:cs typeface="Roboto"/>
              <a:sym typeface="Roboto"/>
            </a:endParaRPr>
          </a:p>
          <a:p>
            <a:pPr indent="0" lvl="0" marL="0" marR="0" rtl="0" algn="just">
              <a:lnSpc>
                <a:spcPct val="140000"/>
              </a:lnSpc>
              <a:spcBef>
                <a:spcPts val="0"/>
              </a:spcBef>
              <a:spcAft>
                <a:spcPts val="0"/>
              </a:spcAft>
              <a:buNone/>
            </a:pPr>
            <a:r>
              <a:rPr b="0" i="0" lang="en-US" sz="3000" u="none" cap="none" strike="noStrike">
                <a:solidFill>
                  <a:srgbClr val="000000"/>
                </a:solidFill>
                <a:latin typeface="Roboto"/>
                <a:ea typeface="Roboto"/>
                <a:cs typeface="Roboto"/>
                <a:sym typeface="Roboto"/>
              </a:rPr>
              <a:t>Cách tính theo phương pháp gián tiếp:</a:t>
            </a:r>
            <a:endParaRPr/>
          </a:p>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Công thức: OCF = Lợi nhuận trước lãi vay và thuế (EBIT) * (1 - Thuế) + Khấu hao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grpSp>
        <p:nvGrpSpPr>
          <p:cNvPr id="266" name="Google Shape;266;p14"/>
          <p:cNvGrpSpPr/>
          <p:nvPr/>
        </p:nvGrpSpPr>
        <p:grpSpPr>
          <a:xfrm>
            <a:off x="13388852" y="-144661"/>
            <a:ext cx="4899148" cy="10431661"/>
            <a:chOff x="0" y="-38100"/>
            <a:chExt cx="1290311" cy="2747433"/>
          </a:xfrm>
        </p:grpSpPr>
        <p:sp>
          <p:nvSpPr>
            <p:cNvPr id="267" name="Google Shape;267;p14"/>
            <p:cNvSpPr/>
            <p:nvPr/>
          </p:nvSpPr>
          <p:spPr>
            <a:xfrm>
              <a:off x="0" y="0"/>
              <a:ext cx="1290311" cy="2709333"/>
            </a:xfrm>
            <a:custGeom>
              <a:rect b="b" l="l" r="r" t="t"/>
              <a:pathLst>
                <a:path extrusionOk="0" h="2709333" w="1290311">
                  <a:moveTo>
                    <a:pt x="0" y="0"/>
                  </a:moveTo>
                  <a:lnTo>
                    <a:pt x="1290311" y="0"/>
                  </a:lnTo>
                  <a:lnTo>
                    <a:pt x="1290311" y="2709333"/>
                  </a:lnTo>
                  <a:lnTo>
                    <a:pt x="0" y="2709333"/>
                  </a:lnTo>
                  <a:close/>
                </a:path>
              </a:pathLst>
            </a:custGeom>
            <a:solidFill>
              <a:srgbClr val="CE442F"/>
            </a:solidFill>
            <a:ln>
              <a:noFill/>
            </a:ln>
          </p:spPr>
        </p:sp>
        <p:sp>
          <p:nvSpPr>
            <p:cNvPr id="268" name="Google Shape;268;p14"/>
            <p:cNvSpPr txBox="1"/>
            <p:nvPr/>
          </p:nvSpPr>
          <p:spPr>
            <a:xfrm>
              <a:off x="0" y="-38100"/>
              <a:ext cx="1290311"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9" name="Google Shape;269;p14"/>
          <p:cNvSpPr/>
          <p:nvPr/>
        </p:nvSpPr>
        <p:spPr>
          <a:xfrm>
            <a:off x="11466033" y="1172873"/>
            <a:ext cx="6206490" cy="8229600"/>
          </a:xfrm>
          <a:custGeom>
            <a:rect b="b" l="l" r="r" t="t"/>
            <a:pathLst>
              <a:path extrusionOk="0" h="8229600" w="6206490">
                <a:moveTo>
                  <a:pt x="0" y="0"/>
                </a:moveTo>
                <a:lnTo>
                  <a:pt x="6206490" y="0"/>
                </a:lnTo>
                <a:lnTo>
                  <a:pt x="6206490" y="8229600"/>
                </a:lnTo>
                <a:lnTo>
                  <a:pt x="0" y="8229600"/>
                </a:lnTo>
                <a:lnTo>
                  <a:pt x="0" y="0"/>
                </a:lnTo>
                <a:close/>
              </a:path>
            </a:pathLst>
          </a:custGeom>
          <a:blipFill rotWithShape="1">
            <a:blip r:embed="rId3">
              <a:alphaModFix/>
            </a:blip>
            <a:stretch>
              <a:fillRect b="0" l="-49506" r="-49506" t="0"/>
            </a:stretch>
          </a:blipFill>
          <a:ln>
            <a:noFill/>
          </a:ln>
        </p:spPr>
      </p:sp>
      <p:sp>
        <p:nvSpPr>
          <p:cNvPr id="270" name="Google Shape;270;p14"/>
          <p:cNvSpPr txBox="1"/>
          <p:nvPr/>
        </p:nvSpPr>
        <p:spPr>
          <a:xfrm>
            <a:off x="1028700" y="1115723"/>
            <a:ext cx="9522906" cy="965835"/>
          </a:xfrm>
          <a:prstGeom prst="rect">
            <a:avLst/>
          </a:prstGeom>
          <a:noFill/>
          <a:ln>
            <a:noFill/>
          </a:ln>
        </p:spPr>
        <p:txBody>
          <a:bodyPr anchorCtr="0" anchor="t" bIns="0" lIns="0" spcFirstLastPara="1" rIns="0" wrap="square" tIns="0">
            <a:spAutoFit/>
          </a:bodyPr>
          <a:lstStyle/>
          <a:p>
            <a:pPr indent="0" lvl="0" marL="0" marR="0" rtl="0" algn="l">
              <a:lnSpc>
                <a:spcPct val="127000"/>
              </a:lnSpc>
              <a:spcBef>
                <a:spcPts val="0"/>
              </a:spcBef>
              <a:spcAft>
                <a:spcPts val="0"/>
              </a:spcAft>
              <a:buNone/>
            </a:pPr>
            <a:r>
              <a:rPr b="1" i="0" lang="en-US" sz="6000" u="none" cap="none" strike="noStrike">
                <a:solidFill>
                  <a:srgbClr val="000000"/>
                </a:solidFill>
                <a:latin typeface="Roboto"/>
                <a:ea typeface="Roboto"/>
                <a:cs typeface="Roboto"/>
                <a:sym typeface="Roboto"/>
              </a:rPr>
              <a:t>OCF (Operating Cash Flow)</a:t>
            </a:r>
            <a:endParaRPr/>
          </a:p>
        </p:txBody>
      </p:sp>
      <p:grpSp>
        <p:nvGrpSpPr>
          <p:cNvPr id="271" name="Google Shape;271;p14"/>
          <p:cNvGrpSpPr/>
          <p:nvPr/>
        </p:nvGrpSpPr>
        <p:grpSpPr>
          <a:xfrm>
            <a:off x="1277156" y="9292329"/>
            <a:ext cx="1154741" cy="1154741"/>
            <a:chOff x="0" y="0"/>
            <a:chExt cx="812800" cy="812800"/>
          </a:xfrm>
        </p:grpSpPr>
        <p:sp>
          <p:nvSpPr>
            <p:cNvPr id="272" name="Google Shape;272;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4" name="Google Shape;274;p14"/>
          <p:cNvSpPr txBox="1"/>
          <p:nvPr/>
        </p:nvSpPr>
        <p:spPr>
          <a:xfrm>
            <a:off x="316027" y="2987664"/>
            <a:ext cx="10615688" cy="3733800"/>
          </a:xfrm>
          <a:prstGeom prst="rect">
            <a:avLst/>
          </a:prstGeom>
          <a:noFill/>
          <a:ln>
            <a:noFill/>
          </a:ln>
        </p:spPr>
        <p:txBody>
          <a:bodyPr anchorCtr="0" anchor="t" bIns="0" lIns="0" spcFirstLastPara="1" rIns="0" wrap="square" tIns="0">
            <a:spAutoFit/>
          </a:bodyPr>
          <a:lstStyle/>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Chỉ số OCF &gt;  0: doanh nghiệp có đủ tiền cho các hoạt động kinh doanh của mình, có thể dùng tiền để tái đầu tư vào doanh nghiệp mở rộng hoạt động kinh doanh hoặc trả nợ cổ tức.</a:t>
            </a:r>
            <a:endParaRPr/>
          </a:p>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Chỉ số OCF &lt; 0: doanh nghiệp phải vay từ bên ngoài bằng biện pháp tài chính và có thể dẫn đến rủi ro cho doanh nghiệp cũng như nhà đầu tư.</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grpSp>
        <p:nvGrpSpPr>
          <p:cNvPr id="279" name="Google Shape;279;p15"/>
          <p:cNvGrpSpPr/>
          <p:nvPr/>
        </p:nvGrpSpPr>
        <p:grpSpPr>
          <a:xfrm>
            <a:off x="13388852" y="-144661"/>
            <a:ext cx="4899148" cy="10431661"/>
            <a:chOff x="0" y="-38100"/>
            <a:chExt cx="1290311" cy="2747433"/>
          </a:xfrm>
        </p:grpSpPr>
        <p:sp>
          <p:nvSpPr>
            <p:cNvPr id="280" name="Google Shape;280;p15"/>
            <p:cNvSpPr/>
            <p:nvPr/>
          </p:nvSpPr>
          <p:spPr>
            <a:xfrm>
              <a:off x="0" y="0"/>
              <a:ext cx="1290311" cy="2709333"/>
            </a:xfrm>
            <a:custGeom>
              <a:rect b="b" l="l" r="r" t="t"/>
              <a:pathLst>
                <a:path extrusionOk="0" h="2709333" w="1290311">
                  <a:moveTo>
                    <a:pt x="0" y="0"/>
                  </a:moveTo>
                  <a:lnTo>
                    <a:pt x="1290311" y="0"/>
                  </a:lnTo>
                  <a:lnTo>
                    <a:pt x="1290311" y="2709333"/>
                  </a:lnTo>
                  <a:lnTo>
                    <a:pt x="0" y="2709333"/>
                  </a:lnTo>
                  <a:close/>
                </a:path>
              </a:pathLst>
            </a:custGeom>
            <a:solidFill>
              <a:srgbClr val="CE442F"/>
            </a:solidFill>
            <a:ln>
              <a:noFill/>
            </a:ln>
          </p:spPr>
        </p:sp>
        <p:sp>
          <p:nvSpPr>
            <p:cNvPr id="281" name="Google Shape;281;p15"/>
            <p:cNvSpPr txBox="1"/>
            <p:nvPr/>
          </p:nvSpPr>
          <p:spPr>
            <a:xfrm>
              <a:off x="0" y="-38100"/>
              <a:ext cx="1290311"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2" name="Google Shape;282;p15"/>
          <p:cNvSpPr/>
          <p:nvPr/>
        </p:nvSpPr>
        <p:spPr>
          <a:xfrm>
            <a:off x="11466033" y="1172873"/>
            <a:ext cx="6206490" cy="8229600"/>
          </a:xfrm>
          <a:custGeom>
            <a:rect b="b" l="l" r="r" t="t"/>
            <a:pathLst>
              <a:path extrusionOk="0" h="8229600" w="6206490">
                <a:moveTo>
                  <a:pt x="0" y="0"/>
                </a:moveTo>
                <a:lnTo>
                  <a:pt x="6206490" y="0"/>
                </a:lnTo>
                <a:lnTo>
                  <a:pt x="6206490" y="8229600"/>
                </a:lnTo>
                <a:lnTo>
                  <a:pt x="0" y="8229600"/>
                </a:lnTo>
                <a:lnTo>
                  <a:pt x="0" y="0"/>
                </a:lnTo>
                <a:close/>
              </a:path>
            </a:pathLst>
          </a:custGeom>
          <a:blipFill rotWithShape="1">
            <a:blip r:embed="rId3">
              <a:alphaModFix/>
            </a:blip>
            <a:stretch>
              <a:fillRect b="0" l="-49506" r="-49506" t="0"/>
            </a:stretch>
          </a:blipFill>
          <a:ln>
            <a:noFill/>
          </a:ln>
        </p:spPr>
      </p:sp>
      <p:sp>
        <p:nvSpPr>
          <p:cNvPr id="283" name="Google Shape;283;p15"/>
          <p:cNvSpPr txBox="1"/>
          <p:nvPr/>
        </p:nvSpPr>
        <p:spPr>
          <a:xfrm>
            <a:off x="2819789" y="661381"/>
            <a:ext cx="5608163" cy="965835"/>
          </a:xfrm>
          <a:prstGeom prst="rect">
            <a:avLst/>
          </a:prstGeom>
          <a:noFill/>
          <a:ln>
            <a:noFill/>
          </a:ln>
        </p:spPr>
        <p:txBody>
          <a:bodyPr anchorCtr="0" anchor="t" bIns="0" lIns="0" spcFirstLastPara="1" rIns="0" wrap="square" tIns="0">
            <a:spAutoFit/>
          </a:bodyPr>
          <a:lstStyle/>
          <a:p>
            <a:pPr indent="0" lvl="0" marL="0" marR="0" rtl="0" algn="l">
              <a:lnSpc>
                <a:spcPct val="127000"/>
              </a:lnSpc>
              <a:spcBef>
                <a:spcPts val="0"/>
              </a:spcBef>
              <a:spcAft>
                <a:spcPts val="0"/>
              </a:spcAft>
              <a:buNone/>
            </a:pPr>
            <a:r>
              <a:rPr b="1" i="0" lang="en-US" sz="6000" u="none" cap="none" strike="noStrike">
                <a:solidFill>
                  <a:srgbClr val="000000"/>
                </a:solidFill>
                <a:latin typeface="Roboto"/>
                <a:ea typeface="Roboto"/>
                <a:cs typeface="Roboto"/>
                <a:sym typeface="Roboto"/>
              </a:rPr>
              <a:t>TD (Total Debt)</a:t>
            </a:r>
            <a:endParaRPr/>
          </a:p>
        </p:txBody>
      </p:sp>
      <p:grpSp>
        <p:nvGrpSpPr>
          <p:cNvPr id="284" name="Google Shape;284;p15"/>
          <p:cNvGrpSpPr/>
          <p:nvPr/>
        </p:nvGrpSpPr>
        <p:grpSpPr>
          <a:xfrm>
            <a:off x="1277156" y="9292329"/>
            <a:ext cx="1154741" cy="1154741"/>
            <a:chOff x="0" y="0"/>
            <a:chExt cx="812800" cy="812800"/>
          </a:xfrm>
        </p:grpSpPr>
        <p:sp>
          <p:nvSpPr>
            <p:cNvPr id="285" name="Google Shape;285;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7" name="Google Shape;287;p15"/>
          <p:cNvSpPr txBox="1"/>
          <p:nvPr/>
        </p:nvSpPr>
        <p:spPr>
          <a:xfrm>
            <a:off x="316027" y="1927975"/>
            <a:ext cx="10615688" cy="5867400"/>
          </a:xfrm>
          <a:prstGeom prst="rect">
            <a:avLst/>
          </a:prstGeom>
          <a:noFill/>
          <a:ln>
            <a:noFill/>
          </a:ln>
        </p:spPr>
        <p:txBody>
          <a:bodyPr anchorCtr="0" anchor="t" bIns="0" lIns="0" spcFirstLastPara="1" rIns="0" wrap="square" tIns="0">
            <a:spAutoFit/>
          </a:bodyPr>
          <a:lstStyle/>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Tổng nợ bao gồm các khoản nợ ngắn hạn và các khoản nợ dài hạn.</a:t>
            </a:r>
            <a:endParaRPr/>
          </a:p>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Nợ có thể là vay vốn từ ngân hàng thông qua một khoản vay hoặc phát hành vốn chủ sở hữu trên thị trường để có được tiền. Các nguồn vay này giúp doanh nghiệp phát triển, tạo ra doanh thu và tăng giá cổ phiếu trên thị trường chứng khoán.</a:t>
            </a:r>
            <a:endParaRPr/>
          </a:p>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Là thước đo tài sản của doanh nghiệp được tài trợ bằng nợ hơn là vốn chủ sở hữu. Các nhà đầu tư sử dụng tỷ lệ này để đánh giá xem doanh nghiệp có đủ tiền để đáp ứng các nghĩa vụ nợ hiện tại hay không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grpSp>
        <p:nvGrpSpPr>
          <p:cNvPr id="292" name="Google Shape;292;p16"/>
          <p:cNvGrpSpPr/>
          <p:nvPr/>
        </p:nvGrpSpPr>
        <p:grpSpPr>
          <a:xfrm>
            <a:off x="13388852" y="-144661"/>
            <a:ext cx="4899148" cy="10431661"/>
            <a:chOff x="0" y="-38100"/>
            <a:chExt cx="1290311" cy="2747433"/>
          </a:xfrm>
        </p:grpSpPr>
        <p:sp>
          <p:nvSpPr>
            <p:cNvPr id="293" name="Google Shape;293;p16"/>
            <p:cNvSpPr/>
            <p:nvPr/>
          </p:nvSpPr>
          <p:spPr>
            <a:xfrm>
              <a:off x="0" y="0"/>
              <a:ext cx="1290311" cy="2709333"/>
            </a:xfrm>
            <a:custGeom>
              <a:rect b="b" l="l" r="r" t="t"/>
              <a:pathLst>
                <a:path extrusionOk="0" h="2709333" w="1290311">
                  <a:moveTo>
                    <a:pt x="0" y="0"/>
                  </a:moveTo>
                  <a:lnTo>
                    <a:pt x="1290311" y="0"/>
                  </a:lnTo>
                  <a:lnTo>
                    <a:pt x="1290311" y="2709333"/>
                  </a:lnTo>
                  <a:lnTo>
                    <a:pt x="0" y="2709333"/>
                  </a:lnTo>
                  <a:close/>
                </a:path>
              </a:pathLst>
            </a:custGeom>
            <a:solidFill>
              <a:srgbClr val="CE442F"/>
            </a:solidFill>
            <a:ln>
              <a:noFill/>
            </a:ln>
          </p:spPr>
        </p:sp>
        <p:sp>
          <p:nvSpPr>
            <p:cNvPr id="294" name="Google Shape;294;p16"/>
            <p:cNvSpPr txBox="1"/>
            <p:nvPr/>
          </p:nvSpPr>
          <p:spPr>
            <a:xfrm>
              <a:off x="0" y="-38100"/>
              <a:ext cx="1290311"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5" name="Google Shape;295;p16"/>
          <p:cNvSpPr/>
          <p:nvPr/>
        </p:nvSpPr>
        <p:spPr>
          <a:xfrm>
            <a:off x="11900193" y="1062729"/>
            <a:ext cx="6206490" cy="8229600"/>
          </a:xfrm>
          <a:custGeom>
            <a:rect b="b" l="l" r="r" t="t"/>
            <a:pathLst>
              <a:path extrusionOk="0" h="8229600" w="6206490">
                <a:moveTo>
                  <a:pt x="0" y="0"/>
                </a:moveTo>
                <a:lnTo>
                  <a:pt x="6206490" y="0"/>
                </a:lnTo>
                <a:lnTo>
                  <a:pt x="6206490" y="8229600"/>
                </a:lnTo>
                <a:lnTo>
                  <a:pt x="0" y="8229600"/>
                </a:lnTo>
                <a:lnTo>
                  <a:pt x="0" y="0"/>
                </a:lnTo>
                <a:close/>
              </a:path>
            </a:pathLst>
          </a:custGeom>
          <a:blipFill rotWithShape="1">
            <a:blip r:embed="rId3">
              <a:alphaModFix/>
            </a:blip>
            <a:stretch>
              <a:fillRect b="0" l="-49506" r="-49506" t="0"/>
            </a:stretch>
          </a:blipFill>
          <a:ln>
            <a:noFill/>
          </a:ln>
        </p:spPr>
      </p:sp>
      <p:sp>
        <p:nvSpPr>
          <p:cNvPr id="296" name="Google Shape;296;p16"/>
          <p:cNvSpPr txBox="1"/>
          <p:nvPr/>
        </p:nvSpPr>
        <p:spPr>
          <a:xfrm>
            <a:off x="3239188" y="551237"/>
            <a:ext cx="5303683" cy="965835"/>
          </a:xfrm>
          <a:prstGeom prst="rect">
            <a:avLst/>
          </a:prstGeom>
          <a:noFill/>
          <a:ln>
            <a:noFill/>
          </a:ln>
        </p:spPr>
        <p:txBody>
          <a:bodyPr anchorCtr="0" anchor="t" bIns="0" lIns="0" spcFirstLastPara="1" rIns="0" wrap="square" tIns="0">
            <a:spAutoFit/>
          </a:bodyPr>
          <a:lstStyle/>
          <a:p>
            <a:pPr indent="0" lvl="0" marL="0" marR="0" rtl="0" algn="l">
              <a:lnSpc>
                <a:spcPct val="127000"/>
              </a:lnSpc>
              <a:spcBef>
                <a:spcPts val="0"/>
              </a:spcBef>
              <a:spcAft>
                <a:spcPts val="0"/>
              </a:spcAft>
              <a:buNone/>
            </a:pPr>
            <a:r>
              <a:rPr b="1" i="0" lang="en-US" sz="6000" u="none" cap="none" strike="noStrike">
                <a:solidFill>
                  <a:srgbClr val="000000"/>
                </a:solidFill>
                <a:latin typeface="Roboto"/>
                <a:ea typeface="Roboto"/>
                <a:cs typeface="Roboto"/>
                <a:sym typeface="Roboto"/>
              </a:rPr>
              <a:t>TD (Total Debt)</a:t>
            </a:r>
            <a:endParaRPr/>
          </a:p>
        </p:txBody>
      </p:sp>
      <p:grpSp>
        <p:nvGrpSpPr>
          <p:cNvPr id="297" name="Google Shape;297;p16"/>
          <p:cNvGrpSpPr/>
          <p:nvPr/>
        </p:nvGrpSpPr>
        <p:grpSpPr>
          <a:xfrm>
            <a:off x="1277156" y="9292329"/>
            <a:ext cx="1154741" cy="1154741"/>
            <a:chOff x="0" y="0"/>
            <a:chExt cx="812800" cy="812800"/>
          </a:xfrm>
        </p:grpSpPr>
        <p:sp>
          <p:nvSpPr>
            <p:cNvPr id="298" name="Google Shape;298;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0" name="Google Shape;300;p16"/>
          <p:cNvSpPr txBox="1"/>
          <p:nvPr/>
        </p:nvSpPr>
        <p:spPr>
          <a:xfrm>
            <a:off x="316027" y="1908925"/>
            <a:ext cx="11150006" cy="6788277"/>
          </a:xfrm>
          <a:prstGeom prst="rect">
            <a:avLst/>
          </a:prstGeom>
          <a:noFill/>
          <a:ln>
            <a:noFill/>
          </a:ln>
        </p:spPr>
        <p:txBody>
          <a:bodyPr anchorCtr="0" anchor="t" bIns="0" lIns="0" spcFirstLastPara="1" rIns="0" wrap="square" tIns="0">
            <a:spAutoFit/>
          </a:bodyPr>
          <a:lstStyle/>
          <a:p>
            <a:pPr indent="-356235" lvl="1" marL="712470" marR="0" rtl="0" algn="just">
              <a:lnSpc>
                <a:spcPct val="148000"/>
              </a:lnSpc>
              <a:spcBef>
                <a:spcPts val="0"/>
              </a:spcBef>
              <a:spcAft>
                <a:spcPts val="0"/>
              </a:spcAft>
              <a:buClr>
                <a:srgbClr val="000000"/>
              </a:buClr>
              <a:buSzPts val="3300"/>
              <a:buFont typeface="Arial"/>
              <a:buChar char="•"/>
            </a:pPr>
            <a:r>
              <a:rPr b="0" i="0" lang="en-US" sz="3300" u="none" cap="none" strike="noStrike">
                <a:solidFill>
                  <a:srgbClr val="000000"/>
                </a:solidFill>
                <a:latin typeface="Roboto"/>
                <a:ea typeface="Roboto"/>
                <a:cs typeface="Roboto"/>
                <a:sym typeface="Roboto"/>
              </a:rPr>
              <a:t>Hệ số nợ cho biết phần trăm tổng tài sản của công ty được tài trợ bằng khoản nợ là bao nhiêu. </a:t>
            </a:r>
            <a:endParaRPr/>
          </a:p>
          <a:p>
            <a:pPr indent="-474979" lvl="2" marL="1424940" marR="0" rtl="0" algn="just">
              <a:lnSpc>
                <a:spcPct val="148000"/>
              </a:lnSpc>
              <a:spcBef>
                <a:spcPts val="0"/>
              </a:spcBef>
              <a:spcAft>
                <a:spcPts val="0"/>
              </a:spcAft>
              <a:buClr>
                <a:srgbClr val="000000"/>
              </a:buClr>
              <a:buSzPts val="3300"/>
              <a:buFont typeface="Arial"/>
              <a:buChar char="⚬"/>
            </a:pPr>
            <a:r>
              <a:rPr b="0" i="0" lang="en-US" sz="3300" u="none" cap="none" strike="noStrike">
                <a:solidFill>
                  <a:srgbClr val="000000"/>
                </a:solidFill>
                <a:latin typeface="Roboto"/>
                <a:ea typeface="Roboto"/>
                <a:cs typeface="Roboto"/>
                <a:sym typeface="Roboto"/>
              </a:rPr>
              <a:t>Tỉ số nợ trên tổng tài sản &gt; 1 cho thấy một phần đáng kể tài sản được tài trợ bởi các khoản nợ. Công ty có nhiều khoản nợ hơn tài sản, cho thấy Vốn chủ sở hữu của doanh nghiệp đang bị âm. </a:t>
            </a:r>
            <a:endParaRPr/>
          </a:p>
          <a:p>
            <a:pPr indent="-474979" lvl="2" marL="1424940" marR="0" rtl="0" algn="just">
              <a:lnSpc>
                <a:spcPct val="148000"/>
              </a:lnSpc>
              <a:spcBef>
                <a:spcPts val="0"/>
              </a:spcBef>
              <a:spcAft>
                <a:spcPts val="0"/>
              </a:spcAft>
              <a:buClr>
                <a:srgbClr val="000000"/>
              </a:buClr>
              <a:buSzPts val="3300"/>
              <a:buFont typeface="Arial"/>
              <a:buChar char="⚬"/>
            </a:pPr>
            <a:r>
              <a:rPr b="0" i="0" lang="en-US" sz="3300" u="none" cap="none" strike="noStrike">
                <a:solidFill>
                  <a:srgbClr val="000000"/>
                </a:solidFill>
                <a:latin typeface="Roboto"/>
                <a:ea typeface="Roboto"/>
                <a:cs typeface="Roboto"/>
                <a:sym typeface="Roboto"/>
              </a:rPr>
              <a:t>Tỉ lệ nợ trên tổng tài sản &lt; 1 có nghĩa là phần lớn tài sản của công ty được tài trợ bằng vốn chủ sở hữu. Công ty vẫn đang duy trì có khả năng thanh toán được bằng việc sử dụng các tài sản sẵn có của mình.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330" l="0" r="0" t="-9331"/>
            </a:stretch>
          </a:blipFill>
          <a:ln>
            <a:noFill/>
          </a:ln>
        </p:spPr>
      </p:sp>
      <p:sp>
        <p:nvSpPr>
          <p:cNvPr id="306" name="Google Shape;306;p17"/>
          <p:cNvSpPr txBox="1"/>
          <p:nvPr/>
        </p:nvSpPr>
        <p:spPr>
          <a:xfrm>
            <a:off x="2266609" y="3873973"/>
            <a:ext cx="13754782" cy="2033467"/>
          </a:xfrm>
          <a:prstGeom prst="rect">
            <a:avLst/>
          </a:prstGeom>
          <a:noFill/>
          <a:ln>
            <a:noFill/>
          </a:ln>
        </p:spPr>
        <p:txBody>
          <a:bodyPr anchorCtr="0" anchor="t" bIns="0" lIns="0" spcFirstLastPara="1" rIns="0" wrap="square" tIns="0">
            <a:spAutoFit/>
          </a:bodyPr>
          <a:lstStyle/>
          <a:p>
            <a:pPr indent="0" lvl="0" marL="0" marR="0" rtl="0" algn="ctr">
              <a:lnSpc>
                <a:spcPct val="140001"/>
              </a:lnSpc>
              <a:spcBef>
                <a:spcPts val="0"/>
              </a:spcBef>
              <a:spcAft>
                <a:spcPts val="0"/>
              </a:spcAft>
              <a:buNone/>
            </a:pPr>
            <a:r>
              <a:rPr b="1" i="0" lang="en-US" sz="11817" u="none" cap="none" strike="noStrike">
                <a:solidFill>
                  <a:srgbClr val="F25238"/>
                </a:solidFill>
                <a:latin typeface="Montserrat"/>
                <a:ea typeface="Montserrat"/>
                <a:cs typeface="Montserrat"/>
                <a:sym typeface="Montserrat"/>
              </a:rPr>
              <a:t>XỬ LÝ BÀI TOÁN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grpSp>
        <p:nvGrpSpPr>
          <p:cNvPr id="311" name="Google Shape;311;p18"/>
          <p:cNvGrpSpPr/>
          <p:nvPr/>
        </p:nvGrpSpPr>
        <p:grpSpPr>
          <a:xfrm>
            <a:off x="7156949" y="3817142"/>
            <a:ext cx="808442" cy="808442"/>
            <a:chOff x="0" y="0"/>
            <a:chExt cx="812800" cy="812800"/>
          </a:xfrm>
        </p:grpSpPr>
        <p:sp>
          <p:nvSpPr>
            <p:cNvPr id="312" name="Google Shape;312;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4" name="Google Shape;314;p18"/>
          <p:cNvGrpSpPr/>
          <p:nvPr/>
        </p:nvGrpSpPr>
        <p:grpSpPr>
          <a:xfrm>
            <a:off x="1277156" y="9292329"/>
            <a:ext cx="1154741" cy="1154741"/>
            <a:chOff x="0" y="0"/>
            <a:chExt cx="812800" cy="812800"/>
          </a:xfrm>
        </p:grpSpPr>
        <p:sp>
          <p:nvSpPr>
            <p:cNvPr id="315" name="Google Shape;315;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7" name="Google Shape;317;p18"/>
          <p:cNvSpPr/>
          <p:nvPr/>
        </p:nvSpPr>
        <p:spPr>
          <a:xfrm>
            <a:off x="7820341" y="245064"/>
            <a:ext cx="10265723" cy="9700497"/>
          </a:xfrm>
          <a:custGeom>
            <a:rect b="b" l="l" r="r" t="t"/>
            <a:pathLst>
              <a:path extrusionOk="0" h="9700497" w="10265723">
                <a:moveTo>
                  <a:pt x="0" y="0"/>
                </a:moveTo>
                <a:lnTo>
                  <a:pt x="10265723" y="0"/>
                </a:lnTo>
                <a:lnTo>
                  <a:pt x="10265723" y="9700496"/>
                </a:lnTo>
                <a:lnTo>
                  <a:pt x="0" y="9700496"/>
                </a:lnTo>
                <a:lnTo>
                  <a:pt x="0" y="0"/>
                </a:lnTo>
                <a:close/>
              </a:path>
            </a:pathLst>
          </a:custGeom>
          <a:blipFill rotWithShape="1">
            <a:blip r:embed="rId3">
              <a:alphaModFix/>
            </a:blip>
            <a:stretch>
              <a:fillRect b="0" l="0" r="0" t="0"/>
            </a:stretch>
          </a:blipFill>
          <a:ln>
            <a:noFill/>
          </a:ln>
        </p:spPr>
      </p:sp>
      <p:sp>
        <p:nvSpPr>
          <p:cNvPr id="318" name="Google Shape;318;p18"/>
          <p:cNvSpPr txBox="1"/>
          <p:nvPr/>
        </p:nvSpPr>
        <p:spPr>
          <a:xfrm>
            <a:off x="1824762" y="269243"/>
            <a:ext cx="5302423" cy="1452238"/>
          </a:xfrm>
          <a:prstGeom prst="rect">
            <a:avLst/>
          </a:prstGeom>
          <a:noFill/>
          <a:ln>
            <a:noFill/>
          </a:ln>
        </p:spPr>
        <p:txBody>
          <a:bodyPr anchorCtr="0" anchor="t" bIns="0" lIns="0" spcFirstLastPara="1" rIns="0" wrap="square" tIns="0">
            <a:spAutoFit/>
          </a:bodyPr>
          <a:lstStyle/>
          <a:p>
            <a:pPr indent="0" lvl="0" marL="0" marR="0" rtl="0" algn="l">
              <a:lnSpc>
                <a:spcPct val="127009"/>
              </a:lnSpc>
              <a:spcBef>
                <a:spcPts val="0"/>
              </a:spcBef>
              <a:spcAft>
                <a:spcPts val="0"/>
              </a:spcAft>
              <a:buNone/>
            </a:pPr>
            <a:r>
              <a:rPr b="1" i="0" lang="en-US" sz="9167" u="none" cap="none" strike="noStrike">
                <a:solidFill>
                  <a:srgbClr val="000000"/>
                </a:solidFill>
                <a:latin typeface="Roboto"/>
                <a:ea typeface="Roboto"/>
                <a:cs typeface="Roboto"/>
                <a:sym typeface="Roboto"/>
              </a:rPr>
              <a:t>DATASET</a:t>
            </a:r>
            <a:endParaRPr/>
          </a:p>
        </p:txBody>
      </p:sp>
      <p:sp>
        <p:nvSpPr>
          <p:cNvPr id="319" name="Google Shape;319;p18"/>
          <p:cNvSpPr txBox="1"/>
          <p:nvPr/>
        </p:nvSpPr>
        <p:spPr>
          <a:xfrm>
            <a:off x="855249" y="2597507"/>
            <a:ext cx="6301800" cy="75732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000" u="none" cap="none" strike="noStrike">
                <a:solidFill>
                  <a:srgbClr val="000000"/>
                </a:solidFill>
                <a:latin typeface="Roboto"/>
                <a:ea typeface="Roboto"/>
                <a:cs typeface="Roboto"/>
                <a:sym typeface="Roboto"/>
              </a:rPr>
              <a:t>Theo dữ liệu của nền tảng Wichart, tỷ suất lợi nhuận trên vốn chủ sở hữu trong 4 quý gần nhất (ROE trượt) của 27 ngân hàng trên sàn chứng khoán ở mức 17,9%, giảm 2 điểm % so với năm 2022. Dù đi xuống, ROE của toàn ngành ngân hàng vẫn thuộc nhóm cao nhất trên thị trường chứng khoán.</a:t>
            </a:r>
            <a:endParaRPr/>
          </a:p>
          <a:p>
            <a:pPr indent="0" lvl="0" marL="0" marR="0" rtl="0" algn="just">
              <a:lnSpc>
                <a:spcPct val="140000"/>
              </a:lnSpc>
              <a:spcBef>
                <a:spcPts val="0"/>
              </a:spcBef>
              <a:spcAft>
                <a:spcPts val="0"/>
              </a:spcAft>
              <a:buNone/>
            </a:pPr>
            <a:r>
              <a:rPr b="0" i="0" lang="en-US" sz="3000" u="none" cap="none" strike="noStrike">
                <a:solidFill>
                  <a:srgbClr val="000000"/>
                </a:solidFill>
                <a:latin typeface="Roboto"/>
                <a:ea typeface="Roboto"/>
                <a:cs typeface="Roboto"/>
                <a:sym typeface="Roboto"/>
              </a:rPr>
              <a:t>-&gt; Là nhóm ngành tiêu biểu để tìm hiểu đầu tiên</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Roboto"/>
              <a:ea typeface="Roboto"/>
              <a:cs typeface="Roboto"/>
              <a:sym typeface="Roboto"/>
            </a:endParaRPr>
          </a:p>
        </p:txBody>
      </p:sp>
      <p:sp>
        <p:nvSpPr>
          <p:cNvPr id="320" name="Google Shape;320;p18"/>
          <p:cNvSpPr txBox="1"/>
          <p:nvPr/>
        </p:nvSpPr>
        <p:spPr>
          <a:xfrm>
            <a:off x="855239" y="1617104"/>
            <a:ext cx="7110300" cy="538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500" u="none" cap="none" strike="noStrike">
                <a:solidFill>
                  <a:srgbClr val="000000"/>
                </a:solidFill>
                <a:latin typeface="Roboto"/>
                <a:ea typeface="Roboto"/>
                <a:cs typeface="Roboto"/>
                <a:sym typeface="Roboto"/>
              </a:rPr>
              <a:t>Lý do chọn nhóm ngành ngân hàng:</a:t>
            </a:r>
            <a:endParaRPr b="1" i="0" sz="3500" u="none" cap="none" strike="noStrike">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grpSp>
        <p:nvGrpSpPr>
          <p:cNvPr id="325" name="Google Shape;325;p19"/>
          <p:cNvGrpSpPr/>
          <p:nvPr/>
        </p:nvGrpSpPr>
        <p:grpSpPr>
          <a:xfrm>
            <a:off x="13388852" y="-144661"/>
            <a:ext cx="4899148" cy="10431661"/>
            <a:chOff x="0" y="-38100"/>
            <a:chExt cx="1290311" cy="2747433"/>
          </a:xfrm>
        </p:grpSpPr>
        <p:sp>
          <p:nvSpPr>
            <p:cNvPr id="326" name="Google Shape;326;p19"/>
            <p:cNvSpPr/>
            <p:nvPr/>
          </p:nvSpPr>
          <p:spPr>
            <a:xfrm>
              <a:off x="0" y="0"/>
              <a:ext cx="1290311" cy="2709333"/>
            </a:xfrm>
            <a:custGeom>
              <a:rect b="b" l="l" r="r" t="t"/>
              <a:pathLst>
                <a:path extrusionOk="0" h="2709333" w="1290311">
                  <a:moveTo>
                    <a:pt x="0" y="0"/>
                  </a:moveTo>
                  <a:lnTo>
                    <a:pt x="1290311" y="0"/>
                  </a:lnTo>
                  <a:lnTo>
                    <a:pt x="1290311" y="2709333"/>
                  </a:lnTo>
                  <a:lnTo>
                    <a:pt x="0" y="2709333"/>
                  </a:lnTo>
                  <a:close/>
                </a:path>
              </a:pathLst>
            </a:custGeom>
            <a:solidFill>
              <a:srgbClr val="CE442F"/>
            </a:solidFill>
            <a:ln>
              <a:noFill/>
            </a:ln>
          </p:spPr>
        </p:sp>
        <p:sp>
          <p:nvSpPr>
            <p:cNvPr id="327" name="Google Shape;327;p19"/>
            <p:cNvSpPr txBox="1"/>
            <p:nvPr/>
          </p:nvSpPr>
          <p:spPr>
            <a:xfrm>
              <a:off x="0" y="-38100"/>
              <a:ext cx="1290311"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8" name="Google Shape;328;p19"/>
          <p:cNvSpPr/>
          <p:nvPr/>
        </p:nvSpPr>
        <p:spPr>
          <a:xfrm>
            <a:off x="11891433" y="956410"/>
            <a:ext cx="6206490" cy="8229600"/>
          </a:xfrm>
          <a:custGeom>
            <a:rect b="b" l="l" r="r" t="t"/>
            <a:pathLst>
              <a:path extrusionOk="0" h="8229600" w="6206490">
                <a:moveTo>
                  <a:pt x="0" y="0"/>
                </a:moveTo>
                <a:lnTo>
                  <a:pt x="6206490" y="0"/>
                </a:lnTo>
                <a:lnTo>
                  <a:pt x="6206490" y="8229600"/>
                </a:lnTo>
                <a:lnTo>
                  <a:pt x="0" y="8229600"/>
                </a:lnTo>
                <a:lnTo>
                  <a:pt x="0" y="0"/>
                </a:lnTo>
                <a:close/>
              </a:path>
            </a:pathLst>
          </a:custGeom>
          <a:blipFill rotWithShape="1">
            <a:blip r:embed="rId3">
              <a:alphaModFix/>
            </a:blip>
            <a:stretch>
              <a:fillRect b="0" l="-49506" r="-49506" t="0"/>
            </a:stretch>
          </a:blipFill>
          <a:ln>
            <a:noFill/>
          </a:ln>
        </p:spPr>
      </p:sp>
      <p:sp>
        <p:nvSpPr>
          <p:cNvPr id="329" name="Google Shape;329;p19"/>
          <p:cNvSpPr txBox="1"/>
          <p:nvPr/>
        </p:nvSpPr>
        <p:spPr>
          <a:xfrm>
            <a:off x="4103739" y="132193"/>
            <a:ext cx="4695288" cy="1177927"/>
          </a:xfrm>
          <a:prstGeom prst="rect">
            <a:avLst/>
          </a:prstGeom>
          <a:noFill/>
          <a:ln>
            <a:noFill/>
          </a:ln>
        </p:spPr>
        <p:txBody>
          <a:bodyPr anchorCtr="0" anchor="t" bIns="0" lIns="0" spcFirstLastPara="1" rIns="0" wrap="square" tIns="0">
            <a:spAutoFit/>
          </a:bodyPr>
          <a:lstStyle/>
          <a:p>
            <a:pPr indent="0" lvl="0" marL="0" marR="0" rtl="0" algn="l">
              <a:lnSpc>
                <a:spcPct val="127012"/>
              </a:lnSpc>
              <a:spcBef>
                <a:spcPts val="0"/>
              </a:spcBef>
              <a:spcAft>
                <a:spcPts val="0"/>
              </a:spcAft>
              <a:buNone/>
            </a:pPr>
            <a:r>
              <a:rPr b="1" i="0" lang="en-US" sz="7478" u="none" cap="none" strike="noStrike">
                <a:solidFill>
                  <a:srgbClr val="000000"/>
                </a:solidFill>
                <a:latin typeface="Roboto"/>
                <a:ea typeface="Roboto"/>
                <a:cs typeface="Roboto"/>
                <a:sym typeface="Roboto"/>
              </a:rPr>
              <a:t>DATASET</a:t>
            </a:r>
            <a:endParaRPr/>
          </a:p>
        </p:txBody>
      </p:sp>
      <p:grpSp>
        <p:nvGrpSpPr>
          <p:cNvPr id="330" name="Google Shape;330;p19"/>
          <p:cNvGrpSpPr/>
          <p:nvPr/>
        </p:nvGrpSpPr>
        <p:grpSpPr>
          <a:xfrm>
            <a:off x="7156949" y="3817142"/>
            <a:ext cx="808442" cy="808442"/>
            <a:chOff x="0" y="0"/>
            <a:chExt cx="812800" cy="812800"/>
          </a:xfrm>
        </p:grpSpPr>
        <p:sp>
          <p:nvSpPr>
            <p:cNvPr id="331" name="Google Shape;331;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3" name="Google Shape;333;p19"/>
          <p:cNvGrpSpPr/>
          <p:nvPr/>
        </p:nvGrpSpPr>
        <p:grpSpPr>
          <a:xfrm>
            <a:off x="1277156" y="9292329"/>
            <a:ext cx="1154741" cy="1154741"/>
            <a:chOff x="0" y="0"/>
            <a:chExt cx="812800" cy="812800"/>
          </a:xfrm>
        </p:grpSpPr>
        <p:sp>
          <p:nvSpPr>
            <p:cNvPr id="334" name="Google Shape;334;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6" name="Google Shape;336;p19"/>
          <p:cNvSpPr/>
          <p:nvPr/>
        </p:nvSpPr>
        <p:spPr>
          <a:xfrm>
            <a:off x="1312068" y="7639660"/>
            <a:ext cx="743495" cy="717473"/>
          </a:xfrm>
          <a:custGeom>
            <a:rect b="b" l="l" r="r" t="t"/>
            <a:pathLst>
              <a:path extrusionOk="0" h="717473" w="743495">
                <a:moveTo>
                  <a:pt x="0" y="0"/>
                </a:moveTo>
                <a:lnTo>
                  <a:pt x="743495" y="0"/>
                </a:lnTo>
                <a:lnTo>
                  <a:pt x="743495" y="717473"/>
                </a:lnTo>
                <a:lnTo>
                  <a:pt x="0" y="717473"/>
                </a:lnTo>
                <a:lnTo>
                  <a:pt x="0" y="0"/>
                </a:lnTo>
                <a:close/>
              </a:path>
            </a:pathLst>
          </a:custGeom>
          <a:blipFill rotWithShape="1">
            <a:blip r:embed="rId4">
              <a:alphaModFix/>
            </a:blip>
            <a:stretch>
              <a:fillRect b="0" l="0" r="0" t="0"/>
            </a:stretch>
          </a:blipFill>
          <a:ln>
            <a:noFill/>
          </a:ln>
        </p:spPr>
      </p:sp>
      <p:sp>
        <p:nvSpPr>
          <p:cNvPr id="337" name="Google Shape;337;p19"/>
          <p:cNvSpPr/>
          <p:nvPr/>
        </p:nvSpPr>
        <p:spPr>
          <a:xfrm>
            <a:off x="1312068" y="1633970"/>
            <a:ext cx="801736" cy="773675"/>
          </a:xfrm>
          <a:custGeom>
            <a:rect b="b" l="l" r="r" t="t"/>
            <a:pathLst>
              <a:path extrusionOk="0" h="773675" w="801736">
                <a:moveTo>
                  <a:pt x="0" y="0"/>
                </a:moveTo>
                <a:lnTo>
                  <a:pt x="801735" y="0"/>
                </a:lnTo>
                <a:lnTo>
                  <a:pt x="801735" y="773675"/>
                </a:lnTo>
                <a:lnTo>
                  <a:pt x="0" y="773675"/>
                </a:lnTo>
                <a:lnTo>
                  <a:pt x="0" y="0"/>
                </a:lnTo>
                <a:close/>
              </a:path>
            </a:pathLst>
          </a:custGeom>
          <a:blipFill rotWithShape="1">
            <a:blip r:embed="rId5">
              <a:alphaModFix/>
            </a:blip>
            <a:stretch>
              <a:fillRect b="0" l="0" r="0" t="0"/>
            </a:stretch>
          </a:blipFill>
          <a:ln>
            <a:noFill/>
          </a:ln>
        </p:spPr>
      </p:sp>
      <p:sp>
        <p:nvSpPr>
          <p:cNvPr id="338" name="Google Shape;338;p19"/>
          <p:cNvSpPr/>
          <p:nvPr/>
        </p:nvSpPr>
        <p:spPr>
          <a:xfrm>
            <a:off x="1312068" y="4424108"/>
            <a:ext cx="801736" cy="773675"/>
          </a:xfrm>
          <a:custGeom>
            <a:rect b="b" l="l" r="r" t="t"/>
            <a:pathLst>
              <a:path extrusionOk="0" h="773675" w="801736">
                <a:moveTo>
                  <a:pt x="0" y="0"/>
                </a:moveTo>
                <a:lnTo>
                  <a:pt x="801735" y="0"/>
                </a:lnTo>
                <a:lnTo>
                  <a:pt x="801735" y="773675"/>
                </a:lnTo>
                <a:lnTo>
                  <a:pt x="0" y="773675"/>
                </a:lnTo>
                <a:lnTo>
                  <a:pt x="0" y="0"/>
                </a:lnTo>
                <a:close/>
              </a:path>
            </a:pathLst>
          </a:custGeom>
          <a:blipFill rotWithShape="1">
            <a:blip r:embed="rId6">
              <a:alphaModFix/>
            </a:blip>
            <a:stretch>
              <a:fillRect b="0" l="0" r="0" t="0"/>
            </a:stretch>
          </a:blipFill>
          <a:ln>
            <a:noFill/>
          </a:ln>
        </p:spPr>
      </p:sp>
      <p:sp>
        <p:nvSpPr>
          <p:cNvPr id="339" name="Google Shape;339;p19"/>
          <p:cNvSpPr txBox="1"/>
          <p:nvPr/>
        </p:nvSpPr>
        <p:spPr>
          <a:xfrm>
            <a:off x="2666253" y="2100463"/>
            <a:ext cx="8251290" cy="2120900"/>
          </a:xfrm>
          <a:prstGeom prst="rect">
            <a:avLst/>
          </a:prstGeom>
          <a:noFill/>
          <a:ln>
            <a:noFill/>
          </a:ln>
        </p:spPr>
        <p:txBody>
          <a:bodyPr anchorCtr="0" anchor="t" bIns="0" lIns="0" spcFirstLastPara="1" rIns="0" wrap="square" tIns="0">
            <a:spAutoFit/>
          </a:bodyPr>
          <a:lstStyle/>
          <a:p>
            <a:pPr indent="-215900" lvl="1" marL="431801"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Roboto"/>
                <a:ea typeface="Roboto"/>
                <a:cs typeface="Roboto"/>
                <a:sym typeface="Roboto"/>
              </a:rPr>
              <a:t>Thành lập: 1993 và có trụ sở tại TP. Hồ Chí Minh</a:t>
            </a:r>
            <a:endParaRPr/>
          </a:p>
          <a:p>
            <a:pPr indent="-215900" lvl="1" marL="431801"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Roboto"/>
                <a:ea typeface="Roboto"/>
                <a:cs typeface="Roboto"/>
                <a:sym typeface="Roboto"/>
              </a:rPr>
              <a:t>Giao dịch cổ phiếu: Niêm yết cổ phiếu trên Sở Giao dịch Chứng khoán TP. Hồ Chí Minh (HOSE) -ACB.</a:t>
            </a:r>
            <a:endParaRPr/>
          </a:p>
          <a:p>
            <a:pPr indent="-215900" lvl="1" marL="431801"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Roboto"/>
                <a:ea typeface="Roboto"/>
                <a:cs typeface="Roboto"/>
                <a:sym typeface="Roboto"/>
              </a:rPr>
              <a:t>Sản phẩm và dịch vụ: tài chính cho khách hàng cá nhân, doanh nghiệp và tài chính. Điều này bao gồm tiền gửi, cho vay, dịch vụ tài chính trực tuyến và nhiều sản phẩm tài chính khác.</a:t>
            </a:r>
            <a:endParaRPr/>
          </a:p>
        </p:txBody>
      </p:sp>
      <p:sp>
        <p:nvSpPr>
          <p:cNvPr id="340" name="Google Shape;340;p19"/>
          <p:cNvSpPr txBox="1"/>
          <p:nvPr/>
        </p:nvSpPr>
        <p:spPr>
          <a:xfrm>
            <a:off x="2666250" y="7878325"/>
            <a:ext cx="8969100" cy="2462700"/>
          </a:xfrm>
          <a:prstGeom prst="rect">
            <a:avLst/>
          </a:prstGeom>
          <a:noFill/>
          <a:ln>
            <a:noFill/>
          </a:ln>
        </p:spPr>
        <p:txBody>
          <a:bodyPr anchorCtr="0" anchor="t" bIns="0" lIns="0" spcFirstLastPara="1" rIns="0" wrap="square" tIns="0">
            <a:spAutoFit/>
          </a:bodyPr>
          <a:lstStyle/>
          <a:p>
            <a:pPr indent="-215900" lvl="1" marL="431801"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Roboto"/>
                <a:ea typeface="Roboto"/>
                <a:cs typeface="Roboto"/>
                <a:sym typeface="Roboto"/>
              </a:rPr>
              <a:t>Thành lập:1993 và có trụ sở tại Hà Nội, Việt Nam.</a:t>
            </a:r>
            <a:endParaRPr/>
          </a:p>
          <a:p>
            <a:pPr indent="-215900" lvl="1" marL="431801"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Roboto"/>
                <a:ea typeface="Roboto"/>
                <a:cs typeface="Roboto"/>
                <a:sym typeface="Roboto"/>
              </a:rPr>
              <a:t>Niêm yết cổ phiếu trên Sở Giao dịch Chứng khoán TP. Hồ Chí Minh (HOSE) -SHB</a:t>
            </a:r>
            <a:endParaRPr/>
          </a:p>
          <a:p>
            <a:pPr indent="-215900" lvl="1" marL="431801"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Roboto"/>
                <a:ea typeface="Roboto"/>
                <a:cs typeface="Roboto"/>
                <a:sym typeface="Roboto"/>
              </a:rPr>
              <a:t>Sản phẩm và dịch vụ về tài chính, bao gồm tiền gửi, cho vay, dịch vụ tài chính trực tuyến, và nhiều dịch vụ tài chính khác cho khách hàng cá nhân và doanh nghiệp.</a:t>
            </a:r>
            <a:endParaRPr/>
          </a:p>
        </p:txBody>
      </p:sp>
      <p:sp>
        <p:nvSpPr>
          <p:cNvPr id="341" name="Google Shape;341;p19"/>
          <p:cNvSpPr txBox="1"/>
          <p:nvPr/>
        </p:nvSpPr>
        <p:spPr>
          <a:xfrm>
            <a:off x="2644366" y="4868608"/>
            <a:ext cx="8273177" cy="2473325"/>
          </a:xfrm>
          <a:prstGeom prst="rect">
            <a:avLst/>
          </a:prstGeom>
          <a:noFill/>
          <a:ln>
            <a:noFill/>
          </a:ln>
        </p:spPr>
        <p:txBody>
          <a:bodyPr anchorCtr="0" anchor="t" bIns="0" lIns="0" spcFirstLastPara="1" rIns="0" wrap="square" tIns="0">
            <a:spAutoFit/>
          </a:bodyPr>
          <a:lstStyle/>
          <a:p>
            <a:pPr indent="-215900" lvl="1" marL="431801"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Roboto"/>
                <a:ea typeface="Roboto"/>
                <a:cs typeface="Roboto"/>
                <a:sym typeface="Roboto"/>
              </a:rPr>
              <a:t>Thành lập: 1991, với trụ sở chính tại Hà Nội</a:t>
            </a:r>
            <a:endParaRPr/>
          </a:p>
          <a:p>
            <a:pPr indent="-215900" lvl="1" marL="431801"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Roboto"/>
                <a:ea typeface="Roboto"/>
                <a:cs typeface="Roboto"/>
                <a:sym typeface="Roboto"/>
              </a:rPr>
              <a:t>Niêm yết cổ phiếu trên Sở Giao dịch Chứng khoán TP. Hồ Chí Minh (HOSE) - MBB. </a:t>
            </a:r>
            <a:endParaRPr/>
          </a:p>
          <a:p>
            <a:pPr indent="-215900" lvl="1" marL="431801"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Roboto"/>
                <a:ea typeface="Roboto"/>
                <a:cs typeface="Roboto"/>
                <a:sym typeface="Roboto"/>
              </a:rPr>
              <a:t>Sản phẩm và dịch vụ về tài chính, bao gồm tiền gửi, cho vay, dịch vụ tài chính trực tuyến, và nhiều dịch vụ tài chính khác cho khách hàng cá nhân và doanh nghiệp.</a:t>
            </a:r>
            <a:endParaRPr/>
          </a:p>
          <a:p>
            <a:pPr indent="-88900" lvl="1" marL="431801" marR="0" rtl="0" algn="l">
              <a:lnSpc>
                <a:spcPct val="140000"/>
              </a:lnSpc>
              <a:spcBef>
                <a:spcPts val="0"/>
              </a:spcBef>
              <a:spcAft>
                <a:spcPts val="0"/>
              </a:spcAft>
              <a:buClr>
                <a:schemeClr val="dk1"/>
              </a:buClr>
              <a:buSzPts val="2000"/>
              <a:buFont typeface="Arial"/>
              <a:buNone/>
            </a:pPr>
            <a:r>
              <a:t/>
            </a:r>
            <a:endParaRPr b="0" i="0" sz="2000" u="none" cap="none" strike="noStrike">
              <a:solidFill>
                <a:srgbClr val="000000"/>
              </a:solidFill>
              <a:latin typeface="Roboto"/>
              <a:ea typeface="Roboto"/>
              <a:cs typeface="Roboto"/>
              <a:sym typeface="Roboto"/>
            </a:endParaRPr>
          </a:p>
        </p:txBody>
      </p:sp>
      <p:sp>
        <p:nvSpPr>
          <p:cNvPr id="342" name="Google Shape;342;p19"/>
          <p:cNvSpPr txBox="1"/>
          <p:nvPr/>
        </p:nvSpPr>
        <p:spPr>
          <a:xfrm>
            <a:off x="2666253" y="1586345"/>
            <a:ext cx="3578253" cy="34925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1" i="0" lang="en-US" sz="1999" u="none" cap="none" strike="noStrike">
                <a:solidFill>
                  <a:srgbClr val="000000"/>
                </a:solidFill>
                <a:latin typeface="Roboto"/>
                <a:ea typeface="Roboto"/>
                <a:cs typeface="Roboto"/>
                <a:sym typeface="Roboto"/>
              </a:rPr>
              <a:t>ACB</a:t>
            </a:r>
            <a:endParaRPr/>
          </a:p>
        </p:txBody>
      </p:sp>
      <p:sp>
        <p:nvSpPr>
          <p:cNvPr id="343" name="Google Shape;343;p19"/>
          <p:cNvSpPr txBox="1"/>
          <p:nvPr/>
        </p:nvSpPr>
        <p:spPr>
          <a:xfrm>
            <a:off x="2774345" y="7494335"/>
            <a:ext cx="3318300" cy="30780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1" i="0" lang="en-US" sz="1999" u="none" cap="none" strike="noStrike">
                <a:solidFill>
                  <a:srgbClr val="000000"/>
                </a:solidFill>
                <a:latin typeface="Roboto"/>
                <a:ea typeface="Roboto"/>
                <a:cs typeface="Roboto"/>
                <a:sym typeface="Roboto"/>
              </a:rPr>
              <a:t>SHB</a:t>
            </a:r>
            <a:endParaRPr/>
          </a:p>
        </p:txBody>
      </p:sp>
      <p:sp>
        <p:nvSpPr>
          <p:cNvPr id="344" name="Google Shape;344;p19"/>
          <p:cNvSpPr txBox="1"/>
          <p:nvPr/>
        </p:nvSpPr>
        <p:spPr>
          <a:xfrm>
            <a:off x="2644366" y="4366958"/>
            <a:ext cx="3578253" cy="3587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000" u="none" cap="none" strike="noStrike">
                <a:solidFill>
                  <a:srgbClr val="000000"/>
                </a:solidFill>
                <a:latin typeface="Roboto"/>
                <a:ea typeface="Roboto"/>
                <a:cs typeface="Roboto"/>
                <a:sym typeface="Roboto"/>
              </a:rPr>
              <a:t>MBB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p:nvPr/>
        </p:nvSpPr>
        <p:spPr>
          <a:xfrm>
            <a:off x="9833938" y="0"/>
            <a:ext cx="8454062" cy="1648542"/>
          </a:xfrm>
          <a:custGeom>
            <a:rect b="b" l="l" r="r" t="t"/>
            <a:pathLst>
              <a:path extrusionOk="0" h="1648542" w="8454062">
                <a:moveTo>
                  <a:pt x="0" y="0"/>
                </a:moveTo>
                <a:lnTo>
                  <a:pt x="8454062" y="0"/>
                </a:lnTo>
                <a:lnTo>
                  <a:pt x="8454062" y="1648542"/>
                </a:lnTo>
                <a:lnTo>
                  <a:pt x="0" y="1648542"/>
                </a:lnTo>
                <a:lnTo>
                  <a:pt x="0" y="0"/>
                </a:lnTo>
                <a:close/>
              </a:path>
            </a:pathLst>
          </a:custGeom>
          <a:blipFill rotWithShape="1">
            <a:blip r:embed="rId3">
              <a:alphaModFix/>
            </a:blip>
            <a:stretch>
              <a:fillRect b="0" l="0" r="0" t="0"/>
            </a:stretch>
          </a:blipFill>
          <a:ln>
            <a:noFill/>
          </a:ln>
        </p:spPr>
      </p:sp>
      <p:sp>
        <p:nvSpPr>
          <p:cNvPr id="94" name="Google Shape;94;p2"/>
          <p:cNvSpPr/>
          <p:nvPr/>
        </p:nvSpPr>
        <p:spPr>
          <a:xfrm flipH="1" rot="10800000">
            <a:off x="0" y="7998501"/>
            <a:ext cx="6128414" cy="2288499"/>
          </a:xfrm>
          <a:custGeom>
            <a:rect b="b" l="l" r="r" t="t"/>
            <a:pathLst>
              <a:path extrusionOk="0" h="2288499" w="6128414">
                <a:moveTo>
                  <a:pt x="0" y="2288499"/>
                </a:moveTo>
                <a:lnTo>
                  <a:pt x="6128414" y="2288499"/>
                </a:lnTo>
                <a:lnTo>
                  <a:pt x="6128414" y="0"/>
                </a:lnTo>
                <a:lnTo>
                  <a:pt x="0" y="0"/>
                </a:lnTo>
                <a:lnTo>
                  <a:pt x="0" y="2288499"/>
                </a:lnTo>
                <a:close/>
              </a:path>
            </a:pathLst>
          </a:custGeom>
          <a:blipFill rotWithShape="1">
            <a:blip r:embed="rId4">
              <a:alphaModFix/>
            </a:blip>
            <a:stretch>
              <a:fillRect b="0" l="0" r="-103223" t="0"/>
            </a:stretch>
          </a:blipFill>
          <a:ln>
            <a:noFill/>
          </a:ln>
        </p:spPr>
      </p:sp>
      <p:grpSp>
        <p:nvGrpSpPr>
          <p:cNvPr id="95" name="Google Shape;95;p2"/>
          <p:cNvGrpSpPr/>
          <p:nvPr/>
        </p:nvGrpSpPr>
        <p:grpSpPr>
          <a:xfrm>
            <a:off x="5166947" y="9794572"/>
            <a:ext cx="16432054" cy="3230761"/>
            <a:chOff x="0" y="-38100"/>
            <a:chExt cx="4327784" cy="850900"/>
          </a:xfrm>
        </p:grpSpPr>
        <p:sp>
          <p:nvSpPr>
            <p:cNvPr id="96" name="Google Shape;96;p2"/>
            <p:cNvSpPr/>
            <p:nvPr/>
          </p:nvSpPr>
          <p:spPr>
            <a:xfrm>
              <a:off x="0" y="0"/>
              <a:ext cx="4327784" cy="812800"/>
            </a:xfrm>
            <a:custGeom>
              <a:rect b="b" l="l" r="r" t="t"/>
              <a:pathLst>
                <a:path extrusionOk="0" h="812800" w="4327784">
                  <a:moveTo>
                    <a:pt x="0" y="0"/>
                  </a:moveTo>
                  <a:lnTo>
                    <a:pt x="4327784" y="0"/>
                  </a:lnTo>
                  <a:lnTo>
                    <a:pt x="4327784" y="812800"/>
                  </a:lnTo>
                  <a:lnTo>
                    <a:pt x="0" y="812800"/>
                  </a:lnTo>
                  <a:close/>
                </a:path>
              </a:pathLst>
            </a:custGeom>
            <a:solidFill>
              <a:srgbClr val="000000"/>
            </a:solidFill>
            <a:ln>
              <a:noFill/>
            </a:ln>
          </p:spPr>
        </p:sp>
        <p:sp>
          <p:nvSpPr>
            <p:cNvPr id="97" name="Google Shape;97;p2"/>
            <p:cNvSpPr txBox="1"/>
            <p:nvPr/>
          </p:nvSpPr>
          <p:spPr>
            <a:xfrm>
              <a:off x="0" y="-38100"/>
              <a:ext cx="4327784"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8" name="Google Shape;98;p2"/>
          <p:cNvSpPr txBox="1"/>
          <p:nvPr/>
        </p:nvSpPr>
        <p:spPr>
          <a:xfrm>
            <a:off x="871438" y="2625449"/>
            <a:ext cx="3721979" cy="4486275"/>
          </a:xfrm>
          <a:prstGeom prst="rect">
            <a:avLst/>
          </a:prstGeom>
          <a:noFill/>
          <a:ln>
            <a:noFill/>
          </a:ln>
        </p:spPr>
        <p:txBody>
          <a:bodyPr anchorCtr="0" anchor="t" bIns="0" lIns="0" spcFirstLastPara="1" rIns="0" wrap="square" tIns="0">
            <a:spAutoFit/>
          </a:bodyPr>
          <a:lstStyle/>
          <a:p>
            <a:pPr indent="0" lvl="0" marL="0" marR="0" rtl="0" algn="ctr">
              <a:lnSpc>
                <a:spcPct val="119997"/>
              </a:lnSpc>
              <a:spcBef>
                <a:spcPts val="0"/>
              </a:spcBef>
              <a:spcAft>
                <a:spcPts val="0"/>
              </a:spcAft>
              <a:buNone/>
            </a:pPr>
            <a:r>
              <a:rPr b="1" i="0" lang="en-US" sz="9841" u="none" cap="none" strike="noStrike">
                <a:solidFill>
                  <a:srgbClr val="0D0C08"/>
                </a:solidFill>
                <a:latin typeface="Oswald"/>
                <a:ea typeface="Oswald"/>
                <a:cs typeface="Oswald"/>
                <a:sym typeface="Oswald"/>
              </a:rPr>
              <a:t>NỘI DUNG CHÍNH</a:t>
            </a:r>
            <a:endParaRPr/>
          </a:p>
        </p:txBody>
      </p:sp>
      <p:sp>
        <p:nvSpPr>
          <p:cNvPr id="99" name="Google Shape;99;p2"/>
          <p:cNvSpPr txBox="1"/>
          <p:nvPr/>
        </p:nvSpPr>
        <p:spPr>
          <a:xfrm>
            <a:off x="5166947" y="2439712"/>
            <a:ext cx="1151172"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CE442F"/>
                </a:solidFill>
                <a:latin typeface="Arial"/>
                <a:ea typeface="Arial"/>
                <a:cs typeface="Arial"/>
                <a:sym typeface="Arial"/>
              </a:rPr>
              <a:t>01</a:t>
            </a:r>
            <a:endParaRPr/>
          </a:p>
        </p:txBody>
      </p:sp>
      <p:sp>
        <p:nvSpPr>
          <p:cNvPr id="100" name="Google Shape;100;p2"/>
          <p:cNvSpPr txBox="1"/>
          <p:nvPr/>
        </p:nvSpPr>
        <p:spPr>
          <a:xfrm>
            <a:off x="5166947" y="4337747"/>
            <a:ext cx="1151172"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CE442F"/>
                </a:solidFill>
                <a:latin typeface="Arial"/>
                <a:ea typeface="Arial"/>
                <a:cs typeface="Arial"/>
                <a:sym typeface="Arial"/>
              </a:rPr>
              <a:t>02</a:t>
            </a:r>
            <a:endParaRPr/>
          </a:p>
        </p:txBody>
      </p:sp>
      <p:sp>
        <p:nvSpPr>
          <p:cNvPr id="101" name="Google Shape;101;p2"/>
          <p:cNvSpPr txBox="1"/>
          <p:nvPr/>
        </p:nvSpPr>
        <p:spPr>
          <a:xfrm>
            <a:off x="12447744" y="2439712"/>
            <a:ext cx="1151172"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CE442F"/>
                </a:solidFill>
                <a:latin typeface="Arial"/>
                <a:ea typeface="Arial"/>
                <a:cs typeface="Arial"/>
                <a:sym typeface="Arial"/>
              </a:rPr>
              <a:t>04</a:t>
            </a:r>
            <a:endParaRPr/>
          </a:p>
        </p:txBody>
      </p:sp>
      <p:sp>
        <p:nvSpPr>
          <p:cNvPr id="102" name="Google Shape;102;p2"/>
          <p:cNvSpPr txBox="1"/>
          <p:nvPr/>
        </p:nvSpPr>
        <p:spPr>
          <a:xfrm>
            <a:off x="12447744" y="4197074"/>
            <a:ext cx="1151172"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CE442F"/>
                </a:solidFill>
                <a:latin typeface="Arial"/>
                <a:ea typeface="Arial"/>
                <a:cs typeface="Arial"/>
                <a:sym typeface="Arial"/>
              </a:rPr>
              <a:t>05</a:t>
            </a:r>
            <a:endParaRPr/>
          </a:p>
        </p:txBody>
      </p:sp>
      <p:cxnSp>
        <p:nvCxnSpPr>
          <p:cNvPr id="103" name="Google Shape;103;p2"/>
          <p:cNvCxnSpPr/>
          <p:nvPr/>
        </p:nvCxnSpPr>
        <p:spPr>
          <a:xfrm flipH="1" rot="10800000">
            <a:off x="6109733" y="9572264"/>
            <a:ext cx="8115511" cy="57150"/>
          </a:xfrm>
          <a:prstGeom prst="straightConnector1">
            <a:avLst/>
          </a:prstGeom>
          <a:noFill/>
          <a:ln cap="flat" cmpd="sng" w="104775">
            <a:solidFill>
              <a:srgbClr val="F25238"/>
            </a:solidFill>
            <a:prstDash val="solid"/>
            <a:round/>
            <a:headEnd len="sm" w="sm" type="none"/>
            <a:tailEnd len="sm" w="sm" type="none"/>
          </a:ln>
        </p:spPr>
      </p:cxnSp>
      <p:cxnSp>
        <p:nvCxnSpPr>
          <p:cNvPr id="104" name="Google Shape;104;p2"/>
          <p:cNvCxnSpPr/>
          <p:nvPr/>
        </p:nvCxnSpPr>
        <p:spPr>
          <a:xfrm>
            <a:off x="685118" y="568102"/>
            <a:ext cx="375086" cy="438940"/>
          </a:xfrm>
          <a:prstGeom prst="straightConnector1">
            <a:avLst/>
          </a:prstGeom>
          <a:noFill/>
          <a:ln cap="flat" cmpd="sng" w="66675">
            <a:solidFill>
              <a:srgbClr val="BEC6D4"/>
            </a:solidFill>
            <a:prstDash val="solid"/>
            <a:round/>
            <a:headEnd len="sm" w="sm" type="none"/>
            <a:tailEnd len="sm" w="sm" type="none"/>
          </a:ln>
        </p:spPr>
      </p:cxnSp>
      <p:cxnSp>
        <p:nvCxnSpPr>
          <p:cNvPr id="105" name="Google Shape;105;p2"/>
          <p:cNvCxnSpPr/>
          <p:nvPr/>
        </p:nvCxnSpPr>
        <p:spPr>
          <a:xfrm>
            <a:off x="1026336" y="568102"/>
            <a:ext cx="375086" cy="438940"/>
          </a:xfrm>
          <a:prstGeom prst="straightConnector1">
            <a:avLst/>
          </a:prstGeom>
          <a:noFill/>
          <a:ln cap="flat" cmpd="sng" w="66675">
            <a:solidFill>
              <a:srgbClr val="BEC6D4"/>
            </a:solidFill>
            <a:prstDash val="solid"/>
            <a:round/>
            <a:headEnd len="sm" w="sm" type="none"/>
            <a:tailEnd len="sm" w="sm" type="none"/>
          </a:ln>
        </p:spPr>
      </p:cxnSp>
      <p:cxnSp>
        <p:nvCxnSpPr>
          <p:cNvPr id="106" name="Google Shape;106;p2"/>
          <p:cNvCxnSpPr/>
          <p:nvPr/>
        </p:nvCxnSpPr>
        <p:spPr>
          <a:xfrm>
            <a:off x="1367554" y="568102"/>
            <a:ext cx="375086" cy="438940"/>
          </a:xfrm>
          <a:prstGeom prst="straightConnector1">
            <a:avLst/>
          </a:prstGeom>
          <a:noFill/>
          <a:ln cap="flat" cmpd="sng" w="66675">
            <a:solidFill>
              <a:srgbClr val="BEC6D4"/>
            </a:solidFill>
            <a:prstDash val="solid"/>
            <a:round/>
            <a:headEnd len="sm" w="sm" type="none"/>
            <a:tailEnd len="sm" w="sm" type="none"/>
          </a:ln>
        </p:spPr>
      </p:cxnSp>
      <p:cxnSp>
        <p:nvCxnSpPr>
          <p:cNvPr id="107" name="Google Shape;107;p2"/>
          <p:cNvCxnSpPr/>
          <p:nvPr/>
        </p:nvCxnSpPr>
        <p:spPr>
          <a:xfrm>
            <a:off x="1708772" y="568102"/>
            <a:ext cx="375086" cy="438940"/>
          </a:xfrm>
          <a:prstGeom prst="straightConnector1">
            <a:avLst/>
          </a:prstGeom>
          <a:noFill/>
          <a:ln cap="flat" cmpd="sng" w="66675">
            <a:solidFill>
              <a:srgbClr val="BEC6D4"/>
            </a:solidFill>
            <a:prstDash val="solid"/>
            <a:round/>
            <a:headEnd len="sm" w="sm" type="none"/>
            <a:tailEnd len="sm" w="sm" type="none"/>
          </a:ln>
        </p:spPr>
      </p:cxnSp>
      <p:cxnSp>
        <p:nvCxnSpPr>
          <p:cNvPr id="108" name="Google Shape;108;p2"/>
          <p:cNvCxnSpPr/>
          <p:nvPr/>
        </p:nvCxnSpPr>
        <p:spPr>
          <a:xfrm>
            <a:off x="2049991" y="568102"/>
            <a:ext cx="375086" cy="438940"/>
          </a:xfrm>
          <a:prstGeom prst="straightConnector1">
            <a:avLst/>
          </a:prstGeom>
          <a:noFill/>
          <a:ln cap="flat" cmpd="sng" w="66675">
            <a:solidFill>
              <a:srgbClr val="BEC6D4"/>
            </a:solidFill>
            <a:prstDash val="solid"/>
            <a:round/>
            <a:headEnd len="sm" w="sm" type="none"/>
            <a:tailEnd len="sm" w="sm" type="none"/>
          </a:ln>
        </p:spPr>
      </p:cxnSp>
      <p:cxnSp>
        <p:nvCxnSpPr>
          <p:cNvPr id="109" name="Google Shape;109;p2"/>
          <p:cNvCxnSpPr/>
          <p:nvPr/>
        </p:nvCxnSpPr>
        <p:spPr>
          <a:xfrm>
            <a:off x="2391209" y="568102"/>
            <a:ext cx="375086" cy="438940"/>
          </a:xfrm>
          <a:prstGeom prst="straightConnector1">
            <a:avLst/>
          </a:prstGeom>
          <a:noFill/>
          <a:ln cap="flat" cmpd="sng" w="66675">
            <a:solidFill>
              <a:srgbClr val="BEC6D4"/>
            </a:solidFill>
            <a:prstDash val="solid"/>
            <a:round/>
            <a:headEnd len="sm" w="sm" type="none"/>
            <a:tailEnd len="sm" w="sm" type="none"/>
          </a:ln>
        </p:spPr>
      </p:cxnSp>
      <p:cxnSp>
        <p:nvCxnSpPr>
          <p:cNvPr id="110" name="Google Shape;110;p2"/>
          <p:cNvCxnSpPr/>
          <p:nvPr/>
        </p:nvCxnSpPr>
        <p:spPr>
          <a:xfrm>
            <a:off x="2732427" y="568102"/>
            <a:ext cx="375086" cy="438940"/>
          </a:xfrm>
          <a:prstGeom prst="straightConnector1">
            <a:avLst/>
          </a:prstGeom>
          <a:noFill/>
          <a:ln cap="flat" cmpd="sng" w="66675">
            <a:solidFill>
              <a:srgbClr val="BEC6D4"/>
            </a:solidFill>
            <a:prstDash val="solid"/>
            <a:round/>
            <a:headEnd len="sm" w="sm" type="none"/>
            <a:tailEnd len="sm" w="sm" type="none"/>
          </a:ln>
        </p:spPr>
      </p:cxnSp>
      <p:cxnSp>
        <p:nvCxnSpPr>
          <p:cNvPr id="111" name="Google Shape;111;p2"/>
          <p:cNvCxnSpPr/>
          <p:nvPr/>
        </p:nvCxnSpPr>
        <p:spPr>
          <a:xfrm>
            <a:off x="3073645" y="568102"/>
            <a:ext cx="375086" cy="438940"/>
          </a:xfrm>
          <a:prstGeom prst="straightConnector1">
            <a:avLst/>
          </a:prstGeom>
          <a:noFill/>
          <a:ln cap="flat" cmpd="sng" w="66675">
            <a:solidFill>
              <a:srgbClr val="BEC6D4"/>
            </a:solidFill>
            <a:prstDash val="solid"/>
            <a:round/>
            <a:headEnd len="sm" w="sm" type="none"/>
            <a:tailEnd len="sm" w="sm" type="none"/>
          </a:ln>
        </p:spPr>
      </p:cxnSp>
      <p:sp>
        <p:nvSpPr>
          <p:cNvPr id="112" name="Google Shape;112;p2"/>
          <p:cNvSpPr txBox="1"/>
          <p:nvPr/>
        </p:nvSpPr>
        <p:spPr>
          <a:xfrm>
            <a:off x="6470359" y="2634974"/>
            <a:ext cx="5167558" cy="59055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999" u="none" cap="none" strike="noStrike">
                <a:solidFill>
                  <a:srgbClr val="0D0C08"/>
                </a:solidFill>
                <a:latin typeface="Arial"/>
                <a:ea typeface="Arial"/>
                <a:cs typeface="Arial"/>
                <a:sym typeface="Arial"/>
              </a:rPr>
              <a:t>TỔNG QUAN ĐỀ TÀI</a:t>
            </a:r>
            <a:endParaRPr/>
          </a:p>
        </p:txBody>
      </p:sp>
      <p:sp>
        <p:nvSpPr>
          <p:cNvPr id="113" name="Google Shape;113;p2"/>
          <p:cNvSpPr txBox="1"/>
          <p:nvPr/>
        </p:nvSpPr>
        <p:spPr>
          <a:xfrm>
            <a:off x="6470359" y="4347272"/>
            <a:ext cx="5405885" cy="11906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999" u="none" cap="none" strike="noStrike">
                <a:solidFill>
                  <a:srgbClr val="0D0C08"/>
                </a:solidFill>
                <a:latin typeface="Arial"/>
                <a:ea typeface="Arial"/>
                <a:cs typeface="Arial"/>
                <a:sym typeface="Arial"/>
              </a:rPr>
              <a:t>CÁC CÔNG CỤ SỬ DỤNG</a:t>
            </a:r>
            <a:endParaRPr/>
          </a:p>
        </p:txBody>
      </p:sp>
      <p:sp>
        <p:nvSpPr>
          <p:cNvPr id="114" name="Google Shape;114;p2"/>
          <p:cNvSpPr txBox="1"/>
          <p:nvPr/>
        </p:nvSpPr>
        <p:spPr>
          <a:xfrm>
            <a:off x="13751316" y="2634974"/>
            <a:ext cx="4426078" cy="59055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999" u="none" cap="none" strike="noStrike">
                <a:solidFill>
                  <a:srgbClr val="0D0C08"/>
                </a:solidFill>
                <a:latin typeface="Arial"/>
                <a:ea typeface="Arial"/>
                <a:cs typeface="Arial"/>
                <a:sym typeface="Arial"/>
              </a:rPr>
              <a:t>XỬ LÝ BÀI TOÁN</a:t>
            </a:r>
            <a:endParaRPr/>
          </a:p>
        </p:txBody>
      </p:sp>
      <p:sp>
        <p:nvSpPr>
          <p:cNvPr id="115" name="Google Shape;115;p2"/>
          <p:cNvSpPr txBox="1"/>
          <p:nvPr/>
        </p:nvSpPr>
        <p:spPr>
          <a:xfrm>
            <a:off x="13751316" y="4392337"/>
            <a:ext cx="4426078" cy="59055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999" u="none" cap="none" strike="noStrike">
                <a:solidFill>
                  <a:srgbClr val="0D0C08"/>
                </a:solidFill>
                <a:latin typeface="Arial"/>
                <a:ea typeface="Arial"/>
                <a:cs typeface="Arial"/>
                <a:sym typeface="Arial"/>
              </a:rPr>
              <a:t>DEMO</a:t>
            </a:r>
            <a:endParaRPr/>
          </a:p>
        </p:txBody>
      </p:sp>
      <p:sp>
        <p:nvSpPr>
          <p:cNvPr id="116" name="Google Shape;116;p2"/>
          <p:cNvSpPr txBox="1"/>
          <p:nvPr/>
        </p:nvSpPr>
        <p:spPr>
          <a:xfrm>
            <a:off x="5166947" y="6235781"/>
            <a:ext cx="1151172"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CE442F"/>
                </a:solidFill>
                <a:latin typeface="Arial"/>
                <a:ea typeface="Arial"/>
                <a:cs typeface="Arial"/>
                <a:sym typeface="Arial"/>
              </a:rPr>
              <a:t>03</a:t>
            </a:r>
            <a:endParaRPr/>
          </a:p>
        </p:txBody>
      </p:sp>
      <p:sp>
        <p:nvSpPr>
          <p:cNvPr id="117" name="Google Shape;117;p2"/>
          <p:cNvSpPr txBox="1"/>
          <p:nvPr/>
        </p:nvSpPr>
        <p:spPr>
          <a:xfrm>
            <a:off x="6470359" y="6431044"/>
            <a:ext cx="4426078" cy="59055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999" u="none" cap="none" strike="noStrike">
                <a:solidFill>
                  <a:srgbClr val="0D0C08"/>
                </a:solidFill>
                <a:latin typeface="Arial"/>
                <a:ea typeface="Arial"/>
                <a:cs typeface="Arial"/>
                <a:sym typeface="Arial"/>
              </a:rPr>
              <a:t>CHỈ SỐ KẾ TOÁN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grpSp>
        <p:nvGrpSpPr>
          <p:cNvPr id="349" name="Google Shape;349;p20"/>
          <p:cNvGrpSpPr/>
          <p:nvPr/>
        </p:nvGrpSpPr>
        <p:grpSpPr>
          <a:xfrm>
            <a:off x="13388852" y="-144661"/>
            <a:ext cx="4899148" cy="10431661"/>
            <a:chOff x="0" y="-38100"/>
            <a:chExt cx="1290311" cy="2747433"/>
          </a:xfrm>
        </p:grpSpPr>
        <p:sp>
          <p:nvSpPr>
            <p:cNvPr id="350" name="Google Shape;350;p20"/>
            <p:cNvSpPr/>
            <p:nvPr/>
          </p:nvSpPr>
          <p:spPr>
            <a:xfrm>
              <a:off x="0" y="0"/>
              <a:ext cx="1290311" cy="2709333"/>
            </a:xfrm>
            <a:custGeom>
              <a:rect b="b" l="l" r="r" t="t"/>
              <a:pathLst>
                <a:path extrusionOk="0" h="2709333" w="1290311">
                  <a:moveTo>
                    <a:pt x="0" y="0"/>
                  </a:moveTo>
                  <a:lnTo>
                    <a:pt x="1290311" y="0"/>
                  </a:lnTo>
                  <a:lnTo>
                    <a:pt x="1290311" y="2709333"/>
                  </a:lnTo>
                  <a:lnTo>
                    <a:pt x="0" y="2709333"/>
                  </a:lnTo>
                  <a:close/>
                </a:path>
              </a:pathLst>
            </a:custGeom>
            <a:solidFill>
              <a:srgbClr val="CE442F"/>
            </a:solidFill>
            <a:ln>
              <a:noFill/>
            </a:ln>
          </p:spPr>
        </p:sp>
        <p:sp>
          <p:nvSpPr>
            <p:cNvPr id="351" name="Google Shape;351;p20"/>
            <p:cNvSpPr txBox="1"/>
            <p:nvPr/>
          </p:nvSpPr>
          <p:spPr>
            <a:xfrm>
              <a:off x="0" y="-38100"/>
              <a:ext cx="1290311"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2" name="Google Shape;352;p20"/>
          <p:cNvSpPr/>
          <p:nvPr/>
        </p:nvSpPr>
        <p:spPr>
          <a:xfrm>
            <a:off x="11466033" y="1172873"/>
            <a:ext cx="6206490" cy="8229600"/>
          </a:xfrm>
          <a:custGeom>
            <a:rect b="b" l="l" r="r" t="t"/>
            <a:pathLst>
              <a:path extrusionOk="0" h="8229600" w="6206490">
                <a:moveTo>
                  <a:pt x="0" y="0"/>
                </a:moveTo>
                <a:lnTo>
                  <a:pt x="6206490" y="0"/>
                </a:lnTo>
                <a:lnTo>
                  <a:pt x="6206490" y="8229600"/>
                </a:lnTo>
                <a:lnTo>
                  <a:pt x="0" y="8229600"/>
                </a:lnTo>
                <a:lnTo>
                  <a:pt x="0" y="0"/>
                </a:lnTo>
                <a:close/>
              </a:path>
            </a:pathLst>
          </a:custGeom>
          <a:blipFill rotWithShape="1">
            <a:blip r:embed="rId3">
              <a:alphaModFix/>
            </a:blip>
            <a:stretch>
              <a:fillRect b="0" l="-49506" r="-49506" t="0"/>
            </a:stretch>
          </a:blipFill>
          <a:ln>
            <a:noFill/>
          </a:ln>
        </p:spPr>
      </p:sp>
      <p:sp>
        <p:nvSpPr>
          <p:cNvPr id="353" name="Google Shape;353;p20"/>
          <p:cNvSpPr txBox="1"/>
          <p:nvPr/>
        </p:nvSpPr>
        <p:spPr>
          <a:xfrm>
            <a:off x="4103739" y="132193"/>
            <a:ext cx="4695288" cy="1177927"/>
          </a:xfrm>
          <a:prstGeom prst="rect">
            <a:avLst/>
          </a:prstGeom>
          <a:noFill/>
          <a:ln>
            <a:noFill/>
          </a:ln>
        </p:spPr>
        <p:txBody>
          <a:bodyPr anchorCtr="0" anchor="t" bIns="0" lIns="0" spcFirstLastPara="1" rIns="0" wrap="square" tIns="0">
            <a:spAutoFit/>
          </a:bodyPr>
          <a:lstStyle/>
          <a:p>
            <a:pPr indent="0" lvl="0" marL="0" marR="0" rtl="0" algn="l">
              <a:lnSpc>
                <a:spcPct val="127012"/>
              </a:lnSpc>
              <a:spcBef>
                <a:spcPts val="0"/>
              </a:spcBef>
              <a:spcAft>
                <a:spcPts val="0"/>
              </a:spcAft>
              <a:buNone/>
            </a:pPr>
            <a:r>
              <a:rPr b="1" i="0" lang="en-US" sz="7478" u="none" cap="none" strike="noStrike">
                <a:solidFill>
                  <a:srgbClr val="000000"/>
                </a:solidFill>
                <a:latin typeface="Roboto"/>
                <a:ea typeface="Roboto"/>
                <a:cs typeface="Roboto"/>
                <a:sym typeface="Roboto"/>
              </a:rPr>
              <a:t>DATASET</a:t>
            </a:r>
            <a:endParaRPr/>
          </a:p>
        </p:txBody>
      </p:sp>
      <p:grpSp>
        <p:nvGrpSpPr>
          <p:cNvPr id="354" name="Google Shape;354;p20"/>
          <p:cNvGrpSpPr/>
          <p:nvPr/>
        </p:nvGrpSpPr>
        <p:grpSpPr>
          <a:xfrm>
            <a:off x="7156949" y="3817142"/>
            <a:ext cx="808442" cy="808442"/>
            <a:chOff x="0" y="0"/>
            <a:chExt cx="812800" cy="812800"/>
          </a:xfrm>
        </p:grpSpPr>
        <p:sp>
          <p:nvSpPr>
            <p:cNvPr id="355" name="Google Shape;355;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7" name="Google Shape;357;p20"/>
          <p:cNvGrpSpPr/>
          <p:nvPr/>
        </p:nvGrpSpPr>
        <p:grpSpPr>
          <a:xfrm>
            <a:off x="1277156" y="9292329"/>
            <a:ext cx="1154741" cy="1154741"/>
            <a:chOff x="0" y="0"/>
            <a:chExt cx="812800" cy="812800"/>
          </a:xfrm>
        </p:grpSpPr>
        <p:sp>
          <p:nvSpPr>
            <p:cNvPr id="358" name="Google Shape;358;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0" name="Google Shape;360;p20"/>
          <p:cNvSpPr/>
          <p:nvPr/>
        </p:nvSpPr>
        <p:spPr>
          <a:xfrm>
            <a:off x="1277156" y="2310789"/>
            <a:ext cx="801736" cy="773675"/>
          </a:xfrm>
          <a:custGeom>
            <a:rect b="b" l="l" r="r" t="t"/>
            <a:pathLst>
              <a:path extrusionOk="0" h="773675" w="801736">
                <a:moveTo>
                  <a:pt x="0" y="0"/>
                </a:moveTo>
                <a:lnTo>
                  <a:pt x="801736" y="0"/>
                </a:lnTo>
                <a:lnTo>
                  <a:pt x="801736" y="773675"/>
                </a:lnTo>
                <a:lnTo>
                  <a:pt x="0" y="773675"/>
                </a:lnTo>
                <a:lnTo>
                  <a:pt x="0" y="0"/>
                </a:lnTo>
                <a:close/>
              </a:path>
            </a:pathLst>
          </a:custGeom>
          <a:blipFill rotWithShape="1">
            <a:blip r:embed="rId4">
              <a:alphaModFix/>
            </a:blip>
            <a:stretch>
              <a:fillRect b="0" l="0" r="0" t="0"/>
            </a:stretch>
          </a:blipFill>
          <a:ln>
            <a:noFill/>
          </a:ln>
        </p:spPr>
      </p:sp>
      <p:sp>
        <p:nvSpPr>
          <p:cNvPr id="361" name="Google Shape;361;p20"/>
          <p:cNvSpPr/>
          <p:nvPr/>
        </p:nvSpPr>
        <p:spPr>
          <a:xfrm>
            <a:off x="1277156" y="5843801"/>
            <a:ext cx="801736" cy="773675"/>
          </a:xfrm>
          <a:custGeom>
            <a:rect b="b" l="l" r="r" t="t"/>
            <a:pathLst>
              <a:path extrusionOk="0" h="773675" w="801736">
                <a:moveTo>
                  <a:pt x="0" y="0"/>
                </a:moveTo>
                <a:lnTo>
                  <a:pt x="801736" y="0"/>
                </a:lnTo>
                <a:lnTo>
                  <a:pt x="801736" y="773675"/>
                </a:lnTo>
                <a:lnTo>
                  <a:pt x="0" y="773675"/>
                </a:lnTo>
                <a:lnTo>
                  <a:pt x="0" y="0"/>
                </a:lnTo>
                <a:close/>
              </a:path>
            </a:pathLst>
          </a:custGeom>
          <a:blipFill rotWithShape="1">
            <a:blip r:embed="rId5">
              <a:alphaModFix/>
            </a:blip>
            <a:stretch>
              <a:fillRect b="0" l="0" r="0" t="0"/>
            </a:stretch>
          </a:blipFill>
          <a:ln>
            <a:noFill/>
          </a:ln>
        </p:spPr>
      </p:sp>
      <p:sp>
        <p:nvSpPr>
          <p:cNvPr id="362" name="Google Shape;362;p20"/>
          <p:cNvSpPr txBox="1"/>
          <p:nvPr/>
        </p:nvSpPr>
        <p:spPr>
          <a:xfrm>
            <a:off x="2666253" y="2467482"/>
            <a:ext cx="7732730" cy="272542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000000"/>
                </a:solidFill>
                <a:latin typeface="Roboto"/>
                <a:ea typeface="Roboto"/>
                <a:cs typeface="Roboto"/>
                <a:sym typeface="Roboto"/>
              </a:rPr>
              <a:t>Thành lập: 1991, có trụ sở tại TP. Hồ Chí Minh, Việt Nam.</a:t>
            </a:r>
            <a:endParaRPr/>
          </a:p>
          <a:p>
            <a:pPr indent="0" lvl="0" marL="0" marR="0" rtl="0" algn="l">
              <a:lnSpc>
                <a:spcPct val="140018"/>
              </a:lnSpc>
              <a:spcBef>
                <a:spcPts val="0"/>
              </a:spcBef>
              <a:spcAft>
                <a:spcPts val="0"/>
              </a:spcAft>
              <a:buNone/>
            </a:pPr>
            <a:r>
              <a:rPr b="0" i="0" lang="en-US" sz="2199" u="none" cap="none" strike="noStrike">
                <a:solidFill>
                  <a:srgbClr val="000000"/>
                </a:solidFill>
                <a:latin typeface="Roboto"/>
                <a:ea typeface="Roboto"/>
                <a:cs typeface="Roboto"/>
                <a:sym typeface="Roboto"/>
              </a:rPr>
              <a:t>Niêm yết cổ phiếu trên Sở Giao dịch Chứng khoán TP. Hồ Chí Minh (HOSE) - STB.</a:t>
            </a:r>
            <a:endParaRPr/>
          </a:p>
          <a:p>
            <a:pPr indent="0" lvl="0" marL="0" marR="0" rtl="0" algn="l">
              <a:lnSpc>
                <a:spcPct val="140018"/>
              </a:lnSpc>
              <a:spcBef>
                <a:spcPts val="0"/>
              </a:spcBef>
              <a:spcAft>
                <a:spcPts val="0"/>
              </a:spcAft>
              <a:buNone/>
            </a:pPr>
            <a:r>
              <a:rPr b="0" i="0" lang="en-US" sz="2199" u="none" cap="none" strike="noStrike">
                <a:solidFill>
                  <a:srgbClr val="000000"/>
                </a:solidFill>
                <a:latin typeface="Roboto"/>
                <a:ea typeface="Roboto"/>
                <a:cs typeface="Roboto"/>
                <a:sym typeface="Roboto"/>
              </a:rPr>
              <a:t>Sản phẩm và dịch vụ bao gồm tiền gửi, cho vay, dịch vụ tài chính trực tuyến, và nhiều dịch vụ tài chính khác cho cá nhân và doanh nghiệp.</a:t>
            </a:r>
            <a:endParaRPr/>
          </a:p>
          <a:p>
            <a:pPr indent="0" lvl="0" marL="0" marR="0" rtl="0" algn="l">
              <a:lnSpc>
                <a:spcPct val="140018"/>
              </a:lnSpc>
              <a:spcBef>
                <a:spcPts val="0"/>
              </a:spcBef>
              <a:spcAft>
                <a:spcPts val="0"/>
              </a:spcAft>
              <a:buNone/>
            </a:pPr>
            <a:r>
              <a:t/>
            </a:r>
            <a:endParaRPr b="0" i="0" sz="2199" u="none" cap="none" strike="noStrike">
              <a:solidFill>
                <a:srgbClr val="000000"/>
              </a:solidFill>
              <a:latin typeface="Roboto"/>
              <a:ea typeface="Roboto"/>
              <a:cs typeface="Roboto"/>
              <a:sym typeface="Roboto"/>
            </a:endParaRPr>
          </a:p>
        </p:txBody>
      </p:sp>
      <p:sp>
        <p:nvSpPr>
          <p:cNvPr id="363" name="Google Shape;363;p20"/>
          <p:cNvSpPr txBox="1"/>
          <p:nvPr/>
        </p:nvSpPr>
        <p:spPr>
          <a:xfrm>
            <a:off x="2644366" y="6120026"/>
            <a:ext cx="7754618" cy="272542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000000"/>
                </a:solidFill>
                <a:latin typeface="Roboto"/>
                <a:ea typeface="Roboto"/>
                <a:cs typeface="Roboto"/>
                <a:sym typeface="Roboto"/>
              </a:rPr>
              <a:t>Thành lập: 1963 và có trụ sở tại Hà Nội, Việt Nam.</a:t>
            </a:r>
            <a:endParaRPr/>
          </a:p>
          <a:p>
            <a:pPr indent="0" lvl="0" marL="0" marR="0" rtl="0" algn="l">
              <a:lnSpc>
                <a:spcPct val="140018"/>
              </a:lnSpc>
              <a:spcBef>
                <a:spcPts val="0"/>
              </a:spcBef>
              <a:spcAft>
                <a:spcPts val="0"/>
              </a:spcAft>
              <a:buNone/>
            </a:pPr>
            <a:r>
              <a:rPr b="0" i="0" lang="en-US" sz="2199" u="none" cap="none" strike="noStrike">
                <a:solidFill>
                  <a:srgbClr val="000000"/>
                </a:solidFill>
                <a:latin typeface="Roboto"/>
                <a:ea typeface="Roboto"/>
                <a:cs typeface="Roboto"/>
                <a:sym typeface="Roboto"/>
              </a:rPr>
              <a:t>Niêm yết cổ phiếu trên Sở Giao dịch Chứng khoán TP. Hồ Chí Minh (HOSE) - VCB. </a:t>
            </a:r>
            <a:endParaRPr/>
          </a:p>
          <a:p>
            <a:pPr indent="0" lvl="0" marL="0" marR="0" rtl="0" algn="l">
              <a:lnSpc>
                <a:spcPct val="140018"/>
              </a:lnSpc>
              <a:spcBef>
                <a:spcPts val="0"/>
              </a:spcBef>
              <a:spcAft>
                <a:spcPts val="0"/>
              </a:spcAft>
              <a:buNone/>
            </a:pPr>
            <a:r>
              <a:rPr b="0" i="0" lang="en-US" sz="2199" u="none" cap="none" strike="noStrike">
                <a:solidFill>
                  <a:srgbClr val="000000"/>
                </a:solidFill>
                <a:latin typeface="Roboto"/>
                <a:ea typeface="Roboto"/>
                <a:cs typeface="Roboto"/>
                <a:sym typeface="Roboto"/>
              </a:rPr>
              <a:t>Sản phẩm và dịch vụ về tài chính, bao gồm tiền gửi, cho vay, dịch vụ tài chính trực tuyến, và nhiều dịch vụ tài chính khác cho cá nhân và doanh nghiệp.</a:t>
            </a:r>
            <a:endParaRPr/>
          </a:p>
          <a:p>
            <a:pPr indent="0" lvl="0" marL="0" marR="0" rtl="0" algn="l">
              <a:lnSpc>
                <a:spcPct val="140018"/>
              </a:lnSpc>
              <a:spcBef>
                <a:spcPts val="0"/>
              </a:spcBef>
              <a:spcAft>
                <a:spcPts val="0"/>
              </a:spcAft>
              <a:buNone/>
            </a:pPr>
            <a:r>
              <a:t/>
            </a:r>
            <a:endParaRPr b="0" i="0" sz="2199" u="none" cap="none" strike="noStrike">
              <a:solidFill>
                <a:srgbClr val="000000"/>
              </a:solidFill>
              <a:latin typeface="Roboto"/>
              <a:ea typeface="Roboto"/>
              <a:cs typeface="Roboto"/>
              <a:sym typeface="Roboto"/>
            </a:endParaRPr>
          </a:p>
        </p:txBody>
      </p:sp>
      <p:sp>
        <p:nvSpPr>
          <p:cNvPr id="364" name="Google Shape;364;p20"/>
          <p:cNvSpPr txBox="1"/>
          <p:nvPr/>
        </p:nvSpPr>
        <p:spPr>
          <a:xfrm>
            <a:off x="2666253" y="1838177"/>
            <a:ext cx="3578253" cy="38227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1" i="0" lang="en-US" sz="2199" u="none" cap="none" strike="noStrike">
                <a:solidFill>
                  <a:srgbClr val="000000"/>
                </a:solidFill>
                <a:latin typeface="Roboto"/>
                <a:ea typeface="Roboto"/>
                <a:cs typeface="Roboto"/>
                <a:sym typeface="Roboto"/>
              </a:rPr>
              <a:t>STB</a:t>
            </a:r>
            <a:endParaRPr/>
          </a:p>
        </p:txBody>
      </p:sp>
      <p:sp>
        <p:nvSpPr>
          <p:cNvPr id="365" name="Google Shape;365;p20"/>
          <p:cNvSpPr txBox="1"/>
          <p:nvPr/>
        </p:nvSpPr>
        <p:spPr>
          <a:xfrm>
            <a:off x="2644366" y="5488177"/>
            <a:ext cx="3578253" cy="38227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1" i="0" lang="en-US" sz="2199" u="none" cap="none" strike="noStrike">
                <a:solidFill>
                  <a:srgbClr val="000000"/>
                </a:solidFill>
                <a:latin typeface="Roboto"/>
                <a:ea typeface="Roboto"/>
                <a:cs typeface="Roboto"/>
                <a:sym typeface="Roboto"/>
              </a:rPr>
              <a:t>VCB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grpSp>
        <p:nvGrpSpPr>
          <p:cNvPr id="370" name="Google Shape;370;p21"/>
          <p:cNvGrpSpPr/>
          <p:nvPr/>
        </p:nvGrpSpPr>
        <p:grpSpPr>
          <a:xfrm>
            <a:off x="10706394" y="-426686"/>
            <a:ext cx="9566239" cy="10951195"/>
            <a:chOff x="0" y="-47625"/>
            <a:chExt cx="2408296" cy="2756958"/>
          </a:xfrm>
        </p:grpSpPr>
        <p:sp>
          <p:nvSpPr>
            <p:cNvPr id="371" name="Google Shape;371;p21"/>
            <p:cNvSpPr/>
            <p:nvPr/>
          </p:nvSpPr>
          <p:spPr>
            <a:xfrm>
              <a:off x="0" y="0"/>
              <a:ext cx="2408296" cy="2709333"/>
            </a:xfrm>
            <a:custGeom>
              <a:rect b="b" l="l" r="r" t="t"/>
              <a:pathLst>
                <a:path extrusionOk="0" h="2709333" w="2408296">
                  <a:moveTo>
                    <a:pt x="0" y="0"/>
                  </a:moveTo>
                  <a:lnTo>
                    <a:pt x="2408296" y="0"/>
                  </a:lnTo>
                  <a:lnTo>
                    <a:pt x="2408296" y="2709333"/>
                  </a:lnTo>
                  <a:lnTo>
                    <a:pt x="0" y="2709333"/>
                  </a:lnTo>
                  <a:close/>
                </a:path>
              </a:pathLst>
            </a:custGeom>
            <a:solidFill>
              <a:srgbClr val="0D0C08"/>
            </a:solidFill>
            <a:ln>
              <a:noFill/>
            </a:ln>
          </p:spPr>
        </p:sp>
        <p:sp>
          <p:nvSpPr>
            <p:cNvPr id="372" name="Google Shape;372;p21"/>
            <p:cNvSpPr txBox="1"/>
            <p:nvPr/>
          </p:nvSpPr>
          <p:spPr>
            <a:xfrm>
              <a:off x="0" y="-47625"/>
              <a:ext cx="2408296"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3" name="Google Shape;373;p21"/>
          <p:cNvSpPr/>
          <p:nvPr/>
        </p:nvSpPr>
        <p:spPr>
          <a:xfrm>
            <a:off x="10706394" y="-237510"/>
            <a:ext cx="9566239" cy="10762019"/>
          </a:xfrm>
          <a:custGeom>
            <a:rect b="b" l="l" r="r" t="t"/>
            <a:pathLst>
              <a:path extrusionOk="0" h="10762019" w="9566239">
                <a:moveTo>
                  <a:pt x="0" y="0"/>
                </a:moveTo>
                <a:lnTo>
                  <a:pt x="9566240" y="0"/>
                </a:lnTo>
                <a:lnTo>
                  <a:pt x="9566240" y="10762020"/>
                </a:lnTo>
                <a:lnTo>
                  <a:pt x="0" y="10762020"/>
                </a:lnTo>
                <a:lnTo>
                  <a:pt x="0" y="0"/>
                </a:lnTo>
                <a:close/>
              </a:path>
            </a:pathLst>
          </a:custGeom>
          <a:blipFill rotWithShape="1">
            <a:blip r:embed="rId3">
              <a:alphaModFix amt="92000"/>
            </a:blip>
            <a:stretch>
              <a:fillRect b="0" l="-6248" r="-6248" t="0"/>
            </a:stretch>
          </a:blipFill>
          <a:ln>
            <a:noFill/>
          </a:ln>
        </p:spPr>
      </p:sp>
      <p:sp>
        <p:nvSpPr>
          <p:cNvPr id="374" name="Google Shape;374;p21"/>
          <p:cNvSpPr txBox="1"/>
          <p:nvPr/>
        </p:nvSpPr>
        <p:spPr>
          <a:xfrm>
            <a:off x="690973" y="562825"/>
            <a:ext cx="9459602" cy="1597025"/>
          </a:xfrm>
          <a:prstGeom prst="rect">
            <a:avLst/>
          </a:prstGeom>
          <a:noFill/>
          <a:ln>
            <a:noFill/>
          </a:ln>
        </p:spPr>
        <p:txBody>
          <a:bodyPr anchorCtr="0" anchor="t" bIns="0" lIns="0" spcFirstLastPara="1" rIns="0" wrap="square" tIns="0">
            <a:spAutoFit/>
          </a:bodyPr>
          <a:lstStyle/>
          <a:p>
            <a:pPr indent="0" lvl="0" marL="0" marR="0" rtl="0" algn="l">
              <a:lnSpc>
                <a:spcPct val="127002"/>
              </a:lnSpc>
              <a:spcBef>
                <a:spcPts val="0"/>
              </a:spcBef>
              <a:spcAft>
                <a:spcPts val="0"/>
              </a:spcAft>
              <a:buNone/>
            </a:pPr>
            <a:r>
              <a:rPr b="1" i="0" lang="en-US" sz="9999" u="none" cap="none" strike="noStrike">
                <a:solidFill>
                  <a:srgbClr val="CE442F"/>
                </a:solidFill>
                <a:latin typeface="Roboto"/>
                <a:ea typeface="Roboto"/>
                <a:cs typeface="Roboto"/>
                <a:sym typeface="Roboto"/>
              </a:rPr>
              <a:t>Thuật toán GRU</a:t>
            </a:r>
            <a:endParaRPr/>
          </a:p>
        </p:txBody>
      </p:sp>
      <p:sp>
        <p:nvSpPr>
          <p:cNvPr id="375" name="Google Shape;375;p21"/>
          <p:cNvSpPr txBox="1"/>
          <p:nvPr/>
        </p:nvSpPr>
        <p:spPr>
          <a:xfrm>
            <a:off x="1353292" y="2604548"/>
            <a:ext cx="8134964" cy="5682615"/>
          </a:xfrm>
          <a:prstGeom prst="rect">
            <a:avLst/>
          </a:prstGeom>
          <a:noFill/>
          <a:ln>
            <a:noFill/>
          </a:ln>
        </p:spPr>
        <p:txBody>
          <a:bodyPr anchorCtr="0" anchor="t" bIns="0" lIns="0" spcFirstLastPara="1" rIns="0" wrap="square" tIns="0">
            <a:spAutoFit/>
          </a:bodyPr>
          <a:lstStyle/>
          <a:p>
            <a:pPr indent="0" lvl="0" marL="0" marR="0" rtl="0" algn="just">
              <a:lnSpc>
                <a:spcPct val="162015"/>
              </a:lnSpc>
              <a:spcBef>
                <a:spcPts val="0"/>
              </a:spcBef>
              <a:spcAft>
                <a:spcPts val="0"/>
              </a:spcAft>
              <a:buNone/>
            </a:pPr>
            <a:r>
              <a:rPr b="0" i="0" lang="en-US" sz="3999" u="none" cap="none" strike="noStrike">
                <a:solidFill>
                  <a:srgbClr val="000000"/>
                </a:solidFill>
                <a:latin typeface="Roboto"/>
                <a:ea typeface="Roboto"/>
                <a:cs typeface="Roboto"/>
                <a:sym typeface="Roboto"/>
              </a:rPr>
              <a:t>GRU (Gated Recurrent Unit) là một loại mạng nơ-ron tái phát (RNN) được sử dụng rộng rãi trong các ứng dụng xử lý chuỗi thời gian, chẳng hạn như dịch tự động, nhận dạng giọng nói và dự đoán giá cổ phiếu.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grpSp>
        <p:nvGrpSpPr>
          <p:cNvPr id="380" name="Google Shape;380;p22"/>
          <p:cNvGrpSpPr/>
          <p:nvPr/>
        </p:nvGrpSpPr>
        <p:grpSpPr>
          <a:xfrm>
            <a:off x="10706394" y="-426686"/>
            <a:ext cx="9566239" cy="10951195"/>
            <a:chOff x="0" y="-47625"/>
            <a:chExt cx="2408296" cy="2756958"/>
          </a:xfrm>
        </p:grpSpPr>
        <p:sp>
          <p:nvSpPr>
            <p:cNvPr id="381" name="Google Shape;381;p22"/>
            <p:cNvSpPr/>
            <p:nvPr/>
          </p:nvSpPr>
          <p:spPr>
            <a:xfrm>
              <a:off x="0" y="0"/>
              <a:ext cx="2408296" cy="2709333"/>
            </a:xfrm>
            <a:custGeom>
              <a:rect b="b" l="l" r="r" t="t"/>
              <a:pathLst>
                <a:path extrusionOk="0" h="2709333" w="2408296">
                  <a:moveTo>
                    <a:pt x="0" y="0"/>
                  </a:moveTo>
                  <a:lnTo>
                    <a:pt x="2408296" y="0"/>
                  </a:lnTo>
                  <a:lnTo>
                    <a:pt x="2408296" y="2709333"/>
                  </a:lnTo>
                  <a:lnTo>
                    <a:pt x="0" y="2709333"/>
                  </a:lnTo>
                  <a:close/>
                </a:path>
              </a:pathLst>
            </a:custGeom>
            <a:solidFill>
              <a:srgbClr val="0D0C08"/>
            </a:solidFill>
            <a:ln>
              <a:noFill/>
            </a:ln>
          </p:spPr>
        </p:sp>
        <p:sp>
          <p:nvSpPr>
            <p:cNvPr id="382" name="Google Shape;382;p22"/>
            <p:cNvSpPr txBox="1"/>
            <p:nvPr/>
          </p:nvSpPr>
          <p:spPr>
            <a:xfrm>
              <a:off x="0" y="-47625"/>
              <a:ext cx="2408296"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83" name="Google Shape;383;p22"/>
          <p:cNvSpPr/>
          <p:nvPr/>
        </p:nvSpPr>
        <p:spPr>
          <a:xfrm>
            <a:off x="10706394" y="-237510"/>
            <a:ext cx="9566239" cy="10762019"/>
          </a:xfrm>
          <a:custGeom>
            <a:rect b="b" l="l" r="r" t="t"/>
            <a:pathLst>
              <a:path extrusionOk="0" h="10762019" w="9566239">
                <a:moveTo>
                  <a:pt x="0" y="0"/>
                </a:moveTo>
                <a:lnTo>
                  <a:pt x="9566240" y="0"/>
                </a:lnTo>
                <a:lnTo>
                  <a:pt x="9566240" y="10762020"/>
                </a:lnTo>
                <a:lnTo>
                  <a:pt x="0" y="10762020"/>
                </a:lnTo>
                <a:lnTo>
                  <a:pt x="0" y="0"/>
                </a:lnTo>
                <a:close/>
              </a:path>
            </a:pathLst>
          </a:custGeom>
          <a:blipFill rotWithShape="1">
            <a:blip r:embed="rId3">
              <a:alphaModFix amt="92000"/>
            </a:blip>
            <a:stretch>
              <a:fillRect b="0" l="-6248" r="-6248" t="0"/>
            </a:stretch>
          </a:blipFill>
          <a:ln>
            <a:noFill/>
          </a:ln>
        </p:spPr>
      </p:sp>
      <p:sp>
        <p:nvSpPr>
          <p:cNvPr id="384" name="Google Shape;384;p22"/>
          <p:cNvSpPr txBox="1"/>
          <p:nvPr/>
        </p:nvSpPr>
        <p:spPr>
          <a:xfrm>
            <a:off x="690973" y="562825"/>
            <a:ext cx="9459602" cy="1597025"/>
          </a:xfrm>
          <a:prstGeom prst="rect">
            <a:avLst/>
          </a:prstGeom>
          <a:noFill/>
          <a:ln>
            <a:noFill/>
          </a:ln>
        </p:spPr>
        <p:txBody>
          <a:bodyPr anchorCtr="0" anchor="t" bIns="0" lIns="0" spcFirstLastPara="1" rIns="0" wrap="square" tIns="0">
            <a:spAutoFit/>
          </a:bodyPr>
          <a:lstStyle/>
          <a:p>
            <a:pPr indent="0" lvl="0" marL="0" marR="0" rtl="0" algn="l">
              <a:lnSpc>
                <a:spcPct val="127002"/>
              </a:lnSpc>
              <a:spcBef>
                <a:spcPts val="0"/>
              </a:spcBef>
              <a:spcAft>
                <a:spcPts val="0"/>
              </a:spcAft>
              <a:buNone/>
            </a:pPr>
            <a:r>
              <a:rPr b="1" i="0" lang="en-US" sz="9999" u="none" cap="none" strike="noStrike">
                <a:solidFill>
                  <a:srgbClr val="CE442F"/>
                </a:solidFill>
                <a:latin typeface="Roboto"/>
                <a:ea typeface="Roboto"/>
                <a:cs typeface="Roboto"/>
                <a:sym typeface="Roboto"/>
              </a:rPr>
              <a:t>Thuật toán GRU</a:t>
            </a:r>
            <a:endParaRPr/>
          </a:p>
        </p:txBody>
      </p:sp>
      <p:sp>
        <p:nvSpPr>
          <p:cNvPr id="385" name="Google Shape;385;p22"/>
          <p:cNvSpPr txBox="1"/>
          <p:nvPr/>
        </p:nvSpPr>
        <p:spPr>
          <a:xfrm>
            <a:off x="581927" y="2339735"/>
            <a:ext cx="9677694" cy="7320915"/>
          </a:xfrm>
          <a:prstGeom prst="rect">
            <a:avLst/>
          </a:prstGeom>
          <a:noFill/>
          <a:ln>
            <a:noFill/>
          </a:ln>
        </p:spPr>
        <p:txBody>
          <a:bodyPr anchorCtr="0" anchor="t" bIns="0" lIns="0" spcFirstLastPara="1" rIns="0" wrap="square" tIns="0">
            <a:spAutoFit/>
          </a:bodyPr>
          <a:lstStyle/>
          <a:p>
            <a:pPr indent="0" lvl="0" marL="0" marR="0" rtl="0" algn="just">
              <a:lnSpc>
                <a:spcPct val="162015"/>
              </a:lnSpc>
              <a:spcBef>
                <a:spcPts val="0"/>
              </a:spcBef>
              <a:spcAft>
                <a:spcPts val="0"/>
              </a:spcAft>
              <a:buNone/>
            </a:pPr>
            <a:r>
              <a:rPr b="0" i="0" lang="en-US" sz="3999" u="none" cap="none" strike="noStrike">
                <a:solidFill>
                  <a:srgbClr val="000000"/>
                </a:solidFill>
                <a:latin typeface="Roboto"/>
                <a:ea typeface="Roboto"/>
                <a:cs typeface="Roboto"/>
                <a:sym typeface="Roboto"/>
              </a:rPr>
              <a:t>GRU có một số ưu điểm so với các mô hình RNN truyền thống, chẳng hạn như:</a:t>
            </a:r>
            <a:endParaRPr/>
          </a:p>
          <a:p>
            <a:pPr indent="-431800" lvl="1" marL="863599" marR="0" rtl="0" algn="just">
              <a:lnSpc>
                <a:spcPct val="162015"/>
              </a:lnSpc>
              <a:spcBef>
                <a:spcPts val="0"/>
              </a:spcBef>
              <a:spcAft>
                <a:spcPts val="0"/>
              </a:spcAft>
              <a:buClr>
                <a:srgbClr val="000000"/>
              </a:buClr>
              <a:buSzPts val="3999"/>
              <a:buFont typeface="Arial"/>
              <a:buChar char="•"/>
            </a:pPr>
            <a:r>
              <a:rPr b="0" i="0" lang="en-US" sz="3999" u="none" cap="none" strike="noStrike">
                <a:solidFill>
                  <a:srgbClr val="000000"/>
                </a:solidFill>
                <a:latin typeface="Roboto"/>
                <a:ea typeface="Roboto"/>
                <a:cs typeface="Roboto"/>
                <a:sym typeface="Roboto"/>
              </a:rPr>
              <a:t>Hiệu quả hơn về mặt tính toán: GRU có ít tham số hơn LSTM, do đó cần ít thời gian hơn để đào tạo và dự đoán.</a:t>
            </a:r>
            <a:endParaRPr/>
          </a:p>
          <a:p>
            <a:pPr indent="-431800" lvl="1" marL="863599" marR="0" rtl="0" algn="just">
              <a:lnSpc>
                <a:spcPct val="162015"/>
              </a:lnSpc>
              <a:spcBef>
                <a:spcPts val="0"/>
              </a:spcBef>
              <a:spcAft>
                <a:spcPts val="0"/>
              </a:spcAft>
              <a:buClr>
                <a:srgbClr val="000000"/>
              </a:buClr>
              <a:buSzPts val="3999"/>
              <a:buFont typeface="Arial"/>
              <a:buChar char="•"/>
            </a:pPr>
            <a:r>
              <a:rPr b="0" i="0" lang="en-US" sz="3999" u="none" cap="none" strike="noStrike">
                <a:solidFill>
                  <a:srgbClr val="000000"/>
                </a:solidFill>
                <a:latin typeface="Roboto"/>
                <a:ea typeface="Roboto"/>
                <a:cs typeface="Roboto"/>
                <a:sym typeface="Roboto"/>
              </a:rPr>
              <a:t>Chịu lỗi tốt hơn: GRU có thể học và dự đoán tốt hơn trong trường hợp dữ liệu bị nhiễu hoặc thiếu sót.</a:t>
            </a:r>
            <a:endParaRPr/>
          </a:p>
          <a:p>
            <a:pPr indent="0" lvl="0" marL="0" marR="0" rtl="0" algn="just">
              <a:lnSpc>
                <a:spcPct val="162015"/>
              </a:lnSpc>
              <a:spcBef>
                <a:spcPts val="0"/>
              </a:spcBef>
              <a:spcAft>
                <a:spcPts val="0"/>
              </a:spcAft>
              <a:buNone/>
            </a:pPr>
            <a:r>
              <a:t/>
            </a:r>
            <a:endParaRPr b="0" i="0" sz="3999" u="none" cap="none" strike="noStrike">
              <a:solidFill>
                <a:srgbClr val="00000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330" l="0" r="0" t="-9331"/>
            </a:stretch>
          </a:blipFill>
          <a:ln>
            <a:noFill/>
          </a:ln>
        </p:spPr>
      </p:sp>
      <p:sp>
        <p:nvSpPr>
          <p:cNvPr id="391" name="Google Shape;391;p23"/>
          <p:cNvSpPr txBox="1"/>
          <p:nvPr/>
        </p:nvSpPr>
        <p:spPr>
          <a:xfrm>
            <a:off x="2550509" y="2788498"/>
            <a:ext cx="13754700" cy="1818900"/>
          </a:xfrm>
          <a:prstGeom prst="rect">
            <a:avLst/>
          </a:prstGeom>
          <a:noFill/>
          <a:ln>
            <a:noFill/>
          </a:ln>
        </p:spPr>
        <p:txBody>
          <a:bodyPr anchorCtr="0" anchor="t" bIns="0" lIns="0" spcFirstLastPara="1" rIns="0" wrap="square" tIns="0">
            <a:spAutoFit/>
          </a:bodyPr>
          <a:lstStyle/>
          <a:p>
            <a:pPr indent="0" lvl="0" marL="0" marR="0" rtl="0" algn="ctr">
              <a:lnSpc>
                <a:spcPct val="140001"/>
              </a:lnSpc>
              <a:spcBef>
                <a:spcPts val="0"/>
              </a:spcBef>
              <a:spcAft>
                <a:spcPts val="0"/>
              </a:spcAft>
              <a:buNone/>
            </a:pPr>
            <a:r>
              <a:rPr b="1" lang="en-US" sz="11817">
                <a:solidFill>
                  <a:srgbClr val="F25238"/>
                </a:solidFill>
                <a:latin typeface="Montserrat"/>
                <a:ea typeface="Montserrat"/>
                <a:cs typeface="Montserrat"/>
                <a:sym typeface="Montserrat"/>
              </a:rPr>
              <a:t>CHI TIẾT ĐỀ TÀI</a:t>
            </a:r>
            <a:endParaRPr/>
          </a:p>
        </p:txBody>
      </p:sp>
      <p:sp>
        <p:nvSpPr>
          <p:cNvPr id="392" name="Google Shape;392;p23"/>
          <p:cNvSpPr txBox="1"/>
          <p:nvPr/>
        </p:nvSpPr>
        <p:spPr>
          <a:xfrm>
            <a:off x="4642525" y="4826200"/>
            <a:ext cx="9810300" cy="800100"/>
          </a:xfrm>
          <a:prstGeom prst="rect">
            <a:avLst/>
          </a:prstGeom>
          <a:noFill/>
          <a:ln>
            <a:noFill/>
          </a:ln>
        </p:spPr>
        <p:txBody>
          <a:bodyPr anchorCtr="0" anchor="t" bIns="91425" lIns="91425" spcFirstLastPara="1" rIns="91425" wrap="square" tIns="91425">
            <a:spAutoFit/>
          </a:bodyPr>
          <a:lstStyle/>
          <a:p>
            <a:pPr indent="0" lvl="0" marL="0" rtl="0" algn="ctr">
              <a:lnSpc>
                <a:spcPct val="140010"/>
              </a:lnSpc>
              <a:spcBef>
                <a:spcPts val="0"/>
              </a:spcBef>
              <a:spcAft>
                <a:spcPts val="0"/>
              </a:spcAft>
              <a:buNone/>
            </a:pPr>
            <a:r>
              <a:rPr lang="en-US" sz="3999">
                <a:solidFill>
                  <a:schemeClr val="lt1"/>
                </a:solidFill>
                <a:latin typeface="Roboto"/>
                <a:ea typeface="Roboto"/>
                <a:cs typeface="Roboto"/>
                <a:sym typeface="Roboto"/>
              </a:rPr>
              <a:t>https://youtu.be/WXELPeaGTZQ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2b15583bee4_0_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328" l="0" r="0" t="-9328"/>
            </a:stretch>
          </a:blipFill>
          <a:ln>
            <a:noFill/>
          </a:ln>
        </p:spPr>
      </p:sp>
      <p:sp>
        <p:nvSpPr>
          <p:cNvPr id="398" name="Google Shape;398;g2b15583bee4_0_0"/>
          <p:cNvSpPr txBox="1"/>
          <p:nvPr/>
        </p:nvSpPr>
        <p:spPr>
          <a:xfrm>
            <a:off x="2266609" y="3873973"/>
            <a:ext cx="13754700" cy="1818900"/>
          </a:xfrm>
          <a:prstGeom prst="rect">
            <a:avLst/>
          </a:prstGeom>
          <a:noFill/>
          <a:ln>
            <a:noFill/>
          </a:ln>
        </p:spPr>
        <p:txBody>
          <a:bodyPr anchorCtr="0" anchor="t" bIns="0" lIns="0" spcFirstLastPara="1" rIns="0" wrap="square" tIns="0">
            <a:spAutoFit/>
          </a:bodyPr>
          <a:lstStyle/>
          <a:p>
            <a:pPr indent="0" lvl="0" marL="0" marR="0" rtl="0" algn="ctr">
              <a:lnSpc>
                <a:spcPct val="140001"/>
              </a:lnSpc>
              <a:spcBef>
                <a:spcPts val="0"/>
              </a:spcBef>
              <a:spcAft>
                <a:spcPts val="0"/>
              </a:spcAft>
              <a:buNone/>
            </a:pPr>
            <a:r>
              <a:rPr b="1" i="0" lang="en-US" sz="11817" u="none" cap="none" strike="noStrike">
                <a:solidFill>
                  <a:srgbClr val="F25238"/>
                </a:solidFill>
                <a:latin typeface="Montserrat"/>
                <a:ea typeface="Montserrat"/>
                <a:cs typeface="Montserrat"/>
                <a:sym typeface="Montserrat"/>
              </a:rPr>
              <a:t>DEMO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19" l="0" r="0" t="-922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3"/>
          <p:cNvGrpSpPr/>
          <p:nvPr/>
        </p:nvGrpSpPr>
        <p:grpSpPr>
          <a:xfrm>
            <a:off x="9594181" y="-180826"/>
            <a:ext cx="9170481" cy="10467826"/>
            <a:chOff x="0" y="-47625"/>
            <a:chExt cx="2415271" cy="2756958"/>
          </a:xfrm>
        </p:grpSpPr>
        <p:sp>
          <p:nvSpPr>
            <p:cNvPr id="123" name="Google Shape;123;p3"/>
            <p:cNvSpPr/>
            <p:nvPr/>
          </p:nvSpPr>
          <p:spPr>
            <a:xfrm>
              <a:off x="0" y="0"/>
              <a:ext cx="2415271" cy="2709333"/>
            </a:xfrm>
            <a:custGeom>
              <a:rect b="b" l="l" r="r" t="t"/>
              <a:pathLst>
                <a:path extrusionOk="0" h="2709333" w="2415271">
                  <a:moveTo>
                    <a:pt x="0" y="0"/>
                  </a:moveTo>
                  <a:lnTo>
                    <a:pt x="2415271" y="0"/>
                  </a:lnTo>
                  <a:lnTo>
                    <a:pt x="2415271" y="2709333"/>
                  </a:lnTo>
                  <a:lnTo>
                    <a:pt x="0" y="2709333"/>
                  </a:lnTo>
                  <a:close/>
                </a:path>
              </a:pathLst>
            </a:custGeom>
            <a:solidFill>
              <a:srgbClr val="0D0C08"/>
            </a:solidFill>
            <a:ln>
              <a:noFill/>
            </a:ln>
          </p:spPr>
        </p:sp>
        <p:sp>
          <p:nvSpPr>
            <p:cNvPr id="124" name="Google Shape;124;p3"/>
            <p:cNvSpPr txBox="1"/>
            <p:nvPr/>
          </p:nvSpPr>
          <p:spPr>
            <a:xfrm>
              <a:off x="0" y="-47625"/>
              <a:ext cx="2415271"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5" name="Google Shape;125;p3"/>
          <p:cNvSpPr/>
          <p:nvPr/>
        </p:nvSpPr>
        <p:spPr>
          <a:xfrm>
            <a:off x="9964919" y="0"/>
            <a:ext cx="9144000" cy="10287000"/>
          </a:xfrm>
          <a:custGeom>
            <a:rect b="b" l="l" r="r" t="t"/>
            <a:pathLst>
              <a:path extrusionOk="0" h="10287000" w="9144000">
                <a:moveTo>
                  <a:pt x="0" y="0"/>
                </a:moveTo>
                <a:lnTo>
                  <a:pt x="9144000" y="0"/>
                </a:lnTo>
                <a:lnTo>
                  <a:pt x="9144000" y="10287000"/>
                </a:lnTo>
                <a:lnTo>
                  <a:pt x="0" y="10287000"/>
                </a:lnTo>
                <a:lnTo>
                  <a:pt x="0" y="0"/>
                </a:lnTo>
                <a:close/>
              </a:path>
            </a:pathLst>
          </a:custGeom>
          <a:blipFill rotWithShape="1">
            <a:blip r:embed="rId3">
              <a:alphaModFix amt="92000"/>
            </a:blip>
            <a:stretch>
              <a:fillRect b="0" l="-6248" r="-6249" t="0"/>
            </a:stretch>
          </a:blipFill>
          <a:ln>
            <a:noFill/>
          </a:ln>
        </p:spPr>
      </p:sp>
      <p:sp>
        <p:nvSpPr>
          <p:cNvPr id="126" name="Google Shape;126;p3"/>
          <p:cNvSpPr/>
          <p:nvPr/>
        </p:nvSpPr>
        <p:spPr>
          <a:xfrm rot="2221032">
            <a:off x="-69021" y="-131639"/>
            <a:ext cx="2195442" cy="1037347"/>
          </a:xfrm>
          <a:custGeom>
            <a:rect b="b" l="l" r="r" t="t"/>
            <a:pathLst>
              <a:path extrusionOk="0" h="1037347" w="2195442">
                <a:moveTo>
                  <a:pt x="0" y="0"/>
                </a:moveTo>
                <a:lnTo>
                  <a:pt x="2195442" y="0"/>
                </a:lnTo>
                <a:lnTo>
                  <a:pt x="2195442" y="1037347"/>
                </a:lnTo>
                <a:lnTo>
                  <a:pt x="0" y="1037347"/>
                </a:lnTo>
                <a:lnTo>
                  <a:pt x="0" y="0"/>
                </a:lnTo>
                <a:close/>
              </a:path>
            </a:pathLst>
          </a:custGeom>
          <a:blipFill rotWithShape="1">
            <a:blip r:embed="rId4">
              <a:alphaModFix/>
            </a:blip>
            <a:stretch>
              <a:fillRect b="0" l="0" r="0" t="0"/>
            </a:stretch>
          </a:blipFill>
          <a:ln>
            <a:noFill/>
          </a:ln>
        </p:spPr>
      </p:sp>
      <p:sp>
        <p:nvSpPr>
          <p:cNvPr id="127" name="Google Shape;127;p3"/>
          <p:cNvSpPr txBox="1"/>
          <p:nvPr/>
        </p:nvSpPr>
        <p:spPr>
          <a:xfrm>
            <a:off x="2494356" y="66330"/>
            <a:ext cx="4994300" cy="1271905"/>
          </a:xfrm>
          <a:prstGeom prst="rect">
            <a:avLst/>
          </a:prstGeom>
          <a:noFill/>
          <a:ln>
            <a:noFill/>
          </a:ln>
        </p:spPr>
        <p:txBody>
          <a:bodyPr anchorCtr="0" anchor="t" bIns="0" lIns="0" spcFirstLastPara="1" rIns="0" wrap="square" tIns="0">
            <a:spAutoFit/>
          </a:bodyPr>
          <a:lstStyle/>
          <a:p>
            <a:pPr indent="0" lvl="0" marL="0" marR="0" rtl="0" algn="l">
              <a:lnSpc>
                <a:spcPct val="127000"/>
              </a:lnSpc>
              <a:spcBef>
                <a:spcPts val="0"/>
              </a:spcBef>
              <a:spcAft>
                <a:spcPts val="0"/>
              </a:spcAft>
              <a:buNone/>
            </a:pPr>
            <a:r>
              <a:rPr b="1" i="0" lang="en-US" sz="8000" u="none" cap="none" strike="noStrike">
                <a:solidFill>
                  <a:srgbClr val="CE442F"/>
                </a:solidFill>
                <a:latin typeface="Roboto"/>
                <a:ea typeface="Roboto"/>
                <a:cs typeface="Roboto"/>
                <a:sym typeface="Roboto"/>
              </a:rPr>
              <a:t>Tổng Quan</a:t>
            </a:r>
            <a:endParaRPr/>
          </a:p>
        </p:txBody>
      </p:sp>
      <p:sp>
        <p:nvSpPr>
          <p:cNvPr id="128" name="Google Shape;128;p3"/>
          <p:cNvSpPr txBox="1"/>
          <p:nvPr/>
        </p:nvSpPr>
        <p:spPr>
          <a:xfrm>
            <a:off x="763887" y="1542654"/>
            <a:ext cx="8380200" cy="8081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500" u="none" cap="none" strike="noStrike">
                <a:solidFill>
                  <a:srgbClr val="000000"/>
                </a:solidFill>
                <a:latin typeface="Roboto"/>
                <a:ea typeface="Roboto"/>
                <a:cs typeface="Roboto"/>
                <a:sym typeface="Roboto"/>
              </a:rPr>
              <a:t>Website không chỉ giúp người dùng nắm bắt được thông tin về điểm mua, điểm bán hợp lý mà còn tích hợp các thuật toán máy học để đưa ra những đánh giá chính xác về tiềm năng phát triển của doanh nghiệp.</a:t>
            </a:r>
            <a:endParaRPr sz="3500"/>
          </a:p>
          <a:p>
            <a:pPr indent="0" lvl="0" marL="0" marR="0" rtl="0" algn="l">
              <a:lnSpc>
                <a:spcPct val="140000"/>
              </a:lnSpc>
              <a:spcBef>
                <a:spcPts val="0"/>
              </a:spcBef>
              <a:spcAft>
                <a:spcPts val="0"/>
              </a:spcAft>
              <a:buNone/>
            </a:pPr>
            <a:r>
              <a:t/>
            </a:r>
            <a:endParaRPr b="0" i="0" sz="3500" u="none" cap="none" strike="noStrike">
              <a:solidFill>
                <a:srgbClr val="000000"/>
              </a:solidFill>
              <a:latin typeface="Roboto"/>
              <a:ea typeface="Roboto"/>
              <a:cs typeface="Roboto"/>
              <a:sym typeface="Roboto"/>
            </a:endParaRPr>
          </a:p>
          <a:p>
            <a:pPr indent="0" lvl="0" marL="0" marR="0" rtl="0" algn="l">
              <a:lnSpc>
                <a:spcPct val="140000"/>
              </a:lnSpc>
              <a:spcBef>
                <a:spcPts val="0"/>
              </a:spcBef>
              <a:spcAft>
                <a:spcPts val="0"/>
              </a:spcAft>
              <a:buNone/>
            </a:pPr>
            <a:r>
              <a:rPr b="0" i="0" lang="en-US" sz="3500" u="none" cap="none" strike="noStrike">
                <a:solidFill>
                  <a:srgbClr val="000000"/>
                </a:solidFill>
                <a:latin typeface="Roboto"/>
                <a:ea typeface="Roboto"/>
                <a:cs typeface="Roboto"/>
                <a:sym typeface="Roboto"/>
              </a:rPr>
              <a:t>Cung cấp một vài các chỉ số tài chính quan trọng như PE (Price-to-Earning ratio), ROE (Return on Equity), ROA (Return on Assets), … để so sánh giữa các doanh nghiệp.</a:t>
            </a:r>
            <a:endParaRPr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330" l="0" r="0" t="-9331"/>
            </a:stretch>
          </a:blipFill>
          <a:ln>
            <a:noFill/>
          </a:ln>
        </p:spPr>
      </p:sp>
      <p:sp>
        <p:nvSpPr>
          <p:cNvPr id="134" name="Google Shape;134;p4"/>
          <p:cNvSpPr txBox="1"/>
          <p:nvPr/>
        </p:nvSpPr>
        <p:spPr>
          <a:xfrm>
            <a:off x="1410000" y="3963275"/>
            <a:ext cx="16069200" cy="1231500"/>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8000" u="none" cap="none" strike="noStrike">
                <a:solidFill>
                  <a:srgbClr val="F25238"/>
                </a:solidFill>
              </a:rPr>
              <a:t>CÁC CÔNG CỤ ĐƯỢC SỬ DỤNG</a:t>
            </a:r>
            <a:endParaRPr b="1" sz="8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5"/>
          <p:cNvGrpSpPr/>
          <p:nvPr/>
        </p:nvGrpSpPr>
        <p:grpSpPr>
          <a:xfrm>
            <a:off x="1032088" y="3589859"/>
            <a:ext cx="4899148" cy="6316861"/>
            <a:chOff x="0" y="-38100"/>
            <a:chExt cx="1290311" cy="1663700"/>
          </a:xfrm>
        </p:grpSpPr>
        <p:sp>
          <p:nvSpPr>
            <p:cNvPr id="140" name="Google Shape;140;p5"/>
            <p:cNvSpPr/>
            <p:nvPr/>
          </p:nvSpPr>
          <p:spPr>
            <a:xfrm>
              <a:off x="0" y="0"/>
              <a:ext cx="1290311" cy="1625600"/>
            </a:xfrm>
            <a:custGeom>
              <a:rect b="b" l="l" r="r" t="t"/>
              <a:pathLst>
                <a:path extrusionOk="0" h="1625600" w="1290311">
                  <a:moveTo>
                    <a:pt x="0" y="0"/>
                  </a:moveTo>
                  <a:lnTo>
                    <a:pt x="1290311" y="0"/>
                  </a:lnTo>
                  <a:lnTo>
                    <a:pt x="1290311" y="1625600"/>
                  </a:lnTo>
                  <a:lnTo>
                    <a:pt x="0" y="1625600"/>
                  </a:lnTo>
                  <a:close/>
                </a:path>
              </a:pathLst>
            </a:custGeom>
            <a:solidFill>
              <a:srgbClr val="F25238"/>
            </a:solidFill>
            <a:ln>
              <a:noFill/>
            </a:ln>
          </p:spPr>
        </p:sp>
        <p:sp>
          <p:nvSpPr>
            <p:cNvPr id="141" name="Google Shape;141;p5"/>
            <p:cNvSpPr txBox="1"/>
            <p:nvPr/>
          </p:nvSpPr>
          <p:spPr>
            <a:xfrm>
              <a:off x="0" y="-38100"/>
              <a:ext cx="1290311" cy="1663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2" name="Google Shape;142;p5"/>
          <p:cNvSpPr/>
          <p:nvPr/>
        </p:nvSpPr>
        <p:spPr>
          <a:xfrm>
            <a:off x="-1530809" y="514519"/>
            <a:ext cx="6206490" cy="8283098"/>
          </a:xfrm>
          <a:custGeom>
            <a:rect b="b" l="l" r="r" t="t"/>
            <a:pathLst>
              <a:path extrusionOk="0" h="8283098" w="6206490">
                <a:moveTo>
                  <a:pt x="0" y="0"/>
                </a:moveTo>
                <a:lnTo>
                  <a:pt x="6206490" y="0"/>
                </a:lnTo>
                <a:lnTo>
                  <a:pt x="6206490" y="8283098"/>
                </a:lnTo>
                <a:lnTo>
                  <a:pt x="0" y="8283098"/>
                </a:lnTo>
                <a:lnTo>
                  <a:pt x="0" y="0"/>
                </a:lnTo>
                <a:close/>
              </a:path>
            </a:pathLst>
          </a:custGeom>
          <a:blipFill rotWithShape="1">
            <a:blip r:embed="rId3">
              <a:alphaModFix/>
            </a:blip>
            <a:stretch>
              <a:fillRect b="-69868" l="-469" r="-39757" t="-16925"/>
            </a:stretch>
          </a:blipFill>
          <a:ln>
            <a:noFill/>
          </a:ln>
        </p:spPr>
      </p:sp>
      <p:sp>
        <p:nvSpPr>
          <p:cNvPr id="143" name="Google Shape;143;p5"/>
          <p:cNvSpPr/>
          <p:nvPr/>
        </p:nvSpPr>
        <p:spPr>
          <a:xfrm>
            <a:off x="7315598" y="2312310"/>
            <a:ext cx="837558" cy="837558"/>
          </a:xfrm>
          <a:custGeom>
            <a:rect b="b" l="l" r="r" t="t"/>
            <a:pathLst>
              <a:path extrusionOk="0" h="837558" w="837558">
                <a:moveTo>
                  <a:pt x="0" y="0"/>
                </a:moveTo>
                <a:lnTo>
                  <a:pt x="837559" y="0"/>
                </a:lnTo>
                <a:lnTo>
                  <a:pt x="837559" y="837558"/>
                </a:lnTo>
                <a:lnTo>
                  <a:pt x="0" y="837558"/>
                </a:lnTo>
                <a:lnTo>
                  <a:pt x="0" y="0"/>
                </a:lnTo>
                <a:close/>
              </a:path>
            </a:pathLst>
          </a:custGeom>
          <a:blipFill rotWithShape="1">
            <a:blip r:embed="rId4">
              <a:alphaModFix amt="19999"/>
            </a:blip>
            <a:stretch>
              <a:fillRect b="0" l="0" r="0" t="0"/>
            </a:stretch>
          </a:blipFill>
          <a:ln>
            <a:noFill/>
          </a:ln>
        </p:spPr>
      </p:sp>
      <p:sp>
        <p:nvSpPr>
          <p:cNvPr id="144" name="Google Shape;144;p5"/>
          <p:cNvSpPr/>
          <p:nvPr/>
        </p:nvSpPr>
        <p:spPr>
          <a:xfrm>
            <a:off x="7315598" y="4299724"/>
            <a:ext cx="837558" cy="837558"/>
          </a:xfrm>
          <a:custGeom>
            <a:rect b="b" l="l" r="r" t="t"/>
            <a:pathLst>
              <a:path extrusionOk="0" h="837558" w="837558">
                <a:moveTo>
                  <a:pt x="0" y="0"/>
                </a:moveTo>
                <a:lnTo>
                  <a:pt x="837559" y="0"/>
                </a:lnTo>
                <a:lnTo>
                  <a:pt x="837559" y="837558"/>
                </a:lnTo>
                <a:lnTo>
                  <a:pt x="0" y="837558"/>
                </a:lnTo>
                <a:lnTo>
                  <a:pt x="0" y="0"/>
                </a:lnTo>
                <a:close/>
              </a:path>
            </a:pathLst>
          </a:custGeom>
          <a:blipFill rotWithShape="1">
            <a:blip r:embed="rId4">
              <a:alphaModFix amt="19999"/>
            </a:blip>
            <a:stretch>
              <a:fillRect b="0" l="0" r="0" t="0"/>
            </a:stretch>
          </a:blipFill>
          <a:ln>
            <a:noFill/>
          </a:ln>
        </p:spPr>
      </p:sp>
      <p:sp>
        <p:nvSpPr>
          <p:cNvPr id="145" name="Google Shape;145;p5"/>
          <p:cNvSpPr/>
          <p:nvPr/>
        </p:nvSpPr>
        <p:spPr>
          <a:xfrm>
            <a:off x="7589818" y="2614316"/>
            <a:ext cx="923842" cy="808362"/>
          </a:xfrm>
          <a:custGeom>
            <a:rect b="b" l="l" r="r" t="t"/>
            <a:pathLst>
              <a:path extrusionOk="0" h="808362" w="923842">
                <a:moveTo>
                  <a:pt x="0" y="0"/>
                </a:moveTo>
                <a:lnTo>
                  <a:pt x="923842" y="0"/>
                </a:lnTo>
                <a:lnTo>
                  <a:pt x="923842" y="808362"/>
                </a:lnTo>
                <a:lnTo>
                  <a:pt x="0" y="808362"/>
                </a:lnTo>
                <a:lnTo>
                  <a:pt x="0" y="0"/>
                </a:lnTo>
                <a:close/>
              </a:path>
            </a:pathLst>
          </a:custGeom>
          <a:blipFill rotWithShape="1">
            <a:blip r:embed="rId5">
              <a:alphaModFix/>
            </a:blip>
            <a:stretch>
              <a:fillRect b="0" l="0" r="0" t="0"/>
            </a:stretch>
          </a:blipFill>
          <a:ln>
            <a:noFill/>
          </a:ln>
        </p:spPr>
      </p:sp>
      <p:sp>
        <p:nvSpPr>
          <p:cNvPr id="146" name="Google Shape;146;p5"/>
          <p:cNvSpPr/>
          <p:nvPr/>
        </p:nvSpPr>
        <p:spPr>
          <a:xfrm>
            <a:off x="7589818" y="4533879"/>
            <a:ext cx="923842" cy="841851"/>
          </a:xfrm>
          <a:custGeom>
            <a:rect b="b" l="l" r="r" t="t"/>
            <a:pathLst>
              <a:path extrusionOk="0" h="841851" w="923842">
                <a:moveTo>
                  <a:pt x="0" y="0"/>
                </a:moveTo>
                <a:lnTo>
                  <a:pt x="923842" y="0"/>
                </a:lnTo>
                <a:lnTo>
                  <a:pt x="923842" y="841851"/>
                </a:lnTo>
                <a:lnTo>
                  <a:pt x="0" y="841851"/>
                </a:lnTo>
                <a:lnTo>
                  <a:pt x="0" y="0"/>
                </a:lnTo>
                <a:close/>
              </a:path>
            </a:pathLst>
          </a:custGeom>
          <a:blipFill rotWithShape="1">
            <a:blip r:embed="rId6">
              <a:alphaModFix/>
            </a:blip>
            <a:stretch>
              <a:fillRect b="0" l="0" r="0" t="0"/>
            </a:stretch>
          </a:blipFill>
          <a:ln>
            <a:noFill/>
          </a:ln>
        </p:spPr>
      </p:sp>
      <p:sp>
        <p:nvSpPr>
          <p:cNvPr id="147" name="Google Shape;147;p5"/>
          <p:cNvSpPr txBox="1"/>
          <p:nvPr/>
        </p:nvSpPr>
        <p:spPr>
          <a:xfrm>
            <a:off x="6506329" y="517207"/>
            <a:ext cx="10432608" cy="965835"/>
          </a:xfrm>
          <a:prstGeom prst="rect">
            <a:avLst/>
          </a:prstGeom>
          <a:noFill/>
          <a:ln>
            <a:noFill/>
          </a:ln>
        </p:spPr>
        <p:txBody>
          <a:bodyPr anchorCtr="0" anchor="t" bIns="0" lIns="0" spcFirstLastPara="1" rIns="0" wrap="square" tIns="0">
            <a:spAutoFit/>
          </a:bodyPr>
          <a:lstStyle/>
          <a:p>
            <a:pPr indent="0" lvl="0" marL="0" marR="0" rtl="0" algn="l">
              <a:lnSpc>
                <a:spcPct val="127000"/>
              </a:lnSpc>
              <a:spcBef>
                <a:spcPts val="0"/>
              </a:spcBef>
              <a:spcAft>
                <a:spcPts val="0"/>
              </a:spcAft>
              <a:buNone/>
            </a:pPr>
            <a:r>
              <a:rPr b="1" i="0" lang="en-US" sz="6000" u="none" cap="none" strike="noStrike">
                <a:solidFill>
                  <a:srgbClr val="000000"/>
                </a:solidFill>
                <a:latin typeface="Roboto"/>
                <a:ea typeface="Roboto"/>
                <a:cs typeface="Roboto"/>
                <a:sym typeface="Roboto"/>
              </a:rPr>
              <a:t>CÁC CÔNG CỤ CẦN THIẾT</a:t>
            </a:r>
            <a:endParaRPr/>
          </a:p>
        </p:txBody>
      </p:sp>
      <p:sp>
        <p:nvSpPr>
          <p:cNvPr id="148" name="Google Shape;148;p5"/>
          <p:cNvSpPr txBox="1"/>
          <p:nvPr/>
        </p:nvSpPr>
        <p:spPr>
          <a:xfrm>
            <a:off x="9068554" y="2677185"/>
            <a:ext cx="2418235"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0000"/>
                </a:solidFill>
                <a:latin typeface="Roboto"/>
                <a:ea typeface="Roboto"/>
                <a:cs typeface="Roboto"/>
                <a:sym typeface="Roboto"/>
              </a:rPr>
              <a:t>NEXT.JS</a:t>
            </a:r>
            <a:endParaRPr/>
          </a:p>
        </p:txBody>
      </p:sp>
      <p:sp>
        <p:nvSpPr>
          <p:cNvPr id="149" name="Google Shape;149;p5"/>
          <p:cNvSpPr txBox="1"/>
          <p:nvPr/>
        </p:nvSpPr>
        <p:spPr>
          <a:xfrm>
            <a:off x="9068554" y="4613492"/>
            <a:ext cx="2418235"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0000"/>
                </a:solidFill>
                <a:latin typeface="Roboto"/>
                <a:ea typeface="Roboto"/>
                <a:cs typeface="Roboto"/>
                <a:sym typeface="Roboto"/>
              </a:rPr>
              <a:t>NODE.JS</a:t>
            </a:r>
            <a:endParaRPr/>
          </a:p>
        </p:txBody>
      </p:sp>
      <p:sp>
        <p:nvSpPr>
          <p:cNvPr id="150" name="Google Shape;150;p5"/>
          <p:cNvSpPr/>
          <p:nvPr/>
        </p:nvSpPr>
        <p:spPr>
          <a:xfrm>
            <a:off x="7315598" y="6194880"/>
            <a:ext cx="837558" cy="837558"/>
          </a:xfrm>
          <a:custGeom>
            <a:rect b="b" l="l" r="r" t="t"/>
            <a:pathLst>
              <a:path extrusionOk="0" h="837558" w="837558">
                <a:moveTo>
                  <a:pt x="0" y="0"/>
                </a:moveTo>
                <a:lnTo>
                  <a:pt x="837559" y="0"/>
                </a:lnTo>
                <a:lnTo>
                  <a:pt x="837559" y="837558"/>
                </a:lnTo>
                <a:lnTo>
                  <a:pt x="0" y="837558"/>
                </a:lnTo>
                <a:lnTo>
                  <a:pt x="0" y="0"/>
                </a:lnTo>
                <a:close/>
              </a:path>
            </a:pathLst>
          </a:custGeom>
          <a:blipFill rotWithShape="1">
            <a:blip r:embed="rId4">
              <a:alphaModFix amt="19999"/>
            </a:blip>
            <a:stretch>
              <a:fillRect b="0" l="0" r="0" t="0"/>
            </a:stretch>
          </a:blipFill>
          <a:ln>
            <a:noFill/>
          </a:ln>
        </p:spPr>
      </p:sp>
      <p:sp>
        <p:nvSpPr>
          <p:cNvPr id="151" name="Google Shape;151;p5"/>
          <p:cNvSpPr/>
          <p:nvPr/>
        </p:nvSpPr>
        <p:spPr>
          <a:xfrm>
            <a:off x="7315598" y="8182294"/>
            <a:ext cx="837558" cy="837558"/>
          </a:xfrm>
          <a:custGeom>
            <a:rect b="b" l="l" r="r" t="t"/>
            <a:pathLst>
              <a:path extrusionOk="0" h="837558" w="837558">
                <a:moveTo>
                  <a:pt x="0" y="0"/>
                </a:moveTo>
                <a:lnTo>
                  <a:pt x="837559" y="0"/>
                </a:lnTo>
                <a:lnTo>
                  <a:pt x="837559" y="837558"/>
                </a:lnTo>
                <a:lnTo>
                  <a:pt x="0" y="837558"/>
                </a:lnTo>
                <a:lnTo>
                  <a:pt x="0" y="0"/>
                </a:lnTo>
                <a:close/>
              </a:path>
            </a:pathLst>
          </a:custGeom>
          <a:blipFill rotWithShape="1">
            <a:blip r:embed="rId4">
              <a:alphaModFix amt="19999"/>
            </a:blip>
            <a:stretch>
              <a:fillRect b="0" l="0" r="0" t="0"/>
            </a:stretch>
          </a:blipFill>
          <a:ln>
            <a:noFill/>
          </a:ln>
        </p:spPr>
      </p:sp>
      <p:sp>
        <p:nvSpPr>
          <p:cNvPr id="152" name="Google Shape;152;p5"/>
          <p:cNvSpPr/>
          <p:nvPr/>
        </p:nvSpPr>
        <p:spPr>
          <a:xfrm>
            <a:off x="7589818" y="6496887"/>
            <a:ext cx="923842" cy="808362"/>
          </a:xfrm>
          <a:custGeom>
            <a:rect b="b" l="l" r="r" t="t"/>
            <a:pathLst>
              <a:path extrusionOk="0" h="808362" w="923842">
                <a:moveTo>
                  <a:pt x="0" y="0"/>
                </a:moveTo>
                <a:lnTo>
                  <a:pt x="923842" y="0"/>
                </a:lnTo>
                <a:lnTo>
                  <a:pt x="923842" y="808361"/>
                </a:lnTo>
                <a:lnTo>
                  <a:pt x="0" y="808361"/>
                </a:lnTo>
                <a:lnTo>
                  <a:pt x="0" y="0"/>
                </a:lnTo>
                <a:close/>
              </a:path>
            </a:pathLst>
          </a:custGeom>
          <a:blipFill rotWithShape="1">
            <a:blip r:embed="rId5">
              <a:alphaModFix/>
            </a:blip>
            <a:stretch>
              <a:fillRect b="0" l="0" r="0" t="0"/>
            </a:stretch>
          </a:blipFill>
          <a:ln>
            <a:noFill/>
          </a:ln>
        </p:spPr>
      </p:sp>
      <p:sp>
        <p:nvSpPr>
          <p:cNvPr id="153" name="Google Shape;153;p5"/>
          <p:cNvSpPr/>
          <p:nvPr/>
        </p:nvSpPr>
        <p:spPr>
          <a:xfrm>
            <a:off x="7589818" y="8416449"/>
            <a:ext cx="923842" cy="841851"/>
          </a:xfrm>
          <a:custGeom>
            <a:rect b="b" l="l" r="r" t="t"/>
            <a:pathLst>
              <a:path extrusionOk="0" h="841851" w="923842">
                <a:moveTo>
                  <a:pt x="0" y="0"/>
                </a:moveTo>
                <a:lnTo>
                  <a:pt x="923842" y="0"/>
                </a:lnTo>
                <a:lnTo>
                  <a:pt x="923842" y="841851"/>
                </a:lnTo>
                <a:lnTo>
                  <a:pt x="0" y="841851"/>
                </a:lnTo>
                <a:lnTo>
                  <a:pt x="0" y="0"/>
                </a:lnTo>
                <a:close/>
              </a:path>
            </a:pathLst>
          </a:custGeom>
          <a:blipFill rotWithShape="1">
            <a:blip r:embed="rId6">
              <a:alphaModFix/>
            </a:blip>
            <a:stretch>
              <a:fillRect b="0" l="0" r="0" t="0"/>
            </a:stretch>
          </a:blipFill>
          <a:ln>
            <a:noFill/>
          </a:ln>
        </p:spPr>
      </p:sp>
      <p:sp>
        <p:nvSpPr>
          <p:cNvPr id="154" name="Google Shape;154;p5"/>
          <p:cNvSpPr txBox="1"/>
          <p:nvPr/>
        </p:nvSpPr>
        <p:spPr>
          <a:xfrm>
            <a:off x="9068554" y="6559755"/>
            <a:ext cx="1544354"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0000"/>
                </a:solidFill>
                <a:latin typeface="Roboto"/>
                <a:ea typeface="Roboto"/>
                <a:cs typeface="Roboto"/>
                <a:sym typeface="Roboto"/>
              </a:rPr>
              <a:t>FLASK</a:t>
            </a:r>
            <a:endParaRPr/>
          </a:p>
        </p:txBody>
      </p:sp>
      <p:sp>
        <p:nvSpPr>
          <p:cNvPr id="155" name="Google Shape;155;p5"/>
          <p:cNvSpPr txBox="1"/>
          <p:nvPr/>
        </p:nvSpPr>
        <p:spPr>
          <a:xfrm>
            <a:off x="13864360" y="4569698"/>
            <a:ext cx="4295890"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0000"/>
                </a:solidFill>
                <a:latin typeface="Roboto"/>
                <a:ea typeface="Roboto"/>
                <a:cs typeface="Roboto"/>
                <a:sym typeface="Roboto"/>
              </a:rPr>
              <a:t>JSON WEB TOKEN</a:t>
            </a:r>
            <a:endParaRPr/>
          </a:p>
        </p:txBody>
      </p:sp>
      <p:sp>
        <p:nvSpPr>
          <p:cNvPr id="156" name="Google Shape;156;p5"/>
          <p:cNvSpPr/>
          <p:nvPr/>
        </p:nvSpPr>
        <p:spPr>
          <a:xfrm>
            <a:off x="12440257" y="2392208"/>
            <a:ext cx="837558" cy="837558"/>
          </a:xfrm>
          <a:custGeom>
            <a:rect b="b" l="l" r="r" t="t"/>
            <a:pathLst>
              <a:path extrusionOk="0" h="837558" w="837558">
                <a:moveTo>
                  <a:pt x="0" y="0"/>
                </a:moveTo>
                <a:lnTo>
                  <a:pt x="837559" y="0"/>
                </a:lnTo>
                <a:lnTo>
                  <a:pt x="837559" y="837559"/>
                </a:lnTo>
                <a:lnTo>
                  <a:pt x="0" y="837559"/>
                </a:lnTo>
                <a:lnTo>
                  <a:pt x="0" y="0"/>
                </a:lnTo>
                <a:close/>
              </a:path>
            </a:pathLst>
          </a:custGeom>
          <a:blipFill rotWithShape="1">
            <a:blip r:embed="rId4">
              <a:alphaModFix amt="19999"/>
            </a:blip>
            <a:stretch>
              <a:fillRect b="0" l="0" r="0" t="0"/>
            </a:stretch>
          </a:blipFill>
          <a:ln>
            <a:noFill/>
          </a:ln>
        </p:spPr>
      </p:sp>
      <p:sp>
        <p:nvSpPr>
          <p:cNvPr id="157" name="Google Shape;157;p5"/>
          <p:cNvSpPr/>
          <p:nvPr/>
        </p:nvSpPr>
        <p:spPr>
          <a:xfrm>
            <a:off x="12401190" y="4411743"/>
            <a:ext cx="837558" cy="837558"/>
          </a:xfrm>
          <a:custGeom>
            <a:rect b="b" l="l" r="r" t="t"/>
            <a:pathLst>
              <a:path extrusionOk="0" h="837558" w="837558">
                <a:moveTo>
                  <a:pt x="0" y="0"/>
                </a:moveTo>
                <a:lnTo>
                  <a:pt x="837558" y="0"/>
                </a:lnTo>
                <a:lnTo>
                  <a:pt x="837558" y="837558"/>
                </a:lnTo>
                <a:lnTo>
                  <a:pt x="0" y="837558"/>
                </a:lnTo>
                <a:lnTo>
                  <a:pt x="0" y="0"/>
                </a:lnTo>
                <a:close/>
              </a:path>
            </a:pathLst>
          </a:custGeom>
          <a:blipFill rotWithShape="1">
            <a:blip r:embed="rId4">
              <a:alphaModFix amt="19999"/>
            </a:blip>
            <a:stretch>
              <a:fillRect b="0" l="0" r="0" t="0"/>
            </a:stretch>
          </a:blipFill>
          <a:ln>
            <a:noFill/>
          </a:ln>
        </p:spPr>
      </p:sp>
      <p:sp>
        <p:nvSpPr>
          <p:cNvPr id="158" name="Google Shape;158;p5"/>
          <p:cNvSpPr/>
          <p:nvPr/>
        </p:nvSpPr>
        <p:spPr>
          <a:xfrm>
            <a:off x="12714477" y="2694215"/>
            <a:ext cx="923842" cy="808362"/>
          </a:xfrm>
          <a:custGeom>
            <a:rect b="b" l="l" r="r" t="t"/>
            <a:pathLst>
              <a:path extrusionOk="0" h="808362" w="923842">
                <a:moveTo>
                  <a:pt x="0" y="0"/>
                </a:moveTo>
                <a:lnTo>
                  <a:pt x="923842" y="0"/>
                </a:lnTo>
                <a:lnTo>
                  <a:pt x="923842" y="808362"/>
                </a:lnTo>
                <a:lnTo>
                  <a:pt x="0" y="808362"/>
                </a:lnTo>
                <a:lnTo>
                  <a:pt x="0" y="0"/>
                </a:lnTo>
                <a:close/>
              </a:path>
            </a:pathLst>
          </a:custGeom>
          <a:blipFill rotWithShape="1">
            <a:blip r:embed="rId5">
              <a:alphaModFix/>
            </a:blip>
            <a:stretch>
              <a:fillRect b="0" l="0" r="0" t="0"/>
            </a:stretch>
          </a:blipFill>
          <a:ln>
            <a:noFill/>
          </a:ln>
        </p:spPr>
      </p:sp>
      <p:sp>
        <p:nvSpPr>
          <p:cNvPr id="159" name="Google Shape;159;p5"/>
          <p:cNvSpPr/>
          <p:nvPr/>
        </p:nvSpPr>
        <p:spPr>
          <a:xfrm>
            <a:off x="12675409" y="4645898"/>
            <a:ext cx="923842" cy="841851"/>
          </a:xfrm>
          <a:custGeom>
            <a:rect b="b" l="l" r="r" t="t"/>
            <a:pathLst>
              <a:path extrusionOk="0" h="841851" w="923842">
                <a:moveTo>
                  <a:pt x="0" y="0"/>
                </a:moveTo>
                <a:lnTo>
                  <a:pt x="923842" y="0"/>
                </a:lnTo>
                <a:lnTo>
                  <a:pt x="923842" y="841851"/>
                </a:lnTo>
                <a:lnTo>
                  <a:pt x="0" y="841851"/>
                </a:lnTo>
                <a:lnTo>
                  <a:pt x="0" y="0"/>
                </a:lnTo>
                <a:close/>
              </a:path>
            </a:pathLst>
          </a:custGeom>
          <a:blipFill rotWithShape="1">
            <a:blip r:embed="rId6">
              <a:alphaModFix/>
            </a:blip>
            <a:stretch>
              <a:fillRect b="0" l="0" r="0" t="0"/>
            </a:stretch>
          </a:blipFill>
          <a:ln>
            <a:noFill/>
          </a:ln>
        </p:spPr>
      </p:sp>
      <p:sp>
        <p:nvSpPr>
          <p:cNvPr id="160" name="Google Shape;160;p5"/>
          <p:cNvSpPr txBox="1"/>
          <p:nvPr/>
        </p:nvSpPr>
        <p:spPr>
          <a:xfrm>
            <a:off x="9068554" y="8340249"/>
            <a:ext cx="6072649" cy="13843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0000"/>
                </a:solidFill>
                <a:latin typeface="Roboto"/>
                <a:ea typeface="Roboto"/>
                <a:cs typeface="Roboto"/>
                <a:sym typeface="Roboto"/>
              </a:rPr>
              <a:t>THƯ VIỆN TENSOR.FLOW.KERAS </a:t>
            </a:r>
            <a:endParaRPr/>
          </a:p>
        </p:txBody>
      </p:sp>
      <p:sp>
        <p:nvSpPr>
          <p:cNvPr id="161" name="Google Shape;161;p5"/>
          <p:cNvSpPr txBox="1"/>
          <p:nvPr/>
        </p:nvSpPr>
        <p:spPr>
          <a:xfrm>
            <a:off x="13864360" y="2743228"/>
            <a:ext cx="1821537"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0000"/>
                </a:solidFill>
                <a:latin typeface="Roboto"/>
                <a:ea typeface="Roboto"/>
                <a:cs typeface="Roboto"/>
                <a:sym typeface="Roboto"/>
              </a:rPr>
              <a:t>FIGMA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330" l="0" r="0" t="-9331"/>
            </a:stretch>
          </a:blipFill>
          <a:ln>
            <a:noFill/>
          </a:ln>
        </p:spPr>
      </p:sp>
      <p:sp>
        <p:nvSpPr>
          <p:cNvPr id="167" name="Google Shape;167;p6"/>
          <p:cNvSpPr txBox="1"/>
          <p:nvPr/>
        </p:nvSpPr>
        <p:spPr>
          <a:xfrm>
            <a:off x="1873703" y="3969223"/>
            <a:ext cx="14540594" cy="1708151"/>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i="0" lang="en-US" sz="9999" u="none" cap="none" strike="noStrike">
                <a:solidFill>
                  <a:srgbClr val="F25238"/>
                </a:solidFill>
                <a:latin typeface="Montserrat"/>
                <a:ea typeface="Montserrat"/>
                <a:cs typeface="Montserrat"/>
                <a:sym typeface="Montserrat"/>
              </a:rPr>
              <a:t>CÁC CHỈ SỐ CƠ BẢN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pSp>
        <p:nvGrpSpPr>
          <p:cNvPr id="172" name="Google Shape;172;p7"/>
          <p:cNvGrpSpPr/>
          <p:nvPr/>
        </p:nvGrpSpPr>
        <p:grpSpPr>
          <a:xfrm>
            <a:off x="13388852" y="-144661"/>
            <a:ext cx="4899148" cy="10431661"/>
            <a:chOff x="0" y="-38100"/>
            <a:chExt cx="1290311" cy="2747433"/>
          </a:xfrm>
        </p:grpSpPr>
        <p:sp>
          <p:nvSpPr>
            <p:cNvPr id="173" name="Google Shape;173;p7"/>
            <p:cNvSpPr/>
            <p:nvPr/>
          </p:nvSpPr>
          <p:spPr>
            <a:xfrm>
              <a:off x="0" y="0"/>
              <a:ext cx="1290311" cy="2709333"/>
            </a:xfrm>
            <a:custGeom>
              <a:rect b="b" l="l" r="r" t="t"/>
              <a:pathLst>
                <a:path extrusionOk="0" h="2709333" w="1290311">
                  <a:moveTo>
                    <a:pt x="0" y="0"/>
                  </a:moveTo>
                  <a:lnTo>
                    <a:pt x="1290311" y="0"/>
                  </a:lnTo>
                  <a:lnTo>
                    <a:pt x="1290311" y="2709333"/>
                  </a:lnTo>
                  <a:lnTo>
                    <a:pt x="0" y="2709333"/>
                  </a:lnTo>
                  <a:close/>
                </a:path>
              </a:pathLst>
            </a:custGeom>
            <a:solidFill>
              <a:srgbClr val="CE442F"/>
            </a:solidFill>
            <a:ln>
              <a:noFill/>
            </a:ln>
          </p:spPr>
        </p:sp>
        <p:sp>
          <p:nvSpPr>
            <p:cNvPr id="174" name="Google Shape;174;p7"/>
            <p:cNvSpPr txBox="1"/>
            <p:nvPr/>
          </p:nvSpPr>
          <p:spPr>
            <a:xfrm>
              <a:off x="0" y="-38100"/>
              <a:ext cx="1290311"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5" name="Google Shape;175;p7"/>
          <p:cNvSpPr/>
          <p:nvPr/>
        </p:nvSpPr>
        <p:spPr>
          <a:xfrm>
            <a:off x="11466033" y="1172873"/>
            <a:ext cx="6206490" cy="8229600"/>
          </a:xfrm>
          <a:custGeom>
            <a:rect b="b" l="l" r="r" t="t"/>
            <a:pathLst>
              <a:path extrusionOk="0" h="8229600" w="6206490">
                <a:moveTo>
                  <a:pt x="0" y="0"/>
                </a:moveTo>
                <a:lnTo>
                  <a:pt x="6206490" y="0"/>
                </a:lnTo>
                <a:lnTo>
                  <a:pt x="6206490" y="8229600"/>
                </a:lnTo>
                <a:lnTo>
                  <a:pt x="0" y="8229600"/>
                </a:lnTo>
                <a:lnTo>
                  <a:pt x="0" y="0"/>
                </a:lnTo>
                <a:close/>
              </a:path>
            </a:pathLst>
          </a:custGeom>
          <a:blipFill rotWithShape="1">
            <a:blip r:embed="rId3">
              <a:alphaModFix/>
            </a:blip>
            <a:stretch>
              <a:fillRect b="0" l="-49506" r="-49506" t="0"/>
            </a:stretch>
          </a:blipFill>
          <a:ln>
            <a:noFill/>
          </a:ln>
        </p:spPr>
      </p:sp>
      <p:sp>
        <p:nvSpPr>
          <p:cNvPr id="176" name="Google Shape;176;p7"/>
          <p:cNvSpPr txBox="1"/>
          <p:nvPr/>
        </p:nvSpPr>
        <p:spPr>
          <a:xfrm>
            <a:off x="739631" y="971550"/>
            <a:ext cx="10437333" cy="1118870"/>
          </a:xfrm>
          <a:prstGeom prst="rect">
            <a:avLst/>
          </a:prstGeom>
          <a:noFill/>
          <a:ln>
            <a:noFill/>
          </a:ln>
        </p:spPr>
        <p:txBody>
          <a:bodyPr anchorCtr="0" anchor="t" bIns="0" lIns="0" spcFirstLastPara="1" rIns="0" wrap="square" tIns="0">
            <a:spAutoFit/>
          </a:bodyPr>
          <a:lstStyle/>
          <a:p>
            <a:pPr indent="0" lvl="0" marL="0" marR="0" rtl="0" algn="l">
              <a:lnSpc>
                <a:spcPct val="127003"/>
              </a:lnSpc>
              <a:spcBef>
                <a:spcPts val="0"/>
              </a:spcBef>
              <a:spcAft>
                <a:spcPts val="0"/>
              </a:spcAft>
              <a:buNone/>
            </a:pPr>
            <a:r>
              <a:rPr b="1" i="0" lang="en-US" sz="6999" u="none" cap="none" strike="noStrike">
                <a:solidFill>
                  <a:srgbClr val="000000"/>
                </a:solidFill>
                <a:latin typeface="Roboto"/>
                <a:ea typeface="Roboto"/>
                <a:cs typeface="Roboto"/>
                <a:sym typeface="Roboto"/>
              </a:rPr>
              <a:t>PE (Price to Earning ratio)</a:t>
            </a:r>
            <a:endParaRPr/>
          </a:p>
        </p:txBody>
      </p:sp>
      <p:grpSp>
        <p:nvGrpSpPr>
          <p:cNvPr id="177" name="Google Shape;177;p7"/>
          <p:cNvGrpSpPr/>
          <p:nvPr/>
        </p:nvGrpSpPr>
        <p:grpSpPr>
          <a:xfrm>
            <a:off x="1277156" y="9292329"/>
            <a:ext cx="1154741" cy="1154741"/>
            <a:chOff x="0" y="0"/>
            <a:chExt cx="812800" cy="812800"/>
          </a:xfrm>
        </p:grpSpPr>
        <p:sp>
          <p:nvSpPr>
            <p:cNvPr id="178" name="Google Shape;178;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0" name="Google Shape;180;p7"/>
          <p:cNvSpPr txBox="1"/>
          <p:nvPr/>
        </p:nvSpPr>
        <p:spPr>
          <a:xfrm>
            <a:off x="884165" y="2757834"/>
            <a:ext cx="10148264" cy="3733800"/>
          </a:xfrm>
          <a:prstGeom prst="rect">
            <a:avLst/>
          </a:prstGeom>
          <a:noFill/>
          <a:ln>
            <a:noFill/>
          </a:ln>
        </p:spPr>
        <p:txBody>
          <a:bodyPr anchorCtr="0" anchor="t" bIns="0" lIns="0" spcFirstLastPara="1" rIns="0" wrap="square" tIns="0">
            <a:spAutoFit/>
          </a:bodyPr>
          <a:lstStyle/>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Là chỉ số chỉ mối quan hệ giữa giá thị trường của cổ phiếu và thu nhập trên 1 cổ phiếu đó.</a:t>
            </a:r>
            <a:endParaRPr/>
          </a:p>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Là 1 chỉ số quan trọng trong việc xác định giá cổ phiếu đang đắt hay rẻ so với giá trị thực của nó.</a:t>
            </a:r>
            <a:endParaRPr/>
          </a:p>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Thường dùng để đánh giá xu hướng tăng hay giảm của cổ phiếu trong tương lai để xem có nên quyết định đầu tư hay không.</a:t>
            </a:r>
            <a:endParaRPr/>
          </a:p>
        </p:txBody>
      </p:sp>
      <p:sp>
        <p:nvSpPr>
          <p:cNvPr id="181" name="Google Shape;181;p7"/>
          <p:cNvSpPr txBox="1"/>
          <p:nvPr/>
        </p:nvSpPr>
        <p:spPr>
          <a:xfrm>
            <a:off x="739631" y="7159047"/>
            <a:ext cx="10437333" cy="10668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000" u="none" cap="none" strike="noStrike">
                <a:solidFill>
                  <a:srgbClr val="000000"/>
                </a:solidFill>
                <a:latin typeface="Roboto"/>
                <a:ea typeface="Roboto"/>
                <a:cs typeface="Roboto"/>
                <a:sym typeface="Roboto"/>
              </a:rPr>
              <a:t>Công thức: PE = Price (giá thị trường của cổ phiếu) / EPS (lợi nhuận ròng của cổ phiếu)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pSp>
        <p:nvGrpSpPr>
          <p:cNvPr id="186" name="Google Shape;186;p8"/>
          <p:cNvGrpSpPr/>
          <p:nvPr/>
        </p:nvGrpSpPr>
        <p:grpSpPr>
          <a:xfrm>
            <a:off x="13388852" y="-144661"/>
            <a:ext cx="4899148" cy="10431661"/>
            <a:chOff x="0" y="-38100"/>
            <a:chExt cx="1290311" cy="2747433"/>
          </a:xfrm>
        </p:grpSpPr>
        <p:sp>
          <p:nvSpPr>
            <p:cNvPr id="187" name="Google Shape;187;p8"/>
            <p:cNvSpPr/>
            <p:nvPr/>
          </p:nvSpPr>
          <p:spPr>
            <a:xfrm>
              <a:off x="0" y="0"/>
              <a:ext cx="1290311" cy="2709333"/>
            </a:xfrm>
            <a:custGeom>
              <a:rect b="b" l="l" r="r" t="t"/>
              <a:pathLst>
                <a:path extrusionOk="0" h="2709333" w="1290311">
                  <a:moveTo>
                    <a:pt x="0" y="0"/>
                  </a:moveTo>
                  <a:lnTo>
                    <a:pt x="1290311" y="0"/>
                  </a:lnTo>
                  <a:lnTo>
                    <a:pt x="1290311" y="2709333"/>
                  </a:lnTo>
                  <a:lnTo>
                    <a:pt x="0" y="2709333"/>
                  </a:lnTo>
                  <a:close/>
                </a:path>
              </a:pathLst>
            </a:custGeom>
            <a:solidFill>
              <a:srgbClr val="CE442F"/>
            </a:solidFill>
            <a:ln>
              <a:noFill/>
            </a:ln>
          </p:spPr>
        </p:sp>
        <p:sp>
          <p:nvSpPr>
            <p:cNvPr id="188" name="Google Shape;188;p8"/>
            <p:cNvSpPr txBox="1"/>
            <p:nvPr/>
          </p:nvSpPr>
          <p:spPr>
            <a:xfrm>
              <a:off x="0" y="-38100"/>
              <a:ext cx="1290311"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9" name="Google Shape;189;p8"/>
          <p:cNvSpPr/>
          <p:nvPr/>
        </p:nvSpPr>
        <p:spPr>
          <a:xfrm>
            <a:off x="11466033" y="1172873"/>
            <a:ext cx="6206490" cy="8229600"/>
          </a:xfrm>
          <a:custGeom>
            <a:rect b="b" l="l" r="r" t="t"/>
            <a:pathLst>
              <a:path extrusionOk="0" h="8229600" w="6206490">
                <a:moveTo>
                  <a:pt x="0" y="0"/>
                </a:moveTo>
                <a:lnTo>
                  <a:pt x="6206490" y="0"/>
                </a:lnTo>
                <a:lnTo>
                  <a:pt x="6206490" y="8229600"/>
                </a:lnTo>
                <a:lnTo>
                  <a:pt x="0" y="8229600"/>
                </a:lnTo>
                <a:lnTo>
                  <a:pt x="0" y="0"/>
                </a:lnTo>
                <a:close/>
              </a:path>
            </a:pathLst>
          </a:custGeom>
          <a:blipFill rotWithShape="1">
            <a:blip r:embed="rId3">
              <a:alphaModFix/>
            </a:blip>
            <a:stretch>
              <a:fillRect b="0" l="-49506" r="-49506" t="0"/>
            </a:stretch>
          </a:blipFill>
          <a:ln>
            <a:noFill/>
          </a:ln>
        </p:spPr>
      </p:sp>
      <p:sp>
        <p:nvSpPr>
          <p:cNvPr id="190" name="Google Shape;190;p8"/>
          <p:cNvSpPr txBox="1"/>
          <p:nvPr/>
        </p:nvSpPr>
        <p:spPr>
          <a:xfrm>
            <a:off x="316027" y="207038"/>
            <a:ext cx="11284541" cy="965835"/>
          </a:xfrm>
          <a:prstGeom prst="rect">
            <a:avLst/>
          </a:prstGeom>
          <a:noFill/>
          <a:ln>
            <a:noFill/>
          </a:ln>
        </p:spPr>
        <p:txBody>
          <a:bodyPr anchorCtr="0" anchor="t" bIns="0" lIns="0" spcFirstLastPara="1" rIns="0" wrap="square" tIns="0">
            <a:spAutoFit/>
          </a:bodyPr>
          <a:lstStyle/>
          <a:p>
            <a:pPr indent="0" lvl="0" marL="0" marR="0" rtl="0" algn="l">
              <a:lnSpc>
                <a:spcPct val="127000"/>
              </a:lnSpc>
              <a:spcBef>
                <a:spcPts val="0"/>
              </a:spcBef>
              <a:spcAft>
                <a:spcPts val="0"/>
              </a:spcAft>
              <a:buNone/>
            </a:pPr>
            <a:r>
              <a:rPr b="1" i="0" lang="en-US" sz="6000" u="none" cap="none" strike="noStrike">
                <a:solidFill>
                  <a:srgbClr val="000000"/>
                </a:solidFill>
                <a:latin typeface="Roboto"/>
                <a:ea typeface="Roboto"/>
                <a:cs typeface="Roboto"/>
                <a:sym typeface="Roboto"/>
              </a:rPr>
              <a:t>ROE (Return on common equity)</a:t>
            </a:r>
            <a:endParaRPr/>
          </a:p>
        </p:txBody>
      </p:sp>
      <p:grpSp>
        <p:nvGrpSpPr>
          <p:cNvPr id="191" name="Google Shape;191;p8"/>
          <p:cNvGrpSpPr/>
          <p:nvPr/>
        </p:nvGrpSpPr>
        <p:grpSpPr>
          <a:xfrm>
            <a:off x="1277156" y="9292329"/>
            <a:ext cx="1154741" cy="1154741"/>
            <a:chOff x="0" y="0"/>
            <a:chExt cx="812800" cy="812800"/>
          </a:xfrm>
        </p:grpSpPr>
        <p:sp>
          <p:nvSpPr>
            <p:cNvPr id="192" name="Google Shape;192;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4" name="Google Shape;194;p8"/>
          <p:cNvSpPr txBox="1"/>
          <p:nvPr/>
        </p:nvSpPr>
        <p:spPr>
          <a:xfrm>
            <a:off x="577418" y="2116595"/>
            <a:ext cx="10148264" cy="3733800"/>
          </a:xfrm>
          <a:prstGeom prst="rect">
            <a:avLst/>
          </a:prstGeom>
          <a:noFill/>
          <a:ln>
            <a:noFill/>
          </a:ln>
        </p:spPr>
        <p:txBody>
          <a:bodyPr anchorCtr="0" anchor="t" bIns="0" lIns="0" spcFirstLastPara="1" rIns="0" wrap="square" tIns="0">
            <a:spAutoFit/>
          </a:bodyPr>
          <a:lstStyle/>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Hay còn gọi là tỷ số lợi nhuận ròng trên vốn chủ sở hữu.</a:t>
            </a:r>
            <a:endParaRPr/>
          </a:p>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Là tỷ số quan trọng nhất đối với các cổ đông, đo lường khả năng sinh lợi trên mỗi đồng vốn của cổ đông thường.</a:t>
            </a:r>
            <a:endParaRPr/>
          </a:p>
          <a:p>
            <a:pPr indent="-323850" lvl="1" marL="647700" marR="0" rtl="0" algn="just">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Roboto"/>
                <a:ea typeface="Roboto"/>
                <a:cs typeface="Roboto"/>
                <a:sym typeface="Roboto"/>
              </a:rPr>
              <a:t>Là thước đo chính xác để đánh giá 1 đồng vốn bỏ ra và tích lũy tạo ra bao nhiêu đồng lợi nhuận. Thường được sử dụng để so sánh với các cổ phiếu khác cùng ngành.</a:t>
            </a:r>
            <a:endParaRPr/>
          </a:p>
        </p:txBody>
      </p:sp>
      <p:sp>
        <p:nvSpPr>
          <p:cNvPr id="195" name="Google Shape;195;p8"/>
          <p:cNvSpPr txBox="1"/>
          <p:nvPr/>
        </p:nvSpPr>
        <p:spPr>
          <a:xfrm>
            <a:off x="739631" y="6794116"/>
            <a:ext cx="9823838" cy="10668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000" u="none" cap="none" strike="noStrike">
                <a:solidFill>
                  <a:srgbClr val="000000"/>
                </a:solidFill>
                <a:latin typeface="Roboto"/>
                <a:ea typeface="Roboto"/>
                <a:cs typeface="Roboto"/>
                <a:sym typeface="Roboto"/>
              </a:rPr>
              <a:t>Công thức: ROE = Lợi nhuận ròng dành cho cổ đông thường / Vốn cổ phần thường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pSp>
        <p:nvGrpSpPr>
          <p:cNvPr id="200" name="Google Shape;200;p9"/>
          <p:cNvGrpSpPr/>
          <p:nvPr/>
        </p:nvGrpSpPr>
        <p:grpSpPr>
          <a:xfrm>
            <a:off x="13388852" y="-144661"/>
            <a:ext cx="4899148" cy="10431661"/>
            <a:chOff x="0" y="-38100"/>
            <a:chExt cx="1290311" cy="2747433"/>
          </a:xfrm>
        </p:grpSpPr>
        <p:sp>
          <p:nvSpPr>
            <p:cNvPr id="201" name="Google Shape;201;p9"/>
            <p:cNvSpPr/>
            <p:nvPr/>
          </p:nvSpPr>
          <p:spPr>
            <a:xfrm>
              <a:off x="0" y="0"/>
              <a:ext cx="1290311" cy="2709333"/>
            </a:xfrm>
            <a:custGeom>
              <a:rect b="b" l="l" r="r" t="t"/>
              <a:pathLst>
                <a:path extrusionOk="0" h="2709333" w="1290311">
                  <a:moveTo>
                    <a:pt x="0" y="0"/>
                  </a:moveTo>
                  <a:lnTo>
                    <a:pt x="1290311" y="0"/>
                  </a:lnTo>
                  <a:lnTo>
                    <a:pt x="1290311" y="2709333"/>
                  </a:lnTo>
                  <a:lnTo>
                    <a:pt x="0" y="2709333"/>
                  </a:lnTo>
                  <a:close/>
                </a:path>
              </a:pathLst>
            </a:custGeom>
            <a:solidFill>
              <a:srgbClr val="CE442F"/>
            </a:solidFill>
            <a:ln>
              <a:noFill/>
            </a:ln>
          </p:spPr>
        </p:sp>
        <p:sp>
          <p:nvSpPr>
            <p:cNvPr id="202" name="Google Shape;202;p9"/>
            <p:cNvSpPr txBox="1"/>
            <p:nvPr/>
          </p:nvSpPr>
          <p:spPr>
            <a:xfrm>
              <a:off x="0" y="-38100"/>
              <a:ext cx="1290311"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3" name="Google Shape;203;p9"/>
          <p:cNvSpPr/>
          <p:nvPr/>
        </p:nvSpPr>
        <p:spPr>
          <a:xfrm>
            <a:off x="11466033" y="1172873"/>
            <a:ext cx="6206490" cy="8229600"/>
          </a:xfrm>
          <a:custGeom>
            <a:rect b="b" l="l" r="r" t="t"/>
            <a:pathLst>
              <a:path extrusionOk="0" h="8229600" w="6206490">
                <a:moveTo>
                  <a:pt x="0" y="0"/>
                </a:moveTo>
                <a:lnTo>
                  <a:pt x="6206490" y="0"/>
                </a:lnTo>
                <a:lnTo>
                  <a:pt x="6206490" y="8229600"/>
                </a:lnTo>
                <a:lnTo>
                  <a:pt x="0" y="8229600"/>
                </a:lnTo>
                <a:lnTo>
                  <a:pt x="0" y="0"/>
                </a:lnTo>
                <a:close/>
              </a:path>
            </a:pathLst>
          </a:custGeom>
          <a:blipFill rotWithShape="1">
            <a:blip r:embed="rId3">
              <a:alphaModFix/>
            </a:blip>
            <a:stretch>
              <a:fillRect b="0" l="-49506" r="-49506" t="0"/>
            </a:stretch>
          </a:blipFill>
          <a:ln>
            <a:noFill/>
          </a:ln>
        </p:spPr>
      </p:sp>
      <p:sp>
        <p:nvSpPr>
          <p:cNvPr id="204" name="Google Shape;204;p9"/>
          <p:cNvSpPr txBox="1"/>
          <p:nvPr/>
        </p:nvSpPr>
        <p:spPr>
          <a:xfrm>
            <a:off x="316027" y="62865"/>
            <a:ext cx="11741261" cy="965835"/>
          </a:xfrm>
          <a:prstGeom prst="rect">
            <a:avLst/>
          </a:prstGeom>
          <a:noFill/>
          <a:ln>
            <a:noFill/>
          </a:ln>
        </p:spPr>
        <p:txBody>
          <a:bodyPr anchorCtr="0" anchor="t" bIns="0" lIns="0" spcFirstLastPara="1" rIns="0" wrap="square" tIns="0">
            <a:spAutoFit/>
          </a:bodyPr>
          <a:lstStyle/>
          <a:p>
            <a:pPr indent="0" lvl="0" marL="0" marR="0" rtl="0" algn="l">
              <a:lnSpc>
                <a:spcPct val="127000"/>
              </a:lnSpc>
              <a:spcBef>
                <a:spcPts val="0"/>
              </a:spcBef>
              <a:spcAft>
                <a:spcPts val="0"/>
              </a:spcAft>
              <a:buNone/>
            </a:pPr>
            <a:r>
              <a:rPr b="1" i="0" lang="en-US" sz="6000" u="none" cap="none" strike="noStrike">
                <a:solidFill>
                  <a:srgbClr val="000000"/>
                </a:solidFill>
                <a:latin typeface="Roboto"/>
                <a:ea typeface="Roboto"/>
                <a:cs typeface="Roboto"/>
                <a:sym typeface="Roboto"/>
              </a:rPr>
              <a:t>ROE (Return on common equity)</a:t>
            </a:r>
            <a:endParaRPr/>
          </a:p>
        </p:txBody>
      </p:sp>
      <p:grpSp>
        <p:nvGrpSpPr>
          <p:cNvPr id="205" name="Google Shape;205;p9"/>
          <p:cNvGrpSpPr/>
          <p:nvPr/>
        </p:nvGrpSpPr>
        <p:grpSpPr>
          <a:xfrm>
            <a:off x="1277156" y="9292329"/>
            <a:ext cx="1154741" cy="1154741"/>
            <a:chOff x="0" y="0"/>
            <a:chExt cx="812800" cy="812800"/>
          </a:xfrm>
        </p:grpSpPr>
        <p:sp>
          <p:nvSpPr>
            <p:cNvPr id="206" name="Google Shape;206;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8" name="Google Shape;208;p9"/>
          <p:cNvSpPr txBox="1"/>
          <p:nvPr/>
        </p:nvSpPr>
        <p:spPr>
          <a:xfrm>
            <a:off x="1507169" y="2651125"/>
            <a:ext cx="8115300" cy="4203700"/>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0" i="0" lang="en-US" sz="3999" u="none" cap="none" strike="noStrike">
                <a:solidFill>
                  <a:srgbClr val="000000"/>
                </a:solidFill>
                <a:latin typeface="Roboto"/>
                <a:ea typeface="Roboto"/>
                <a:cs typeface="Roboto"/>
                <a:sym typeface="Roboto"/>
              </a:rPr>
              <a:t>Tỷ số ROE càng cao, chứng tỏ doanh nghiệp sử dụng hiệu quả đồng vốn của cố đông, cho nên chỉ số này thường là 1 tiêu chí quan trọng để xem xét cơ hội đầu tư vào cổ phiếu của 1 doanh nghiệp.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