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Tahoma"/>
      <p:regular r:id="rId23"/>
      <p:bold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Wz5sU32jLNtMpq0lHuhq69fB9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Tahoma-bold.fntdata"/><Relationship Id="rId23" Type="http://schemas.openxmlformats.org/officeDocument/2006/relationships/font" Target="fonts/Tahom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Create an outline to get ready:</a:t>
            </a:r>
            <a:endParaRPr/>
          </a:p>
          <a:p>
            <a:pPr indent="-514350" lvl="0" marL="514350" rtl="0" algn="l">
              <a:spcBef>
                <a:spcPts val="0"/>
              </a:spcBef>
              <a:spcAft>
                <a:spcPts val="0"/>
              </a:spcAft>
              <a:buClr>
                <a:schemeClr val="dk1"/>
              </a:buClr>
              <a:buSzPts val="1200"/>
              <a:buFont typeface="Calibri"/>
              <a:buAutoNum type="arabicPeriod"/>
            </a:pPr>
            <a:r>
              <a:rPr lang="en-US">
                <a:latin typeface="Tahoma"/>
                <a:ea typeface="Tahoma"/>
                <a:cs typeface="Tahoma"/>
                <a:sym typeface="Tahoma"/>
              </a:rPr>
              <a:t>Introduce the era (Use a mix of media and text)</a:t>
            </a:r>
            <a:endParaRPr/>
          </a:p>
          <a:p>
            <a:pPr indent="-514350" lvl="0" marL="514350" rtl="0" algn="l">
              <a:spcBef>
                <a:spcPts val="0"/>
              </a:spcBef>
              <a:spcAft>
                <a:spcPts val="0"/>
              </a:spcAft>
              <a:buClr>
                <a:schemeClr val="dk1"/>
              </a:buClr>
              <a:buSzPts val="1200"/>
              <a:buFont typeface="Calibri"/>
              <a:buAutoNum type="arabicPeriod"/>
            </a:pPr>
            <a:r>
              <a:rPr lang="en-US">
                <a:latin typeface="Tahoma"/>
                <a:ea typeface="Tahoma"/>
                <a:cs typeface="Tahoma"/>
                <a:sym typeface="Tahoma"/>
              </a:rPr>
              <a:t>Organize your artifacts to outline what life was like during the era you are presenting</a:t>
            </a:r>
            <a:endParaRPr/>
          </a:p>
          <a:p>
            <a:pPr indent="-514350" lvl="0" marL="514350" rtl="0" algn="l">
              <a:spcBef>
                <a:spcPts val="0"/>
              </a:spcBef>
              <a:spcAft>
                <a:spcPts val="0"/>
              </a:spcAft>
              <a:buClr>
                <a:schemeClr val="dk1"/>
              </a:buClr>
              <a:buSzPts val="1200"/>
              <a:buFont typeface="Calibri"/>
              <a:buAutoNum type="arabicPeriod"/>
            </a:pPr>
            <a:r>
              <a:rPr lang="en-US">
                <a:latin typeface="Tahoma"/>
                <a:ea typeface="Tahoma"/>
                <a:cs typeface="Tahoma"/>
                <a:sym typeface="Tahoma"/>
              </a:rPr>
              <a:t>Think about using a storyboard to outline your images and ideas</a:t>
            </a:r>
            <a:endParaRPr/>
          </a:p>
          <a:p>
            <a:pPr indent="-514350" lvl="0" marL="514350" rtl="0" algn="l">
              <a:spcBef>
                <a:spcPts val="0"/>
              </a:spcBef>
              <a:spcAft>
                <a:spcPts val="0"/>
              </a:spcAft>
              <a:buClr>
                <a:schemeClr val="dk1"/>
              </a:buClr>
              <a:buSzPts val="1200"/>
              <a:buFont typeface="Calibri"/>
              <a:buAutoNum type="arabicPeriod"/>
            </a:pPr>
            <a:r>
              <a:rPr lang="en-US">
                <a:latin typeface="Tahoma"/>
                <a:ea typeface="Tahoma"/>
                <a:cs typeface="Tahoma"/>
                <a:sym typeface="Tahoma"/>
              </a:rPr>
              <a:t>Make sure you prepare a clear and well rounded presentation of all aspects of the era (People, jobs, food, transportation, etc. What else should you include so the audience feels like they have visited your era?)</a:t>
            </a:r>
            <a:endParaRPr/>
          </a:p>
          <a:p>
            <a:pPr indent="0" lvl="0" marL="0" rtl="0" algn="l">
              <a:spcBef>
                <a:spcPts val="0"/>
              </a:spcBef>
              <a:spcAft>
                <a:spcPts val="0"/>
              </a:spcAft>
              <a:buNone/>
            </a:pPr>
            <a:r>
              <a:t/>
            </a:r>
            <a:endParaRPr/>
          </a:p>
        </p:txBody>
      </p:sp>
      <p:sp>
        <p:nvSpPr>
          <p:cNvPr id="167" name="Google Shape;16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Right Photo">
  <p:cSld name="Content + Right Photo">
    <p:spTree>
      <p:nvGrpSpPr>
        <p:cNvPr id="15" name="Shape 15"/>
        <p:cNvGrpSpPr/>
        <p:nvPr/>
      </p:nvGrpSpPr>
      <p:grpSpPr>
        <a:xfrm>
          <a:off x="0" y="0"/>
          <a:ext cx="0" cy="0"/>
          <a:chOff x="0" y="0"/>
          <a:chExt cx="0" cy="0"/>
        </a:xfrm>
      </p:grpSpPr>
      <p:cxnSp>
        <p:nvCxnSpPr>
          <p:cNvPr id="16" name="Google Shape;16;p20"/>
          <p:cNvCxnSpPr/>
          <p:nvPr/>
        </p:nvCxnSpPr>
        <p:spPr>
          <a:xfrm>
            <a:off x="1295401" y="2421466"/>
            <a:ext cx="3580381" cy="0"/>
          </a:xfrm>
          <a:prstGeom prst="straightConnector1">
            <a:avLst/>
          </a:prstGeom>
          <a:noFill/>
          <a:ln cap="flat" cmpd="sng" w="15875">
            <a:solidFill>
              <a:schemeClr val="accent1"/>
            </a:solidFill>
            <a:prstDash val="solid"/>
            <a:miter lim="800000"/>
            <a:headEnd len="sm" w="sm" type="none"/>
            <a:tailEnd len="sm" w="sm" type="none"/>
          </a:ln>
        </p:spPr>
      </p:cxnSp>
      <p:sp>
        <p:nvSpPr>
          <p:cNvPr id="17" name="Google Shape;17;p20"/>
          <p:cNvSpPr txBox="1"/>
          <p:nvPr>
            <p:ph type="title"/>
          </p:nvPr>
        </p:nvSpPr>
        <p:spPr>
          <a:xfrm>
            <a:off x="1295403" y="982132"/>
            <a:ext cx="3580380" cy="13038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0"/>
          <p:cNvSpPr txBox="1"/>
          <p:nvPr>
            <p:ph idx="1" type="body"/>
          </p:nvPr>
        </p:nvSpPr>
        <p:spPr>
          <a:xfrm>
            <a:off x="1295401" y="2560320"/>
            <a:ext cx="3580381" cy="33101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0"/>
          <p:cNvSpPr/>
          <p:nvPr/>
        </p:nvSpPr>
        <p:spPr>
          <a:xfrm rot="5400000">
            <a:off x="6801681" y="1316976"/>
            <a:ext cx="4037344" cy="5975391"/>
          </a:xfrm>
          <a:prstGeom prst="parallelogram">
            <a:avLst>
              <a:gd fmla="val 12608" name="adj"/>
            </a:avLst>
          </a:prstGeom>
          <a:gradFill>
            <a:gsLst>
              <a:gs pos="0">
                <a:srgbClr val="000000">
                  <a:alpha val="0"/>
                </a:srgbClr>
              </a:gs>
              <a:gs pos="11000">
                <a:srgbClr val="000000">
                  <a:alpha val="0"/>
                </a:srgbClr>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20"/>
          <p:cNvSpPr/>
          <p:nvPr/>
        </p:nvSpPr>
        <p:spPr>
          <a:xfrm rot="-120000">
            <a:off x="5372113" y="869568"/>
            <a:ext cx="5703690" cy="4902845"/>
          </a:xfrm>
          <a:prstGeom prst="roundRect">
            <a:avLst>
              <a:gd fmla="val 454" name="adj"/>
            </a:avLst>
          </a:prstGeom>
          <a:blipFill rotWithShape="1">
            <a:blip r:embed="rId2">
              <a:alphaModFix/>
            </a:blip>
            <a:tile algn="tl" flip="xy" tx="0" sx="20000" ty="0" sy="2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Google Shape;24;p20"/>
          <p:cNvSpPr/>
          <p:nvPr>
            <p:ph idx="2" type="pic"/>
          </p:nvPr>
        </p:nvSpPr>
        <p:spPr>
          <a:xfrm flipH="1" rot="-120000">
            <a:off x="5584031" y="1077708"/>
            <a:ext cx="5279854" cy="4486565"/>
          </a:xfrm>
          <a:prstGeom prst="rect">
            <a:avLst/>
          </a:prstGeom>
          <a:solidFill>
            <a:srgbClr val="3F3F3F"/>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0"/>
          <p:cNvSpPr/>
          <p:nvPr>
            <p:ph idx="2" type="pic"/>
          </p:nvPr>
        </p:nvSpPr>
        <p:spPr>
          <a:xfrm>
            <a:off x="5183188" y="987425"/>
            <a:ext cx="6172200" cy="4873625"/>
          </a:xfrm>
          <a:prstGeom prst="rect">
            <a:avLst/>
          </a:prstGeom>
          <a:noFill/>
          <a:ln>
            <a:noFill/>
          </a:ln>
        </p:spPr>
      </p:sp>
      <p:sp>
        <p:nvSpPr>
          <p:cNvPr id="85" name="Google Shape;85;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01" name="Shape 101"/>
        <p:cNvGrpSpPr/>
        <p:nvPr/>
      </p:nvGrpSpPr>
      <p:grpSpPr>
        <a:xfrm>
          <a:off x="0" y="0"/>
          <a:ext cx="0" cy="0"/>
          <a:chOff x="0" y="0"/>
          <a:chExt cx="0" cy="0"/>
        </a:xfrm>
      </p:grpSpPr>
      <p:sp>
        <p:nvSpPr>
          <p:cNvPr id="102" name="Google Shape;102;p33"/>
          <p:cNvSpPr/>
          <p:nvPr/>
        </p:nvSpPr>
        <p:spPr>
          <a:xfrm>
            <a:off x="1871401" y="2602132"/>
            <a:ext cx="1801368" cy="1801368"/>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33"/>
          <p:cNvSpPr/>
          <p:nvPr/>
        </p:nvSpPr>
        <p:spPr>
          <a:xfrm>
            <a:off x="5194632" y="2602132"/>
            <a:ext cx="1801368" cy="180136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33"/>
          <p:cNvSpPr/>
          <p:nvPr/>
        </p:nvSpPr>
        <p:spPr>
          <a:xfrm>
            <a:off x="8519230" y="2602132"/>
            <a:ext cx="1801368" cy="180136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3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3"/>
          <p:cNvSpPr txBox="1"/>
          <p:nvPr>
            <p:ph idx="1" type="body"/>
          </p:nvPr>
        </p:nvSpPr>
        <p:spPr>
          <a:xfrm>
            <a:off x="1295401" y="4804495"/>
            <a:ext cx="2952000" cy="11091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33"/>
          <p:cNvSpPr txBox="1"/>
          <p:nvPr>
            <p:ph idx="2" type="body"/>
          </p:nvPr>
        </p:nvSpPr>
        <p:spPr>
          <a:xfrm>
            <a:off x="4620000" y="4804495"/>
            <a:ext cx="2952000" cy="11091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33"/>
          <p:cNvSpPr txBox="1"/>
          <p:nvPr>
            <p:ph idx="3" type="body"/>
          </p:nvPr>
        </p:nvSpPr>
        <p:spPr>
          <a:xfrm>
            <a:off x="7944598" y="4804495"/>
            <a:ext cx="2952000" cy="110913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3"/>
          <p:cNvSpPr/>
          <p:nvPr>
            <p:ph idx="4" type="pic"/>
          </p:nvPr>
        </p:nvSpPr>
        <p:spPr>
          <a:xfrm>
            <a:off x="2191441" y="2922172"/>
            <a:ext cx="1161288" cy="1161288"/>
          </a:xfrm>
          <a:prstGeom prst="ellipse">
            <a:avLst/>
          </a:prstGeom>
          <a:noFill/>
          <a:ln>
            <a:noFill/>
          </a:ln>
        </p:spPr>
      </p:sp>
      <p:sp>
        <p:nvSpPr>
          <p:cNvPr id="113" name="Google Shape;113;p33"/>
          <p:cNvSpPr/>
          <p:nvPr>
            <p:ph idx="5" type="pic"/>
          </p:nvPr>
        </p:nvSpPr>
        <p:spPr>
          <a:xfrm>
            <a:off x="5514672" y="2922172"/>
            <a:ext cx="1161288" cy="1161288"/>
          </a:xfrm>
          <a:prstGeom prst="ellipse">
            <a:avLst/>
          </a:prstGeom>
          <a:solidFill>
            <a:schemeClr val="accent2"/>
          </a:solidFill>
          <a:ln>
            <a:noFill/>
          </a:ln>
        </p:spPr>
      </p:sp>
      <p:sp>
        <p:nvSpPr>
          <p:cNvPr id="114" name="Google Shape;114;p33"/>
          <p:cNvSpPr/>
          <p:nvPr>
            <p:ph idx="6" type="pic"/>
          </p:nvPr>
        </p:nvSpPr>
        <p:spPr>
          <a:xfrm>
            <a:off x="8838000" y="2920902"/>
            <a:ext cx="1163828" cy="1163828"/>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 Photo">
  <p:cSld name="Two Column + Photo">
    <p:spTree>
      <p:nvGrpSpPr>
        <p:cNvPr id="115" name="Shape 115"/>
        <p:cNvGrpSpPr/>
        <p:nvPr/>
      </p:nvGrpSpPr>
      <p:grpSpPr>
        <a:xfrm>
          <a:off x="0" y="0"/>
          <a:ext cx="0" cy="0"/>
          <a:chOff x="0" y="0"/>
          <a:chExt cx="0" cy="0"/>
        </a:xfrm>
      </p:grpSpPr>
      <p:cxnSp>
        <p:nvCxnSpPr>
          <p:cNvPr id="116" name="Google Shape;116;p34"/>
          <p:cNvCxnSpPr/>
          <p:nvPr/>
        </p:nvCxnSpPr>
        <p:spPr>
          <a:xfrm>
            <a:off x="3498694" y="2421466"/>
            <a:ext cx="7407314" cy="0"/>
          </a:xfrm>
          <a:prstGeom prst="straightConnector1">
            <a:avLst/>
          </a:prstGeom>
          <a:noFill/>
          <a:ln cap="flat" cmpd="sng" w="15875">
            <a:solidFill>
              <a:schemeClr val="accent1"/>
            </a:solidFill>
            <a:prstDash val="solid"/>
            <a:miter lim="800000"/>
            <a:headEnd len="sm" w="sm" type="none"/>
            <a:tailEnd len="sm" w="sm" type="none"/>
          </a:ln>
        </p:spPr>
      </p:cxnSp>
      <p:sp>
        <p:nvSpPr>
          <p:cNvPr id="117" name="Google Shape;117;p34"/>
          <p:cNvSpPr txBox="1"/>
          <p:nvPr>
            <p:ph type="title"/>
          </p:nvPr>
        </p:nvSpPr>
        <p:spPr>
          <a:xfrm>
            <a:off x="3498694" y="982132"/>
            <a:ext cx="7397903" cy="13038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4"/>
          <p:cNvSpPr txBox="1"/>
          <p:nvPr>
            <p:ph idx="1" type="body"/>
          </p:nvPr>
        </p:nvSpPr>
        <p:spPr>
          <a:xfrm>
            <a:off x="3498694" y="2560320"/>
            <a:ext cx="3580381" cy="33101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34"/>
          <p:cNvSpPr txBox="1"/>
          <p:nvPr>
            <p:ph idx="2" type="body"/>
          </p:nvPr>
        </p:nvSpPr>
        <p:spPr>
          <a:xfrm>
            <a:off x="7316216" y="2560320"/>
            <a:ext cx="3580381" cy="331012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34"/>
          <p:cNvSpPr/>
          <p:nvPr/>
        </p:nvSpPr>
        <p:spPr>
          <a:xfrm rot="5400000">
            <a:off x="388783" y="2483417"/>
            <a:ext cx="3220061" cy="3373452"/>
          </a:xfrm>
          <a:prstGeom prst="parallelogram">
            <a:avLst>
              <a:gd fmla="val 12608" name="adj"/>
            </a:avLst>
          </a:prstGeom>
          <a:gradFill>
            <a:gsLst>
              <a:gs pos="0">
                <a:srgbClr val="000000">
                  <a:alpha val="0"/>
                </a:srgbClr>
              </a:gs>
              <a:gs pos="11000">
                <a:srgbClr val="000000">
                  <a:alpha val="0"/>
                </a:srgbClr>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34"/>
          <p:cNvSpPr/>
          <p:nvPr/>
        </p:nvSpPr>
        <p:spPr>
          <a:xfrm rot="-120000">
            <a:off x="211380" y="1442831"/>
            <a:ext cx="3220061" cy="3910358"/>
          </a:xfrm>
          <a:prstGeom prst="roundRect">
            <a:avLst>
              <a:gd fmla="val 454" name="adj"/>
            </a:avLst>
          </a:prstGeom>
          <a:blipFill rotWithShape="1">
            <a:blip r:embed="rId2">
              <a:alphaModFix/>
            </a:blip>
            <a:tile algn="tl" flip="xy" tx="0" sx="20000" ty="0" sy="2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34"/>
          <p:cNvSpPr/>
          <p:nvPr>
            <p:ph idx="3" type="pic"/>
          </p:nvPr>
        </p:nvSpPr>
        <p:spPr>
          <a:xfrm flipH="1" rot="-120000">
            <a:off x="422103" y="1691853"/>
            <a:ext cx="2736000" cy="3367314"/>
          </a:xfrm>
          <a:prstGeom prst="rect">
            <a:avLst/>
          </a:prstGeom>
          <a:solidFill>
            <a:srgbClr val="3F3F3F"/>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lage">
  <p:cSld name="Collage">
    <p:spTree>
      <p:nvGrpSpPr>
        <p:cNvPr id="126" name="Shape 126"/>
        <p:cNvGrpSpPr/>
        <p:nvPr/>
      </p:nvGrpSpPr>
      <p:grpSpPr>
        <a:xfrm>
          <a:off x="0" y="0"/>
          <a:ext cx="0" cy="0"/>
          <a:chOff x="0" y="0"/>
          <a:chExt cx="0" cy="0"/>
        </a:xfrm>
      </p:grpSpPr>
      <p:sp>
        <p:nvSpPr>
          <p:cNvPr id="127" name="Google Shape;127;p35"/>
          <p:cNvSpPr/>
          <p:nvPr/>
        </p:nvSpPr>
        <p:spPr>
          <a:xfrm>
            <a:off x="1066800" y="1009665"/>
            <a:ext cx="7056969" cy="4847145"/>
          </a:xfrm>
          <a:prstGeom prst="rect">
            <a:avLst/>
          </a:prstGeom>
          <a:solidFill>
            <a:schemeClr val="lt1"/>
          </a:solidFill>
          <a:ln cap="flat" cmpd="thickThin" w="8255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35"/>
          <p:cNvSpPr txBox="1"/>
          <p:nvPr>
            <p:ph type="title"/>
          </p:nvPr>
        </p:nvSpPr>
        <p:spPr>
          <a:xfrm>
            <a:off x="8216900" y="982132"/>
            <a:ext cx="2679698" cy="141272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5"/>
          <p:cNvSpPr/>
          <p:nvPr>
            <p:ph idx="2" type="pic"/>
          </p:nvPr>
        </p:nvSpPr>
        <p:spPr>
          <a:xfrm>
            <a:off x="5482052" y="1318687"/>
            <a:ext cx="2338493" cy="2881988"/>
          </a:xfrm>
          <a:prstGeom prst="rect">
            <a:avLst/>
          </a:prstGeom>
          <a:solidFill>
            <a:srgbClr val="F2F2F2"/>
          </a:solidFill>
          <a:ln>
            <a:noFill/>
          </a:ln>
        </p:spPr>
      </p:sp>
      <p:sp>
        <p:nvSpPr>
          <p:cNvPr id="133" name="Google Shape;133;p35"/>
          <p:cNvSpPr/>
          <p:nvPr>
            <p:ph idx="3" type="pic"/>
          </p:nvPr>
        </p:nvSpPr>
        <p:spPr>
          <a:xfrm>
            <a:off x="1374222" y="3128436"/>
            <a:ext cx="3974629" cy="2424639"/>
          </a:xfrm>
          <a:prstGeom prst="rect">
            <a:avLst/>
          </a:prstGeom>
          <a:solidFill>
            <a:srgbClr val="F2F2F2"/>
          </a:solidFill>
          <a:ln>
            <a:noFill/>
          </a:ln>
        </p:spPr>
      </p:sp>
      <p:sp>
        <p:nvSpPr>
          <p:cNvPr id="134" name="Google Shape;134;p35"/>
          <p:cNvSpPr/>
          <p:nvPr>
            <p:ph idx="4" type="pic"/>
          </p:nvPr>
        </p:nvSpPr>
        <p:spPr>
          <a:xfrm>
            <a:off x="3600451" y="1318687"/>
            <a:ext cx="1748400" cy="1680173"/>
          </a:xfrm>
          <a:prstGeom prst="rect">
            <a:avLst/>
          </a:prstGeom>
          <a:solidFill>
            <a:srgbClr val="F2F2F2"/>
          </a:solidFill>
          <a:ln>
            <a:noFill/>
          </a:ln>
        </p:spPr>
      </p:sp>
      <p:sp>
        <p:nvSpPr>
          <p:cNvPr id="135" name="Google Shape;135;p35"/>
          <p:cNvSpPr/>
          <p:nvPr>
            <p:ph idx="5" type="pic"/>
          </p:nvPr>
        </p:nvSpPr>
        <p:spPr>
          <a:xfrm>
            <a:off x="1374222" y="1318687"/>
            <a:ext cx="2093027" cy="1680173"/>
          </a:xfrm>
          <a:prstGeom prst="rect">
            <a:avLst/>
          </a:prstGeom>
          <a:solidFill>
            <a:srgbClr val="F2F2F2"/>
          </a:solidFill>
          <a:ln>
            <a:noFill/>
          </a:ln>
        </p:spPr>
      </p:sp>
      <p:sp>
        <p:nvSpPr>
          <p:cNvPr id="136" name="Google Shape;136;p35"/>
          <p:cNvSpPr/>
          <p:nvPr>
            <p:ph idx="6" type="pic"/>
          </p:nvPr>
        </p:nvSpPr>
        <p:spPr>
          <a:xfrm>
            <a:off x="5482052" y="4333875"/>
            <a:ext cx="2338493" cy="1219200"/>
          </a:xfrm>
          <a:prstGeom prst="rect">
            <a:avLst/>
          </a:prstGeom>
          <a:solidFill>
            <a:srgbClr val="F2F2F2"/>
          </a:solidFill>
          <a:ln>
            <a:noFill/>
          </a:ln>
        </p:spPr>
      </p:sp>
      <p:sp>
        <p:nvSpPr>
          <p:cNvPr id="137" name="Google Shape;137;p35"/>
          <p:cNvSpPr txBox="1"/>
          <p:nvPr>
            <p:ph idx="1" type="body"/>
          </p:nvPr>
        </p:nvSpPr>
        <p:spPr>
          <a:xfrm>
            <a:off x="8216900" y="2507046"/>
            <a:ext cx="2679698" cy="3349763"/>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800"/>
              <a:buNone/>
              <a:defRPr/>
            </a:lvl1pPr>
            <a:lvl2pPr indent="-228600" lvl="1" marL="914400" algn="r">
              <a:lnSpc>
                <a:spcPct val="90000"/>
              </a:lnSpc>
              <a:spcBef>
                <a:spcPts val="500"/>
              </a:spcBef>
              <a:spcAft>
                <a:spcPts val="0"/>
              </a:spcAft>
              <a:buClr>
                <a:schemeClr val="dk1"/>
              </a:buClr>
              <a:buSzPts val="2400"/>
              <a:buNone/>
              <a:defRPr/>
            </a:lvl2pPr>
            <a:lvl3pPr indent="-228600" lvl="2" marL="1371600" algn="r">
              <a:lnSpc>
                <a:spcPct val="90000"/>
              </a:lnSpc>
              <a:spcBef>
                <a:spcPts val="500"/>
              </a:spcBef>
              <a:spcAft>
                <a:spcPts val="0"/>
              </a:spcAft>
              <a:buClr>
                <a:schemeClr val="dk1"/>
              </a:buClr>
              <a:buSzPts val="2000"/>
              <a:buNone/>
              <a:defRPr/>
            </a:lvl3pPr>
            <a:lvl4pPr indent="-228600" lvl="3" marL="1828800" algn="r">
              <a:lnSpc>
                <a:spcPct val="90000"/>
              </a:lnSpc>
              <a:spcBef>
                <a:spcPts val="500"/>
              </a:spcBef>
              <a:spcAft>
                <a:spcPts val="0"/>
              </a:spcAft>
              <a:buClr>
                <a:schemeClr val="dk1"/>
              </a:buClr>
              <a:buSzPts val="1800"/>
              <a:buNone/>
              <a:defRPr/>
            </a:lvl4pPr>
            <a:lvl5pPr indent="-228600" lvl="4" marL="2286000" algn="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hoto">
  <p:cSld name="Big Photo">
    <p:spTree>
      <p:nvGrpSpPr>
        <p:cNvPr id="138" name="Shape 138"/>
        <p:cNvGrpSpPr/>
        <p:nvPr/>
      </p:nvGrpSpPr>
      <p:grpSpPr>
        <a:xfrm>
          <a:off x="0" y="0"/>
          <a:ext cx="0" cy="0"/>
          <a:chOff x="0" y="0"/>
          <a:chExt cx="0" cy="0"/>
        </a:xfrm>
      </p:grpSpPr>
      <p:sp>
        <p:nvSpPr>
          <p:cNvPr id="139" name="Google Shape;139;p36"/>
          <p:cNvSpPr/>
          <p:nvPr/>
        </p:nvSpPr>
        <p:spPr>
          <a:xfrm>
            <a:off x="476250" y="476250"/>
            <a:ext cx="11239500" cy="592455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36"/>
          <p:cNvSpPr/>
          <p:nvPr>
            <p:ph idx="2" type="pic"/>
          </p:nvPr>
        </p:nvSpPr>
        <p:spPr>
          <a:xfrm>
            <a:off x="552000" y="567000"/>
            <a:ext cx="11088000" cy="5724000"/>
          </a:xfrm>
          <a:prstGeom prst="rect">
            <a:avLst/>
          </a:prstGeom>
          <a:solidFill>
            <a:srgbClr val="F2F2F2"/>
          </a:solidFill>
          <a:ln>
            <a:noFill/>
          </a:ln>
        </p:spPr>
      </p:sp>
      <p:sp>
        <p:nvSpPr>
          <p:cNvPr id="141" name="Google Shape;141;p36"/>
          <p:cNvSpPr txBox="1"/>
          <p:nvPr>
            <p:ph type="title"/>
          </p:nvPr>
        </p:nvSpPr>
        <p:spPr>
          <a:xfrm>
            <a:off x="1295402" y="692939"/>
            <a:ext cx="9601196" cy="7514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HD-PanelContent-GrommetsCombined.png" id="142" name="Google Shape;142;p36"/>
          <p:cNvPicPr preferRelativeResize="0"/>
          <p:nvPr/>
        </p:nvPicPr>
        <p:blipFill rotWithShape="1">
          <a:blip r:embed="rId2">
            <a:alphaModFix/>
          </a:blip>
          <a:srcRect b="0" l="0" r="0" t="0"/>
          <a:stretch/>
        </p:blipFill>
        <p:spPr>
          <a:xfrm>
            <a:off x="628661" y="631069"/>
            <a:ext cx="240481" cy="238041"/>
          </a:xfrm>
          <a:prstGeom prst="ellipse">
            <a:avLst/>
          </a:prstGeom>
          <a:noFill/>
          <a:ln>
            <a:noFill/>
          </a:ln>
          <a:effectLst>
            <a:outerShdw blurRad="12700" sx="102000" rotWithShape="0" algn="tl" sy="102000">
              <a:srgbClr val="000000">
                <a:alpha val="40000"/>
              </a:srgbClr>
            </a:outerShdw>
          </a:effectLst>
        </p:spPr>
      </p:pic>
      <p:pic>
        <p:nvPicPr>
          <p:cNvPr descr="HD-PanelContent-GrommetsCombined.png" id="143" name="Google Shape;143;p36"/>
          <p:cNvPicPr preferRelativeResize="0"/>
          <p:nvPr/>
        </p:nvPicPr>
        <p:blipFill rotWithShape="1">
          <a:blip r:embed="rId2">
            <a:alphaModFix/>
          </a:blip>
          <a:srcRect b="0" l="0" r="0" t="0"/>
          <a:stretch/>
        </p:blipFill>
        <p:spPr>
          <a:xfrm>
            <a:off x="11322858" y="631069"/>
            <a:ext cx="240481" cy="238041"/>
          </a:xfrm>
          <a:prstGeom prst="ellipse">
            <a:avLst/>
          </a:prstGeom>
          <a:noFill/>
          <a:ln>
            <a:noFill/>
          </a:ln>
          <a:effectLst>
            <a:outerShdw blurRad="12700" sx="102000" rotWithShape="0" algn="tl" sy="102000">
              <a:srgbClr val="000000">
                <a:alpha val="40000"/>
              </a:srgbClr>
            </a:outerShdw>
          </a:effectLst>
        </p:spPr>
      </p:pic>
      <p:pic>
        <p:nvPicPr>
          <p:cNvPr descr="HD-PanelContent-GrommetsCombined.png" id="144" name="Google Shape;144;p36"/>
          <p:cNvPicPr preferRelativeResize="0"/>
          <p:nvPr/>
        </p:nvPicPr>
        <p:blipFill rotWithShape="1">
          <a:blip r:embed="rId2">
            <a:alphaModFix/>
          </a:blip>
          <a:srcRect b="0" l="0" r="0" t="0"/>
          <a:stretch/>
        </p:blipFill>
        <p:spPr>
          <a:xfrm>
            <a:off x="628661" y="5996029"/>
            <a:ext cx="240481" cy="238041"/>
          </a:xfrm>
          <a:prstGeom prst="ellipse">
            <a:avLst/>
          </a:prstGeom>
          <a:noFill/>
          <a:ln>
            <a:noFill/>
          </a:ln>
          <a:effectLst>
            <a:outerShdw blurRad="12700" sx="102000" rotWithShape="0" algn="tl" sy="102000">
              <a:srgbClr val="000000">
                <a:alpha val="40000"/>
              </a:srgbClr>
            </a:outerShdw>
          </a:effectLst>
        </p:spPr>
      </p:pic>
      <p:pic>
        <p:nvPicPr>
          <p:cNvPr descr="HD-PanelContent-GrommetsCombined.png" id="145" name="Google Shape;145;p36"/>
          <p:cNvPicPr preferRelativeResize="0"/>
          <p:nvPr/>
        </p:nvPicPr>
        <p:blipFill rotWithShape="1">
          <a:blip r:embed="rId2">
            <a:alphaModFix/>
          </a:blip>
          <a:srcRect b="0" l="0" r="0" t="0"/>
          <a:stretch/>
        </p:blipFill>
        <p:spPr>
          <a:xfrm>
            <a:off x="11322858" y="5996029"/>
            <a:ext cx="240481" cy="238041"/>
          </a:xfrm>
          <a:prstGeom prst="ellipse">
            <a:avLst/>
          </a:prstGeom>
          <a:noFill/>
          <a:ln>
            <a:noFill/>
          </a:ln>
          <a:effectLst>
            <a:outerShdw blurRad="12700" sx="102000" rotWithShape="0" algn="tl" sy="102000">
              <a:srgbClr val="000000">
                <a:alpha val="40000"/>
              </a:srgbClr>
            </a:outerShdw>
          </a:effec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 Right Photo">
  <p:cSld name="1_Content + Right Photo">
    <p:spTree>
      <p:nvGrpSpPr>
        <p:cNvPr id="146" name="Shape 146"/>
        <p:cNvGrpSpPr/>
        <p:nvPr/>
      </p:nvGrpSpPr>
      <p:grpSpPr>
        <a:xfrm>
          <a:off x="0" y="0"/>
          <a:ext cx="0" cy="0"/>
          <a:chOff x="0" y="0"/>
          <a:chExt cx="0" cy="0"/>
        </a:xfrm>
      </p:grpSpPr>
      <p:cxnSp>
        <p:nvCxnSpPr>
          <p:cNvPr id="147" name="Google Shape;147;p37"/>
          <p:cNvCxnSpPr/>
          <p:nvPr/>
        </p:nvCxnSpPr>
        <p:spPr>
          <a:xfrm>
            <a:off x="1295401" y="2421466"/>
            <a:ext cx="3580381" cy="0"/>
          </a:xfrm>
          <a:prstGeom prst="straightConnector1">
            <a:avLst/>
          </a:prstGeom>
          <a:noFill/>
          <a:ln cap="flat" cmpd="sng" w="15875">
            <a:solidFill>
              <a:schemeClr val="accent1"/>
            </a:solidFill>
            <a:prstDash val="solid"/>
            <a:miter lim="800000"/>
            <a:headEnd len="sm" w="sm" type="none"/>
            <a:tailEnd len="sm" w="sm" type="none"/>
          </a:ln>
        </p:spPr>
      </p:cxnSp>
      <p:sp>
        <p:nvSpPr>
          <p:cNvPr id="148" name="Google Shape;148;p37"/>
          <p:cNvSpPr txBox="1"/>
          <p:nvPr>
            <p:ph type="title"/>
          </p:nvPr>
        </p:nvSpPr>
        <p:spPr>
          <a:xfrm>
            <a:off x="1295403" y="982132"/>
            <a:ext cx="3580380" cy="13038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37"/>
          <p:cNvSpPr/>
          <p:nvPr/>
        </p:nvSpPr>
        <p:spPr>
          <a:xfrm rot="5400000">
            <a:off x="6801681" y="1316976"/>
            <a:ext cx="4037344" cy="5975391"/>
          </a:xfrm>
          <a:prstGeom prst="parallelogram">
            <a:avLst>
              <a:gd fmla="val 12608" name="adj"/>
            </a:avLst>
          </a:prstGeom>
          <a:gradFill>
            <a:gsLst>
              <a:gs pos="0">
                <a:srgbClr val="000000">
                  <a:alpha val="0"/>
                </a:srgbClr>
              </a:gs>
              <a:gs pos="11000">
                <a:srgbClr val="000000">
                  <a:alpha val="0"/>
                </a:srgbClr>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37"/>
          <p:cNvSpPr/>
          <p:nvPr/>
        </p:nvSpPr>
        <p:spPr>
          <a:xfrm rot="-120000">
            <a:off x="5372113" y="869568"/>
            <a:ext cx="5703690" cy="4902845"/>
          </a:xfrm>
          <a:prstGeom prst="roundRect">
            <a:avLst>
              <a:gd fmla="val 454" name="adj"/>
            </a:avLst>
          </a:prstGeom>
          <a:blipFill rotWithShape="1">
            <a:blip r:embed="rId2">
              <a:alphaModFix/>
            </a:blip>
            <a:tile algn="tl" flip="xy" tx="0" sx="20000" ty="0" sy="2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37"/>
          <p:cNvSpPr/>
          <p:nvPr>
            <p:ph idx="2" type="pic"/>
          </p:nvPr>
        </p:nvSpPr>
        <p:spPr>
          <a:xfrm flipH="1" rot="-120000">
            <a:off x="5584031" y="1077708"/>
            <a:ext cx="5279854" cy="4486565"/>
          </a:xfrm>
          <a:prstGeom prst="rect">
            <a:avLst/>
          </a:prstGeom>
          <a:solidFill>
            <a:srgbClr val="3F3F3F"/>
          </a:solidFill>
          <a:ln>
            <a:noFill/>
          </a:ln>
        </p:spPr>
      </p:sp>
      <p:sp>
        <p:nvSpPr>
          <p:cNvPr id="155" name="Google Shape;155;p37"/>
          <p:cNvSpPr txBox="1"/>
          <p:nvPr>
            <p:ph idx="1" type="body"/>
          </p:nvPr>
        </p:nvSpPr>
        <p:spPr>
          <a:xfrm>
            <a:off x="1295400" y="2556934"/>
            <a:ext cx="3580381" cy="3312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 Right Photo">
  <p:cSld name="2_Content + Right Photo">
    <p:spTree>
      <p:nvGrpSpPr>
        <p:cNvPr id="156" name="Shape 156"/>
        <p:cNvGrpSpPr/>
        <p:nvPr/>
      </p:nvGrpSpPr>
      <p:grpSpPr>
        <a:xfrm>
          <a:off x="0" y="0"/>
          <a:ext cx="0" cy="0"/>
          <a:chOff x="0" y="0"/>
          <a:chExt cx="0" cy="0"/>
        </a:xfrm>
      </p:grpSpPr>
      <p:cxnSp>
        <p:nvCxnSpPr>
          <p:cNvPr id="157" name="Google Shape;157;p38"/>
          <p:cNvCxnSpPr/>
          <p:nvPr/>
        </p:nvCxnSpPr>
        <p:spPr>
          <a:xfrm>
            <a:off x="1295401" y="2421466"/>
            <a:ext cx="3580381" cy="0"/>
          </a:xfrm>
          <a:prstGeom prst="straightConnector1">
            <a:avLst/>
          </a:prstGeom>
          <a:noFill/>
          <a:ln cap="flat" cmpd="sng" w="15875">
            <a:solidFill>
              <a:schemeClr val="accent1"/>
            </a:solidFill>
            <a:prstDash val="solid"/>
            <a:miter lim="800000"/>
            <a:headEnd len="sm" w="sm" type="none"/>
            <a:tailEnd len="sm" w="sm" type="none"/>
          </a:ln>
        </p:spPr>
      </p:cxnSp>
      <p:sp>
        <p:nvSpPr>
          <p:cNvPr id="158" name="Google Shape;158;p38"/>
          <p:cNvSpPr txBox="1"/>
          <p:nvPr>
            <p:ph type="title"/>
          </p:nvPr>
        </p:nvSpPr>
        <p:spPr>
          <a:xfrm>
            <a:off x="1295403" y="982132"/>
            <a:ext cx="3580380" cy="13038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8"/>
          <p:cNvSpPr txBox="1"/>
          <p:nvPr>
            <p:ph idx="1" type="body"/>
          </p:nvPr>
        </p:nvSpPr>
        <p:spPr>
          <a:xfrm>
            <a:off x="5288294" y="895547"/>
            <a:ext cx="5871325" cy="49749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38"/>
          <p:cNvSpPr txBox="1"/>
          <p:nvPr>
            <p:ph idx="2" type="body"/>
          </p:nvPr>
        </p:nvSpPr>
        <p:spPr>
          <a:xfrm>
            <a:off x="1295400" y="2556934"/>
            <a:ext cx="3580381" cy="33120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41" name="Shape 41"/>
        <p:cNvGrpSpPr/>
        <p:nvPr/>
      </p:nvGrpSpPr>
      <p:grpSpPr>
        <a:xfrm>
          <a:off x="0" y="0"/>
          <a:ext cx="0" cy="0"/>
          <a:chOff x="0" y="0"/>
          <a:chExt cx="0" cy="0"/>
        </a:xfrm>
      </p:grpSpPr>
      <p:sp>
        <p:nvSpPr>
          <p:cNvPr id="42" name="Google Shape;4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23"/>
          <p:cNvCxnSpPr/>
          <p:nvPr/>
        </p:nvCxnSpPr>
        <p:spPr>
          <a:xfrm>
            <a:off x="1396169" y="2421466"/>
            <a:ext cx="9407298" cy="0"/>
          </a:xfrm>
          <a:prstGeom prst="straightConnector1">
            <a:avLst/>
          </a:prstGeom>
          <a:noFill/>
          <a:ln cap="flat" cmpd="sng" w="15875">
            <a:solidFill>
              <a:schemeClr val="accent1"/>
            </a:solidFill>
            <a:prstDash val="solid"/>
            <a:miter lim="800000"/>
            <a:headEnd len="sm" w="sm" type="none"/>
            <a:tailEnd len="sm" w="sm" type="none"/>
          </a:ln>
        </p:spPr>
      </p:cxnSp>
      <p:sp>
        <p:nvSpPr>
          <p:cNvPr id="47" name="Google Shape;47;p23"/>
          <p:cNvSpPr txBox="1"/>
          <p:nvPr>
            <p:ph idx="1" type="body"/>
          </p:nvPr>
        </p:nvSpPr>
        <p:spPr>
          <a:xfrm>
            <a:off x="1688805" y="2442732"/>
            <a:ext cx="8814391" cy="313954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6000"/>
              <a:buNone/>
              <a:defRPr sz="6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8" name="Shape 48"/>
        <p:cNvGrpSpPr/>
        <p:nvPr/>
      </p:nvGrpSpPr>
      <p:grpSpPr>
        <a:xfrm>
          <a:off x="0" y="0"/>
          <a:ext cx="0" cy="0"/>
          <a:chOff x="0" y="0"/>
          <a:chExt cx="0" cy="0"/>
        </a:xfrm>
      </p:grpSpPr>
      <p:sp>
        <p:nvSpPr>
          <p:cNvPr id="49" name="Google Shape;49;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3" name="Google Shape;6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2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1"/>
          <p:cNvSpPr txBox="1"/>
          <p:nvPr>
            <p:ph type="title"/>
          </p:nvPr>
        </p:nvSpPr>
        <p:spPr>
          <a:xfrm>
            <a:off x="1368156" y="976441"/>
            <a:ext cx="7751064" cy="12736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	Báo cáo tiến độ đồ án Cuối kì</a:t>
            </a:r>
            <a:br>
              <a:rPr lang="en-US" sz="1400">
                <a:solidFill>
                  <a:schemeClr val="dk1"/>
                </a:solidFill>
                <a:latin typeface="Calibri"/>
                <a:ea typeface="Calibri"/>
                <a:cs typeface="Calibri"/>
                <a:sym typeface="Calibri"/>
              </a:rPr>
            </a:b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Môn: ERP</a:t>
            </a:r>
            <a:endParaRPr sz="2800"/>
          </a:p>
        </p:txBody>
      </p:sp>
      <p:sp>
        <p:nvSpPr>
          <p:cNvPr id="170" name="Google Shape;170;p1"/>
          <p:cNvSpPr txBox="1"/>
          <p:nvPr>
            <p:ph idx="1" type="body"/>
          </p:nvPr>
        </p:nvSpPr>
        <p:spPr>
          <a:xfrm>
            <a:off x="643467" y="2648103"/>
            <a:ext cx="4436773" cy="3233454"/>
          </a:xfrm>
          <a:prstGeom prst="rect">
            <a:avLst/>
          </a:prstGeom>
          <a:noFill/>
          <a:ln>
            <a:noFill/>
          </a:ln>
        </p:spPr>
        <p:txBody>
          <a:bodyPr anchorCtr="0" anchor="t" bIns="45700" lIns="91425" spcFirstLastPara="1" rIns="91425" wrap="square" tIns="45700">
            <a:normAutofit/>
          </a:bodyPr>
          <a:lstStyle/>
          <a:p>
            <a:pPr indent="-221741" lvl="0" marL="221741" rtl="0" algn="l">
              <a:lnSpc>
                <a:spcPct val="90000"/>
              </a:lnSpc>
              <a:spcBef>
                <a:spcPts val="0"/>
              </a:spcBef>
              <a:spcAft>
                <a:spcPts val="0"/>
              </a:spcAft>
              <a:buClr>
                <a:schemeClr val="dk1"/>
              </a:buClr>
              <a:buSzPts val="1700"/>
              <a:buChar char="•"/>
            </a:pPr>
            <a:r>
              <a:rPr i="1" lang="en-US" sz="1700">
                <a:solidFill>
                  <a:schemeClr val="dk1"/>
                </a:solidFill>
                <a:latin typeface="Calibri"/>
                <a:ea typeface="Calibri"/>
                <a:cs typeface="Calibri"/>
                <a:sym typeface="Calibri"/>
              </a:rPr>
              <a:t>20521457-Trần Duy Khánh</a:t>
            </a:r>
            <a:endParaRPr/>
          </a:p>
          <a:p>
            <a:pPr indent="-221741" lvl="0" marL="221741" rtl="0" algn="l">
              <a:lnSpc>
                <a:spcPct val="90000"/>
              </a:lnSpc>
              <a:spcBef>
                <a:spcPts val="970"/>
              </a:spcBef>
              <a:spcAft>
                <a:spcPts val="0"/>
              </a:spcAft>
              <a:buClr>
                <a:schemeClr val="dk1"/>
              </a:buClr>
              <a:buSzPts val="1700"/>
              <a:buChar char="•"/>
            </a:pPr>
            <a:r>
              <a:rPr i="1" lang="en-US" sz="1700">
                <a:solidFill>
                  <a:schemeClr val="dk1"/>
                </a:solidFill>
                <a:latin typeface="Calibri"/>
                <a:ea typeface="Calibri"/>
                <a:cs typeface="Calibri"/>
                <a:sym typeface="Calibri"/>
              </a:rPr>
              <a:t>20521438- Nguyên Văn Khang</a:t>
            </a:r>
            <a:endParaRPr/>
          </a:p>
          <a:p>
            <a:pPr indent="-221741" lvl="0" marL="221741" rtl="0" algn="l">
              <a:lnSpc>
                <a:spcPct val="90000"/>
              </a:lnSpc>
              <a:spcBef>
                <a:spcPts val="970"/>
              </a:spcBef>
              <a:spcAft>
                <a:spcPts val="0"/>
              </a:spcAft>
              <a:buClr>
                <a:schemeClr val="dk1"/>
              </a:buClr>
              <a:buSzPts val="1700"/>
              <a:buChar char="•"/>
            </a:pPr>
            <a:r>
              <a:rPr i="1" lang="en-US" sz="1700">
                <a:solidFill>
                  <a:schemeClr val="dk1"/>
                </a:solidFill>
                <a:latin typeface="Calibri"/>
                <a:ea typeface="Calibri"/>
                <a:cs typeface="Calibri"/>
                <a:sym typeface="Calibri"/>
              </a:rPr>
              <a:t>20521865-Dương Bảo Tâm</a:t>
            </a:r>
            <a:endParaRPr/>
          </a:p>
          <a:p>
            <a:pPr indent="-221741" lvl="0" marL="221741" rtl="0" algn="l">
              <a:lnSpc>
                <a:spcPct val="90000"/>
              </a:lnSpc>
              <a:spcBef>
                <a:spcPts val="970"/>
              </a:spcBef>
              <a:spcAft>
                <a:spcPts val="0"/>
              </a:spcAft>
              <a:buClr>
                <a:schemeClr val="dk1"/>
              </a:buClr>
              <a:buSzPts val="1700"/>
              <a:buChar char="•"/>
            </a:pPr>
            <a:r>
              <a:rPr i="1" lang="en-US" sz="1700">
                <a:solidFill>
                  <a:schemeClr val="dk1"/>
                </a:solidFill>
                <a:latin typeface="Calibri"/>
                <a:ea typeface="Calibri"/>
                <a:cs typeface="Calibri"/>
                <a:sym typeface="Calibri"/>
              </a:rPr>
              <a:t>20521308-Nguyễn Lê Thái Hiền</a:t>
            </a:r>
            <a:endParaRPr/>
          </a:p>
          <a:p>
            <a:pPr indent="-221741" lvl="0" marL="221741" rtl="0" algn="l">
              <a:lnSpc>
                <a:spcPct val="90000"/>
              </a:lnSpc>
              <a:spcBef>
                <a:spcPts val="970"/>
              </a:spcBef>
              <a:spcAft>
                <a:spcPts val="0"/>
              </a:spcAft>
              <a:buClr>
                <a:schemeClr val="dk1"/>
              </a:buClr>
              <a:buSzPts val="1700"/>
              <a:buChar char="•"/>
            </a:pPr>
            <a:r>
              <a:rPr i="1" lang="en-US" sz="1700">
                <a:solidFill>
                  <a:schemeClr val="dk1"/>
                </a:solidFill>
                <a:latin typeface="Calibri"/>
                <a:ea typeface="Calibri"/>
                <a:cs typeface="Calibri"/>
                <a:sym typeface="Calibri"/>
              </a:rPr>
              <a:t>20521337-Đinh Võ Xuân Hoàn</a:t>
            </a:r>
            <a:endParaRPr i="1" sz="17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700"/>
              <a:buNone/>
            </a:pPr>
            <a:r>
              <a:t/>
            </a:r>
            <a:endParaRPr sz="1700"/>
          </a:p>
        </p:txBody>
      </p:sp>
      <p:pic>
        <p:nvPicPr>
          <p:cNvPr descr="Biển Hiệu Logo Vector Rượu Vang Hiện Đại Cho Quán Rượu Nhà Hàng Nhà Ở Cửa  Hàng Cửa Hàng Câu Lạc Bộ Và Hầm Rượu Bị Cô Lập Trên Nền Sáng Hình minh họa  Sẵn có - Tải xuống Hình ảnh Ngay bây giờ - iStock" id="171" name="Google Shape;171;p1"/>
          <p:cNvPicPr preferRelativeResize="0"/>
          <p:nvPr/>
        </p:nvPicPr>
        <p:blipFill rotWithShape="1">
          <a:blip r:embed="rId3">
            <a:alphaModFix/>
          </a:blip>
          <a:srcRect b="0" l="0" r="0" t="0"/>
          <a:stretch/>
        </p:blipFill>
        <p:spPr>
          <a:xfrm rot="-120000">
            <a:off x="6799611" y="2434458"/>
            <a:ext cx="3168334" cy="3168335"/>
          </a:xfrm>
          <a:prstGeom prst="rect">
            <a:avLst/>
          </a:prstGeom>
          <a:solidFill>
            <a:srgbClr val="FFFFFF"/>
          </a:solidFill>
          <a:ln>
            <a:noFill/>
          </a:ln>
        </p:spPr>
      </p:pic>
      <p:sp>
        <p:nvSpPr>
          <p:cNvPr id="172" name="Google Shape;172;p1"/>
          <p:cNvSpPr txBox="1"/>
          <p:nvPr/>
        </p:nvSpPr>
        <p:spPr>
          <a:xfrm>
            <a:off x="673248" y="1489148"/>
            <a:ext cx="3497446" cy="11430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62626"/>
              </a:buClr>
              <a:buSzPts val="3589"/>
              <a:buFont typeface="Calibri"/>
              <a:buNone/>
            </a:pPr>
            <a:r>
              <a:rPr b="0" i="0" lang="en-US" sz="3589" u="none" cap="none" strike="noStrike">
                <a:solidFill>
                  <a:srgbClr val="262626"/>
                </a:solidFill>
                <a:latin typeface="Calibri"/>
                <a:ea typeface="Calibri"/>
                <a:cs typeface="Calibri"/>
                <a:sym typeface="Calibri"/>
              </a:rPr>
              <a:t>Nhóm 9 </a:t>
            </a:r>
            <a:endParaRPr b="0" i="0" sz="3700" u="none" cap="none" strike="noStrike">
              <a:solidFill>
                <a:srgbClr val="262626"/>
              </a:solidFill>
              <a:latin typeface="Calibri"/>
              <a:ea typeface="Calibri"/>
              <a:cs typeface="Calibri"/>
              <a:sym typeface="Calibri"/>
            </a:endParaRPr>
          </a:p>
        </p:txBody>
      </p:sp>
      <p:sp>
        <p:nvSpPr>
          <p:cNvPr id="173" name="Google Shape;173;p1"/>
          <p:cNvSpPr txBox="1"/>
          <p:nvPr/>
        </p:nvSpPr>
        <p:spPr>
          <a:xfrm rot="-168681">
            <a:off x="6689905" y="1613273"/>
            <a:ext cx="4858628" cy="11430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62626"/>
              </a:buClr>
              <a:buSzPts val="2328"/>
              <a:buFont typeface="Calibri"/>
              <a:buNone/>
            </a:pPr>
            <a:r>
              <a:rPr b="0" i="0" lang="en-US" sz="2328" u="none" cap="none" strike="noStrike">
                <a:solidFill>
                  <a:srgbClr val="262626"/>
                </a:solidFill>
                <a:latin typeface="Calibri"/>
                <a:ea typeface="Calibri"/>
                <a:cs typeface="Calibri"/>
                <a:sym typeface="Calibri"/>
              </a:rPr>
              <a:t>Chủ đề : Shop Bán rượu</a:t>
            </a:r>
            <a:endParaRPr b="0" i="0" sz="2400" u="none" cap="none" strike="noStrike">
              <a:solidFill>
                <a:srgbClr val="26262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type="title"/>
          </p:nvPr>
        </p:nvSpPr>
        <p:spPr>
          <a:xfrm>
            <a:off x="2089033" y="964881"/>
            <a:ext cx="6321723" cy="1479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Quy trình nghiệp vụ hệ thống </a:t>
            </a:r>
            <a:br>
              <a:rPr lang="en-US"/>
            </a:br>
            <a:endParaRPr/>
          </a:p>
        </p:txBody>
      </p:sp>
      <p:sp>
        <p:nvSpPr>
          <p:cNvPr id="250" name="Google Shape;250;p10"/>
          <p:cNvSpPr txBox="1"/>
          <p:nvPr/>
        </p:nvSpPr>
        <p:spPr>
          <a:xfrm>
            <a:off x="1050619" y="1112809"/>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Quy trình kiểm kho </a:t>
            </a:r>
            <a:endParaRPr/>
          </a:p>
        </p:txBody>
      </p:sp>
      <p:sp>
        <p:nvSpPr>
          <p:cNvPr id="251" name="Google Shape;251;p10"/>
          <p:cNvSpPr txBox="1"/>
          <p:nvPr/>
        </p:nvSpPr>
        <p:spPr>
          <a:xfrm>
            <a:off x="1050620" y="1354475"/>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sz="1800" cap="none">
              <a:solidFill>
                <a:srgbClr val="262626"/>
              </a:solidFill>
              <a:latin typeface="Calibri"/>
              <a:ea typeface="Calibri"/>
              <a:cs typeface="Calibri"/>
              <a:sym typeface="Calibri"/>
            </a:endParaRPr>
          </a:p>
        </p:txBody>
      </p:sp>
      <p:pic>
        <p:nvPicPr>
          <p:cNvPr id="252" name="Google Shape;252;p10"/>
          <p:cNvPicPr preferRelativeResize="0"/>
          <p:nvPr/>
        </p:nvPicPr>
        <p:blipFill rotWithShape="1">
          <a:blip r:embed="rId3">
            <a:alphaModFix/>
          </a:blip>
          <a:srcRect b="0" l="0" r="0" t="0"/>
          <a:stretch/>
        </p:blipFill>
        <p:spPr>
          <a:xfrm>
            <a:off x="533034" y="1904438"/>
            <a:ext cx="11260226" cy="46936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txBox="1"/>
          <p:nvPr>
            <p:ph type="title"/>
          </p:nvPr>
        </p:nvSpPr>
        <p:spPr>
          <a:xfrm>
            <a:off x="2252953" y="-121832"/>
            <a:ext cx="6794740" cy="12746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Quy trình nghiệp vụ hệ thống </a:t>
            </a:r>
            <a:br>
              <a:rPr lang="en-US"/>
            </a:br>
            <a:endParaRPr/>
          </a:p>
        </p:txBody>
      </p:sp>
      <p:sp>
        <p:nvSpPr>
          <p:cNvPr id="258" name="Google Shape;258;p11"/>
          <p:cNvSpPr txBox="1"/>
          <p:nvPr/>
        </p:nvSpPr>
        <p:spPr>
          <a:xfrm>
            <a:off x="0" y="1012513"/>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Quy trình bảo hành </a:t>
            </a:r>
            <a:endParaRPr/>
          </a:p>
        </p:txBody>
      </p:sp>
      <p:sp>
        <p:nvSpPr>
          <p:cNvPr id="259" name="Google Shape;259;p11"/>
          <p:cNvSpPr txBox="1"/>
          <p:nvPr/>
        </p:nvSpPr>
        <p:spPr>
          <a:xfrm>
            <a:off x="0" y="1293089"/>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sz="1800" cap="none">
              <a:solidFill>
                <a:srgbClr val="262626"/>
              </a:solidFill>
              <a:latin typeface="Calibri"/>
              <a:ea typeface="Calibri"/>
              <a:cs typeface="Calibri"/>
              <a:sym typeface="Calibri"/>
            </a:endParaRPr>
          </a:p>
        </p:txBody>
      </p:sp>
      <p:pic>
        <p:nvPicPr>
          <p:cNvPr id="260" name="Google Shape;260;p11"/>
          <p:cNvPicPr preferRelativeResize="0"/>
          <p:nvPr/>
        </p:nvPicPr>
        <p:blipFill rotWithShape="1">
          <a:blip r:embed="rId3">
            <a:alphaModFix/>
          </a:blip>
          <a:srcRect b="0" l="0" r="0" t="0"/>
          <a:stretch/>
        </p:blipFill>
        <p:spPr>
          <a:xfrm>
            <a:off x="2572130" y="378214"/>
            <a:ext cx="9366828" cy="6419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ph type="title"/>
          </p:nvPr>
        </p:nvSpPr>
        <p:spPr>
          <a:xfrm>
            <a:off x="2830905" y="533560"/>
            <a:ext cx="6321723" cy="1479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Quy trình nghiệp vụ hệ thống </a:t>
            </a:r>
            <a:br>
              <a:rPr lang="en-US"/>
            </a:br>
            <a:endParaRPr/>
          </a:p>
        </p:txBody>
      </p:sp>
      <p:sp>
        <p:nvSpPr>
          <p:cNvPr id="266" name="Google Shape;266;p12"/>
          <p:cNvSpPr txBox="1"/>
          <p:nvPr/>
        </p:nvSpPr>
        <p:spPr>
          <a:xfrm>
            <a:off x="1122873" y="639288"/>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Quy trình hậu mãi</a:t>
            </a:r>
            <a:endParaRPr sz="1800" cap="none">
              <a:solidFill>
                <a:srgbClr val="262626"/>
              </a:solidFill>
              <a:latin typeface="Calibri"/>
              <a:ea typeface="Calibri"/>
              <a:cs typeface="Calibri"/>
              <a:sym typeface="Calibri"/>
            </a:endParaRPr>
          </a:p>
        </p:txBody>
      </p:sp>
      <p:sp>
        <p:nvSpPr>
          <p:cNvPr id="267" name="Google Shape;267;p12"/>
          <p:cNvSpPr txBox="1"/>
          <p:nvPr/>
        </p:nvSpPr>
        <p:spPr>
          <a:xfrm>
            <a:off x="1122872" y="936605"/>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sz="1800" cap="none">
              <a:solidFill>
                <a:srgbClr val="262626"/>
              </a:solidFill>
              <a:latin typeface="Calibri"/>
              <a:ea typeface="Calibri"/>
              <a:cs typeface="Calibri"/>
              <a:sym typeface="Calibri"/>
            </a:endParaRPr>
          </a:p>
        </p:txBody>
      </p:sp>
      <p:pic>
        <p:nvPicPr>
          <p:cNvPr id="268" name="Google Shape;268;p12"/>
          <p:cNvPicPr preferRelativeResize="0"/>
          <p:nvPr/>
        </p:nvPicPr>
        <p:blipFill rotWithShape="1">
          <a:blip r:embed="rId3">
            <a:alphaModFix/>
          </a:blip>
          <a:srcRect b="0" l="0" r="0" t="0"/>
          <a:stretch/>
        </p:blipFill>
        <p:spPr>
          <a:xfrm>
            <a:off x="34507" y="1719350"/>
            <a:ext cx="12087763" cy="47849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txBox="1"/>
          <p:nvPr>
            <p:ph type="title"/>
          </p:nvPr>
        </p:nvSpPr>
        <p:spPr>
          <a:xfrm>
            <a:off x="2658377" y="478843"/>
            <a:ext cx="6321723" cy="1479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Quy trình nghiệp vụ hệ thống </a:t>
            </a:r>
            <a:br>
              <a:rPr lang="en-US"/>
            </a:br>
            <a:endParaRPr/>
          </a:p>
        </p:txBody>
      </p:sp>
      <p:sp>
        <p:nvSpPr>
          <p:cNvPr id="274" name="Google Shape;274;p13"/>
          <p:cNvSpPr txBox="1"/>
          <p:nvPr/>
        </p:nvSpPr>
        <p:spPr>
          <a:xfrm>
            <a:off x="664895" y="552807"/>
            <a:ext cx="3986963"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Quy trình xử lý công nợ khách hàng </a:t>
            </a:r>
            <a:endParaRPr/>
          </a:p>
        </p:txBody>
      </p:sp>
      <p:sp>
        <p:nvSpPr>
          <p:cNvPr id="275" name="Google Shape;275;p13"/>
          <p:cNvSpPr txBox="1"/>
          <p:nvPr/>
        </p:nvSpPr>
        <p:spPr>
          <a:xfrm>
            <a:off x="664895" y="827788"/>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sz="1800" cap="none">
              <a:solidFill>
                <a:srgbClr val="262626"/>
              </a:solidFill>
              <a:latin typeface="Calibri"/>
              <a:ea typeface="Calibri"/>
              <a:cs typeface="Calibri"/>
              <a:sym typeface="Calibri"/>
            </a:endParaRPr>
          </a:p>
        </p:txBody>
      </p:sp>
      <p:pic>
        <p:nvPicPr>
          <p:cNvPr id="276" name="Google Shape;276;p13"/>
          <p:cNvPicPr preferRelativeResize="0"/>
          <p:nvPr/>
        </p:nvPicPr>
        <p:blipFill rotWithShape="1">
          <a:blip r:embed="rId3">
            <a:alphaModFix/>
          </a:blip>
          <a:srcRect b="0" l="0" r="0" t="0"/>
          <a:stretch/>
        </p:blipFill>
        <p:spPr>
          <a:xfrm>
            <a:off x="514073" y="1176734"/>
            <a:ext cx="11163854" cy="55542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2830905" y="475999"/>
            <a:ext cx="6321723" cy="1479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Quy trình nghiệp vụ hệ thống </a:t>
            </a:r>
            <a:br>
              <a:rPr lang="en-US"/>
            </a:br>
            <a:endParaRPr/>
          </a:p>
        </p:txBody>
      </p:sp>
      <p:sp>
        <p:nvSpPr>
          <p:cNvPr id="282" name="Google Shape;282;p14"/>
          <p:cNvSpPr txBox="1"/>
          <p:nvPr/>
        </p:nvSpPr>
        <p:spPr>
          <a:xfrm>
            <a:off x="329245" y="497722"/>
            <a:ext cx="4079728"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Quy trình xử lý công nợ nhà cung cấp</a:t>
            </a:r>
            <a:endParaRPr sz="1800" cap="none">
              <a:solidFill>
                <a:srgbClr val="262626"/>
              </a:solidFill>
              <a:latin typeface="Calibri"/>
              <a:ea typeface="Calibri"/>
              <a:cs typeface="Calibri"/>
              <a:sym typeface="Calibri"/>
            </a:endParaRPr>
          </a:p>
        </p:txBody>
      </p:sp>
      <p:sp>
        <p:nvSpPr>
          <p:cNvPr id="283" name="Google Shape;283;p14"/>
          <p:cNvSpPr txBox="1"/>
          <p:nvPr/>
        </p:nvSpPr>
        <p:spPr>
          <a:xfrm>
            <a:off x="329245" y="879654"/>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sz="1800" cap="none">
              <a:solidFill>
                <a:srgbClr val="262626"/>
              </a:solidFill>
              <a:latin typeface="Calibri"/>
              <a:ea typeface="Calibri"/>
              <a:cs typeface="Calibri"/>
              <a:sym typeface="Calibri"/>
            </a:endParaRPr>
          </a:p>
        </p:txBody>
      </p:sp>
      <p:pic>
        <p:nvPicPr>
          <p:cNvPr id="284" name="Google Shape;284;p14"/>
          <p:cNvPicPr preferRelativeResize="0"/>
          <p:nvPr/>
        </p:nvPicPr>
        <p:blipFill rotWithShape="1">
          <a:blip r:embed="rId3">
            <a:alphaModFix/>
          </a:blip>
          <a:srcRect b="0" l="0" r="0" t="0"/>
          <a:stretch/>
        </p:blipFill>
        <p:spPr>
          <a:xfrm>
            <a:off x="1132729" y="1231764"/>
            <a:ext cx="10455021" cy="51502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519548" y="982131"/>
            <a:ext cx="9601196" cy="13038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Các phân hệ sử dụng trên Odoo</a:t>
            </a:r>
            <a:endParaRPr/>
          </a:p>
        </p:txBody>
      </p:sp>
      <p:pic>
        <p:nvPicPr>
          <p:cNvPr descr="Odoo ERP là gì? Odoo ERP mang lại lợi ích gì cho doanh nghiệp" id="290" name="Google Shape;290;p15"/>
          <p:cNvPicPr preferRelativeResize="0"/>
          <p:nvPr/>
        </p:nvPicPr>
        <p:blipFill rotWithShape="1">
          <a:blip r:embed="rId3">
            <a:alphaModFix/>
          </a:blip>
          <a:srcRect b="0" l="0" r="0" t="0"/>
          <a:stretch/>
        </p:blipFill>
        <p:spPr>
          <a:xfrm>
            <a:off x="8181449" y="1091375"/>
            <a:ext cx="1939295" cy="1303866"/>
          </a:xfrm>
          <a:prstGeom prst="rect">
            <a:avLst/>
          </a:prstGeom>
          <a:solidFill>
            <a:srgbClr val="FFFFFF"/>
          </a:solidFill>
          <a:ln>
            <a:noFill/>
          </a:ln>
        </p:spPr>
      </p:pic>
      <p:pic>
        <p:nvPicPr>
          <p:cNvPr id="291" name="Google Shape;291;p15"/>
          <p:cNvPicPr preferRelativeResize="0"/>
          <p:nvPr/>
        </p:nvPicPr>
        <p:blipFill rotWithShape="1">
          <a:blip r:embed="rId4">
            <a:alphaModFix/>
          </a:blip>
          <a:srcRect b="0" l="0" r="0" t="0"/>
          <a:stretch/>
        </p:blipFill>
        <p:spPr>
          <a:xfrm>
            <a:off x="7877833" y="3872553"/>
            <a:ext cx="704948" cy="714475"/>
          </a:xfrm>
          <a:prstGeom prst="rect">
            <a:avLst/>
          </a:prstGeom>
          <a:noFill/>
          <a:ln>
            <a:noFill/>
          </a:ln>
        </p:spPr>
      </p:pic>
      <p:pic>
        <p:nvPicPr>
          <p:cNvPr id="292" name="Google Shape;292;p15"/>
          <p:cNvPicPr preferRelativeResize="0"/>
          <p:nvPr/>
        </p:nvPicPr>
        <p:blipFill rotWithShape="1">
          <a:blip r:embed="rId5">
            <a:alphaModFix/>
          </a:blip>
          <a:srcRect b="0" l="0" r="0" t="0"/>
          <a:stretch/>
        </p:blipFill>
        <p:spPr>
          <a:xfrm>
            <a:off x="1685034" y="3863027"/>
            <a:ext cx="704948" cy="724001"/>
          </a:xfrm>
          <a:prstGeom prst="rect">
            <a:avLst/>
          </a:prstGeom>
          <a:noFill/>
          <a:ln>
            <a:noFill/>
          </a:ln>
        </p:spPr>
      </p:pic>
      <p:pic>
        <p:nvPicPr>
          <p:cNvPr id="293" name="Google Shape;293;p15"/>
          <p:cNvPicPr preferRelativeResize="0"/>
          <p:nvPr/>
        </p:nvPicPr>
        <p:blipFill rotWithShape="1">
          <a:blip r:embed="rId6">
            <a:alphaModFix/>
          </a:blip>
          <a:srcRect b="0" l="0" r="0" t="0"/>
          <a:stretch/>
        </p:blipFill>
        <p:spPr>
          <a:xfrm>
            <a:off x="4740847" y="3901132"/>
            <a:ext cx="695422" cy="685896"/>
          </a:xfrm>
          <a:prstGeom prst="rect">
            <a:avLst/>
          </a:prstGeom>
          <a:noFill/>
          <a:ln>
            <a:noFill/>
          </a:ln>
        </p:spPr>
      </p:pic>
      <p:pic>
        <p:nvPicPr>
          <p:cNvPr id="294" name="Google Shape;294;p15"/>
          <p:cNvPicPr preferRelativeResize="0"/>
          <p:nvPr/>
        </p:nvPicPr>
        <p:blipFill rotWithShape="1">
          <a:blip r:embed="rId7">
            <a:alphaModFix/>
          </a:blip>
          <a:srcRect b="0" l="0" r="0" t="0"/>
          <a:stretch/>
        </p:blipFill>
        <p:spPr>
          <a:xfrm>
            <a:off x="3204954" y="3863027"/>
            <a:ext cx="695422" cy="704948"/>
          </a:xfrm>
          <a:prstGeom prst="rect">
            <a:avLst/>
          </a:prstGeom>
          <a:noFill/>
          <a:ln>
            <a:noFill/>
          </a:ln>
        </p:spPr>
      </p:pic>
      <p:pic>
        <p:nvPicPr>
          <p:cNvPr id="295" name="Google Shape;295;p15"/>
          <p:cNvPicPr preferRelativeResize="0"/>
          <p:nvPr/>
        </p:nvPicPr>
        <p:blipFill rotWithShape="1">
          <a:blip r:embed="rId8">
            <a:alphaModFix/>
          </a:blip>
          <a:srcRect b="0" l="0" r="0" t="0"/>
          <a:stretch/>
        </p:blipFill>
        <p:spPr>
          <a:xfrm>
            <a:off x="6304577" y="3891102"/>
            <a:ext cx="704948" cy="685896"/>
          </a:xfrm>
          <a:prstGeom prst="rect">
            <a:avLst/>
          </a:prstGeom>
          <a:noFill/>
          <a:ln>
            <a:noFill/>
          </a:ln>
        </p:spPr>
      </p:pic>
      <p:sp>
        <p:nvSpPr>
          <p:cNvPr id="296" name="Google Shape;296;p15"/>
          <p:cNvSpPr txBox="1"/>
          <p:nvPr/>
        </p:nvSpPr>
        <p:spPr>
          <a:xfrm>
            <a:off x="7650166" y="4653466"/>
            <a:ext cx="12810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Mua hàng</a:t>
            </a:r>
            <a:endParaRPr sz="1800">
              <a:solidFill>
                <a:schemeClr val="dk1"/>
              </a:solidFill>
              <a:latin typeface="Calibri"/>
              <a:ea typeface="Calibri"/>
              <a:cs typeface="Calibri"/>
              <a:sym typeface="Calibri"/>
            </a:endParaRPr>
          </a:p>
        </p:txBody>
      </p:sp>
      <p:sp>
        <p:nvSpPr>
          <p:cNvPr id="297" name="Google Shape;297;p15"/>
          <p:cNvSpPr txBox="1"/>
          <p:nvPr/>
        </p:nvSpPr>
        <p:spPr>
          <a:xfrm>
            <a:off x="1574198" y="4636173"/>
            <a:ext cx="9527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Liên hệ</a:t>
            </a:r>
            <a:endParaRPr sz="1800">
              <a:solidFill>
                <a:schemeClr val="dk1"/>
              </a:solidFill>
              <a:latin typeface="Calibri"/>
              <a:ea typeface="Calibri"/>
              <a:cs typeface="Calibri"/>
              <a:sym typeface="Calibri"/>
            </a:endParaRPr>
          </a:p>
        </p:txBody>
      </p:sp>
      <p:sp>
        <p:nvSpPr>
          <p:cNvPr id="298" name="Google Shape;298;p15"/>
          <p:cNvSpPr txBox="1"/>
          <p:nvPr/>
        </p:nvSpPr>
        <p:spPr>
          <a:xfrm>
            <a:off x="4527097" y="4653466"/>
            <a:ext cx="13061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Bán hàng</a:t>
            </a:r>
            <a:endParaRPr sz="1800">
              <a:solidFill>
                <a:schemeClr val="dk1"/>
              </a:solidFill>
              <a:latin typeface="Calibri"/>
              <a:ea typeface="Calibri"/>
              <a:cs typeface="Calibri"/>
              <a:sym typeface="Calibri"/>
            </a:endParaRPr>
          </a:p>
        </p:txBody>
      </p:sp>
      <p:sp>
        <p:nvSpPr>
          <p:cNvPr id="299" name="Google Shape;299;p15"/>
          <p:cNvSpPr txBox="1"/>
          <p:nvPr/>
        </p:nvSpPr>
        <p:spPr>
          <a:xfrm>
            <a:off x="3031087" y="4653466"/>
            <a:ext cx="10431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Tồn kho</a:t>
            </a:r>
            <a:endParaRPr sz="1800">
              <a:solidFill>
                <a:schemeClr val="dk1"/>
              </a:solidFill>
              <a:latin typeface="Calibri"/>
              <a:ea typeface="Calibri"/>
              <a:cs typeface="Calibri"/>
              <a:sym typeface="Calibri"/>
            </a:endParaRPr>
          </a:p>
        </p:txBody>
      </p:sp>
      <p:sp>
        <p:nvSpPr>
          <p:cNvPr id="300" name="Google Shape;300;p15"/>
          <p:cNvSpPr txBox="1"/>
          <p:nvPr/>
        </p:nvSpPr>
        <p:spPr>
          <a:xfrm>
            <a:off x="6269062" y="4653466"/>
            <a:ext cx="9527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CRM</a:t>
            </a:r>
            <a:endParaRPr sz="1800">
              <a:solidFill>
                <a:schemeClr val="dk1"/>
              </a:solidFill>
              <a:latin typeface="Calibri"/>
              <a:ea typeface="Calibri"/>
              <a:cs typeface="Calibri"/>
              <a:sym typeface="Calibri"/>
            </a:endParaRPr>
          </a:p>
        </p:txBody>
      </p:sp>
      <p:sp>
        <p:nvSpPr>
          <p:cNvPr id="301" name="Google Shape;301;p15"/>
          <p:cNvSpPr txBox="1"/>
          <p:nvPr/>
        </p:nvSpPr>
        <p:spPr>
          <a:xfrm>
            <a:off x="2704060" y="2752010"/>
            <a:ext cx="644703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a:solidFill>
                  <a:srgbClr val="000000"/>
                </a:solidFill>
                <a:latin typeface="Times New Roman"/>
                <a:ea typeface="Times New Roman"/>
                <a:cs typeface="Times New Roman"/>
                <a:sym typeface="Times New Roman"/>
              </a:rPr>
              <a:t>“ỨNG DỤNG ERP VÀO MÔ HÌNH KINH DOANH SHOP BÁN RƯỢU KIM HẠNH” được thực hiện trên phần mềm Odoo. </a:t>
            </a:r>
            <a:endParaRPr sz="1800">
              <a:solidFill>
                <a:schemeClr val="dk1"/>
              </a:solidFill>
              <a:latin typeface="Calibri"/>
              <a:ea typeface="Calibri"/>
              <a:cs typeface="Calibri"/>
              <a:sym typeface="Calibri"/>
            </a:endParaRPr>
          </a:p>
        </p:txBody>
      </p:sp>
      <p:sp>
        <p:nvSpPr>
          <p:cNvPr id="302" name="Google Shape;302;p15"/>
          <p:cNvSpPr txBox="1"/>
          <p:nvPr/>
        </p:nvSpPr>
        <p:spPr>
          <a:xfrm>
            <a:off x="9298340" y="4636173"/>
            <a:ext cx="12810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Kế toán</a:t>
            </a:r>
            <a:endParaRPr sz="1800">
              <a:solidFill>
                <a:schemeClr val="dk1"/>
              </a:solidFill>
              <a:latin typeface="Calibri"/>
              <a:ea typeface="Calibri"/>
              <a:cs typeface="Calibri"/>
              <a:sym typeface="Calibri"/>
            </a:endParaRPr>
          </a:p>
        </p:txBody>
      </p:sp>
      <p:pic>
        <p:nvPicPr>
          <p:cNvPr id="303" name="Google Shape;303;p15"/>
          <p:cNvPicPr preferRelativeResize="0"/>
          <p:nvPr/>
        </p:nvPicPr>
        <p:blipFill rotWithShape="1">
          <a:blip r:embed="rId9">
            <a:alphaModFix/>
          </a:blip>
          <a:srcRect b="0" l="0" r="0" t="0"/>
          <a:stretch/>
        </p:blipFill>
        <p:spPr>
          <a:xfrm>
            <a:off x="9388844" y="3863027"/>
            <a:ext cx="731900" cy="7142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nvSpPr>
        <p:spPr>
          <a:xfrm>
            <a:off x="976942" y="1324502"/>
            <a:ext cx="609456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12529"/>
                </a:solidFill>
                <a:latin typeface="Arial"/>
                <a:ea typeface="Arial"/>
                <a:cs typeface="Arial"/>
                <a:sym typeface="Arial"/>
              </a:rPr>
              <a:t>MASTER DATA:</a:t>
            </a:r>
            <a:endParaRPr/>
          </a:p>
          <a:p>
            <a:pPr indent="0" lvl="0" marL="0" marR="0" rtl="0" algn="l">
              <a:spcBef>
                <a:spcPts val="0"/>
              </a:spcBef>
              <a:spcAft>
                <a:spcPts val="0"/>
              </a:spcAft>
              <a:buNone/>
            </a:pPr>
            <a:r>
              <a:rPr b="0" i="0" lang="en-US" sz="1800">
                <a:solidFill>
                  <a:srgbClr val="212529"/>
                </a:solidFill>
                <a:latin typeface="Arial"/>
                <a:ea typeface="Arial"/>
                <a:cs typeface="Arial"/>
                <a:sym typeface="Arial"/>
              </a:rPr>
              <a:t>20 danh mục sản phẩm</a:t>
            </a:r>
            <a:endParaRPr/>
          </a:p>
          <a:p>
            <a:pPr indent="0" lvl="0" marL="0" marR="0" rtl="0" algn="l">
              <a:spcBef>
                <a:spcPts val="0"/>
              </a:spcBef>
              <a:spcAft>
                <a:spcPts val="0"/>
              </a:spcAft>
              <a:buNone/>
            </a:pPr>
            <a:r>
              <a:t/>
            </a:r>
            <a:endParaRPr b="0" i="0" sz="1800">
              <a:solidFill>
                <a:srgbClr val="212529"/>
              </a:solidFill>
              <a:latin typeface="Arial"/>
              <a:ea typeface="Arial"/>
              <a:cs typeface="Arial"/>
              <a:sym typeface="Arial"/>
            </a:endParaRPr>
          </a:p>
        </p:txBody>
      </p:sp>
      <p:pic>
        <p:nvPicPr>
          <p:cNvPr id="309" name="Google Shape;309;p16"/>
          <p:cNvPicPr preferRelativeResize="0"/>
          <p:nvPr/>
        </p:nvPicPr>
        <p:blipFill rotWithShape="1">
          <a:blip r:embed="rId3">
            <a:alphaModFix/>
          </a:blip>
          <a:srcRect b="0" l="0" r="0" t="0"/>
          <a:stretch/>
        </p:blipFill>
        <p:spPr>
          <a:xfrm>
            <a:off x="976942" y="1958955"/>
            <a:ext cx="8049748" cy="714475"/>
          </a:xfrm>
          <a:prstGeom prst="rect">
            <a:avLst/>
          </a:prstGeom>
          <a:noFill/>
          <a:ln>
            <a:noFill/>
          </a:ln>
        </p:spPr>
      </p:pic>
      <p:pic>
        <p:nvPicPr>
          <p:cNvPr id="310" name="Google Shape;310;p16"/>
          <p:cNvPicPr preferRelativeResize="0"/>
          <p:nvPr/>
        </p:nvPicPr>
        <p:blipFill rotWithShape="1">
          <a:blip r:embed="rId4">
            <a:alphaModFix/>
          </a:blip>
          <a:srcRect b="0" l="0" r="0" t="0"/>
          <a:stretch/>
        </p:blipFill>
        <p:spPr>
          <a:xfrm>
            <a:off x="976942" y="3572330"/>
            <a:ext cx="10843491" cy="1798737"/>
          </a:xfrm>
          <a:prstGeom prst="rect">
            <a:avLst/>
          </a:prstGeom>
          <a:noFill/>
          <a:ln>
            <a:noFill/>
          </a:ln>
        </p:spPr>
      </p:pic>
      <p:sp>
        <p:nvSpPr>
          <p:cNvPr id="311" name="Google Shape;311;p16"/>
          <p:cNvSpPr txBox="1"/>
          <p:nvPr/>
        </p:nvSpPr>
        <p:spPr>
          <a:xfrm>
            <a:off x="975504" y="2998481"/>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12529"/>
                </a:solidFill>
                <a:latin typeface="Arial"/>
                <a:ea typeface="Arial"/>
                <a:cs typeface="Arial"/>
                <a:sym typeface="Arial"/>
              </a:rPr>
              <a:t>H</a:t>
            </a:r>
            <a:r>
              <a:rPr lang="en-US" sz="1800">
                <a:solidFill>
                  <a:srgbClr val="212529"/>
                </a:solidFill>
                <a:latin typeface="Arial"/>
                <a:ea typeface="Arial"/>
                <a:cs typeface="Arial"/>
                <a:sym typeface="Arial"/>
              </a:rPr>
              <a:t>ơ</a:t>
            </a:r>
            <a:r>
              <a:rPr b="0" i="0" lang="en-US" sz="1800">
                <a:solidFill>
                  <a:srgbClr val="212529"/>
                </a:solidFill>
                <a:latin typeface="Arial"/>
                <a:ea typeface="Arial"/>
                <a:cs typeface="Arial"/>
                <a:sym typeface="Arial"/>
              </a:rPr>
              <a:t>n 500 sản phẩm</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nvSpPr>
        <p:spPr>
          <a:xfrm>
            <a:off x="752655" y="345859"/>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12529"/>
                </a:solidFill>
                <a:latin typeface="Arial"/>
                <a:ea typeface="Arial"/>
                <a:cs typeface="Arial"/>
                <a:sym typeface="Arial"/>
              </a:rPr>
              <a:t>Hơn 1000 Khách hàng</a:t>
            </a:r>
            <a:endParaRPr sz="1800">
              <a:solidFill>
                <a:schemeClr val="dk1"/>
              </a:solidFill>
              <a:latin typeface="Calibri"/>
              <a:ea typeface="Calibri"/>
              <a:cs typeface="Calibri"/>
              <a:sym typeface="Calibri"/>
            </a:endParaRPr>
          </a:p>
        </p:txBody>
      </p:sp>
      <p:pic>
        <p:nvPicPr>
          <p:cNvPr id="317" name="Google Shape;317;p17"/>
          <p:cNvPicPr preferRelativeResize="0"/>
          <p:nvPr/>
        </p:nvPicPr>
        <p:blipFill rotWithShape="1">
          <a:blip r:embed="rId3">
            <a:alphaModFix/>
          </a:blip>
          <a:srcRect b="0" l="0" r="0" t="0"/>
          <a:stretch/>
        </p:blipFill>
        <p:spPr>
          <a:xfrm>
            <a:off x="0" y="1108015"/>
            <a:ext cx="12192000" cy="1778000"/>
          </a:xfrm>
          <a:prstGeom prst="rect">
            <a:avLst/>
          </a:prstGeom>
          <a:noFill/>
          <a:ln>
            <a:noFill/>
          </a:ln>
        </p:spPr>
      </p:pic>
      <p:sp>
        <p:nvSpPr>
          <p:cNvPr id="318" name="Google Shape;318;p17"/>
          <p:cNvSpPr txBox="1"/>
          <p:nvPr/>
        </p:nvSpPr>
        <p:spPr>
          <a:xfrm>
            <a:off x="752655" y="3103601"/>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12529"/>
                </a:solidFill>
                <a:latin typeface="Arial"/>
                <a:ea typeface="Arial"/>
                <a:cs typeface="Arial"/>
                <a:sym typeface="Arial"/>
              </a:rPr>
              <a:t>Hơn 1000 Nhà cung cấp</a:t>
            </a:r>
            <a:endParaRPr sz="1800">
              <a:solidFill>
                <a:schemeClr val="dk1"/>
              </a:solidFill>
              <a:latin typeface="Calibri"/>
              <a:ea typeface="Calibri"/>
              <a:cs typeface="Calibri"/>
              <a:sym typeface="Calibri"/>
            </a:endParaRPr>
          </a:p>
        </p:txBody>
      </p:sp>
      <p:pic>
        <p:nvPicPr>
          <p:cNvPr id="319" name="Google Shape;319;p17"/>
          <p:cNvPicPr preferRelativeResize="0"/>
          <p:nvPr/>
        </p:nvPicPr>
        <p:blipFill rotWithShape="1">
          <a:blip r:embed="rId4">
            <a:alphaModFix/>
          </a:blip>
          <a:srcRect b="0" l="0" r="0" t="0"/>
          <a:stretch/>
        </p:blipFill>
        <p:spPr>
          <a:xfrm>
            <a:off x="0" y="3856014"/>
            <a:ext cx="12192000" cy="18029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nvSpPr>
        <p:spPr>
          <a:xfrm>
            <a:off x="3209731" y="1642188"/>
            <a:ext cx="62048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ahoma"/>
                <a:ea typeface="Tahoma"/>
                <a:cs typeface="Tahoma"/>
                <a:sym typeface="Tahoma"/>
              </a:rPr>
              <a:t>Thank you for watching our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txBox="1"/>
          <p:nvPr>
            <p:ph idx="1" type="body"/>
          </p:nvPr>
        </p:nvSpPr>
        <p:spPr>
          <a:xfrm>
            <a:off x="1046665" y="1864837"/>
            <a:ext cx="4718304" cy="4762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sz="3200">
                <a:latin typeface="Calibri"/>
                <a:ea typeface="Calibri"/>
                <a:cs typeface="Calibri"/>
                <a:sym typeface="Calibri"/>
              </a:rPr>
              <a:t>1.Giới thiệu </a:t>
            </a:r>
            <a:endParaRPr/>
          </a:p>
        </p:txBody>
      </p:sp>
      <p:sp>
        <p:nvSpPr>
          <p:cNvPr id="179" name="Google Shape;179;p2"/>
          <p:cNvSpPr txBox="1"/>
          <p:nvPr>
            <p:ph idx="3" type="body"/>
          </p:nvPr>
        </p:nvSpPr>
        <p:spPr>
          <a:xfrm>
            <a:off x="1046665" y="2790857"/>
            <a:ext cx="5361472" cy="47625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sz="3200">
                <a:latin typeface="Calibri"/>
                <a:ea typeface="Calibri"/>
                <a:cs typeface="Calibri"/>
                <a:sym typeface="Calibri"/>
              </a:rPr>
              <a:t>2.Quy trình nghiệp vụ hệ thống </a:t>
            </a:r>
            <a:endParaRPr/>
          </a:p>
        </p:txBody>
      </p:sp>
      <p:sp>
        <p:nvSpPr>
          <p:cNvPr id="180" name="Google Shape;180;p2"/>
          <p:cNvSpPr txBox="1"/>
          <p:nvPr/>
        </p:nvSpPr>
        <p:spPr>
          <a:xfrm>
            <a:off x="768709" y="681021"/>
            <a:ext cx="3967194" cy="73404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83D65"/>
              </a:buClr>
              <a:buSzPts val="5400"/>
              <a:buFont typeface="Quattrocento Sans"/>
              <a:buNone/>
            </a:pPr>
            <a:r>
              <a:rPr b="1" i="0" lang="en-US" sz="5400" u="none" cap="none" strike="noStrike">
                <a:solidFill>
                  <a:srgbClr val="083D65"/>
                </a:solidFill>
                <a:latin typeface="Quattrocento Sans"/>
                <a:ea typeface="Quattrocento Sans"/>
                <a:cs typeface="Quattrocento Sans"/>
                <a:sym typeface="Quattrocento Sans"/>
              </a:rPr>
              <a:t>NỘI DUNG</a:t>
            </a:r>
            <a:endParaRPr b="1" i="0" sz="5400" u="none" cap="none" strike="noStrike">
              <a:solidFill>
                <a:srgbClr val="083D65"/>
              </a:solidFill>
              <a:latin typeface="Quattrocento Sans"/>
              <a:ea typeface="Quattrocento Sans"/>
              <a:cs typeface="Quattrocento Sans"/>
              <a:sym typeface="Quattrocento Sans"/>
            </a:endParaRPr>
          </a:p>
        </p:txBody>
      </p:sp>
      <p:sp>
        <p:nvSpPr>
          <p:cNvPr id="181" name="Google Shape;181;p2"/>
          <p:cNvSpPr txBox="1"/>
          <p:nvPr/>
        </p:nvSpPr>
        <p:spPr>
          <a:xfrm>
            <a:off x="1046665" y="3716877"/>
            <a:ext cx="5760535" cy="47625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SzPts val="3680"/>
              <a:buFont typeface="Arial"/>
              <a:buNone/>
            </a:pPr>
            <a:r>
              <a:rPr b="1" i="0" lang="en-US" sz="3200" u="none" cap="none" strike="noStrike">
                <a:solidFill>
                  <a:schemeClr val="dk1"/>
                </a:solidFill>
                <a:latin typeface="Calibri"/>
                <a:ea typeface="Calibri"/>
                <a:cs typeface="Calibri"/>
                <a:sym typeface="Calibri"/>
              </a:rPr>
              <a:t>3.</a:t>
            </a:r>
            <a:r>
              <a:rPr b="0" i="0" lang="en-US" sz="3200" u="none" cap="none" strike="noStrike">
                <a:solidFill>
                  <a:schemeClr val="dk1"/>
                </a:solidFill>
                <a:latin typeface="Calibri"/>
                <a:ea typeface="Calibri"/>
                <a:cs typeface="Calibri"/>
                <a:sym typeface="Calibri"/>
              </a:rPr>
              <a:t>Tiến Độ làm việc trên Odoo</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3"/>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3"/>
          <p:cNvSpPr txBox="1"/>
          <p:nvPr>
            <p:ph type="title"/>
          </p:nvPr>
        </p:nvSpPr>
        <p:spPr>
          <a:xfrm>
            <a:off x="838200" y="329934"/>
            <a:ext cx="10515600" cy="1341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Giới thiệu</a:t>
            </a:r>
            <a:endParaRPr sz="4000"/>
          </a:p>
        </p:txBody>
      </p:sp>
      <p:pic>
        <p:nvPicPr>
          <p:cNvPr id="188" name="Google Shape;188;p3"/>
          <p:cNvPicPr preferRelativeResize="0"/>
          <p:nvPr/>
        </p:nvPicPr>
        <p:blipFill rotWithShape="1">
          <a:blip r:embed="rId3">
            <a:alphaModFix/>
          </a:blip>
          <a:srcRect b="2" l="7168" r="40271" t="0"/>
          <a:stretch/>
        </p:blipFill>
        <p:spPr>
          <a:xfrm>
            <a:off x="7992976" y="1843283"/>
            <a:ext cx="3374810" cy="4285807"/>
          </a:xfrm>
          <a:prstGeom prst="rect">
            <a:avLst/>
          </a:prstGeom>
          <a:noFill/>
          <a:ln>
            <a:noFill/>
          </a:ln>
        </p:spPr>
      </p:pic>
      <p:sp>
        <p:nvSpPr>
          <p:cNvPr id="189" name="Google Shape;189;p3"/>
          <p:cNvSpPr txBox="1"/>
          <p:nvPr/>
        </p:nvSpPr>
        <p:spPr>
          <a:xfrm>
            <a:off x="4615200" y="492769"/>
            <a:ext cx="4878800" cy="3017465"/>
          </a:xfrm>
          <a:prstGeom prst="rect">
            <a:avLst/>
          </a:prstGeom>
          <a:noFill/>
          <a:ln>
            <a:noFill/>
          </a:ln>
        </p:spPr>
        <p:txBody>
          <a:bodyPr anchorCtr="0" anchor="t" bIns="45700" lIns="91425" spcFirstLastPara="1" rIns="91425" wrap="square" tIns="45700">
            <a:noAutofit/>
          </a:bodyPr>
          <a:lstStyle/>
          <a:p>
            <a:pPr indent="-183515" lvl="0" marL="285750" marR="0" rtl="0" algn="l">
              <a:spcBef>
                <a:spcPts val="0"/>
              </a:spcBef>
              <a:spcAft>
                <a:spcPts val="0"/>
              </a:spcAft>
              <a:buClr>
                <a:schemeClr val="accent1"/>
              </a:buClr>
              <a:buSzPts val="1610"/>
              <a:buFont typeface="Arial"/>
              <a:buNone/>
            </a:pPr>
            <a:r>
              <a:t/>
            </a:r>
            <a:endParaRPr b="0" i="0" sz="1400" u="none" cap="none" strike="noStrike">
              <a:solidFill>
                <a:srgbClr val="262626"/>
              </a:solidFill>
              <a:latin typeface="Times New Roman"/>
              <a:ea typeface="Times New Roman"/>
              <a:cs typeface="Times New Roman"/>
              <a:sym typeface="Times New Roman"/>
            </a:endParaRPr>
          </a:p>
        </p:txBody>
      </p:sp>
      <p:grpSp>
        <p:nvGrpSpPr>
          <p:cNvPr id="190" name="Google Shape;190;p3"/>
          <p:cNvGrpSpPr/>
          <p:nvPr/>
        </p:nvGrpSpPr>
        <p:grpSpPr>
          <a:xfrm>
            <a:off x="594611" y="1691867"/>
            <a:ext cx="6803753" cy="4198590"/>
            <a:chOff x="0" y="43608"/>
            <a:chExt cx="6803753" cy="4198590"/>
          </a:xfrm>
        </p:grpSpPr>
        <p:sp>
          <p:nvSpPr>
            <p:cNvPr id="191" name="Google Shape;191;p3"/>
            <p:cNvSpPr/>
            <p:nvPr/>
          </p:nvSpPr>
          <p:spPr>
            <a:xfrm>
              <a:off x="0" y="368328"/>
              <a:ext cx="6803753" cy="1282049"/>
            </a:xfrm>
            <a:prstGeom prst="rect">
              <a:avLst/>
            </a:prstGeom>
            <a:solidFill>
              <a:schemeClr val="lt1">
                <a:alpha val="89803"/>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txBox="1"/>
            <p:nvPr/>
          </p:nvSpPr>
          <p:spPr>
            <a:xfrm>
              <a:off x="0" y="368328"/>
              <a:ext cx="6803753" cy="1282049"/>
            </a:xfrm>
            <a:prstGeom prst="rect">
              <a:avLst/>
            </a:prstGeom>
            <a:noFill/>
            <a:ln>
              <a:noFill/>
            </a:ln>
          </p:spPr>
          <p:txBody>
            <a:bodyPr anchorCtr="0" anchor="t" bIns="156450" lIns="528025" spcFirstLastPara="1" rIns="528025" wrap="square" tIns="458200">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Hệ thống Odoo</a:t>
              </a:r>
              <a:endParaRPr b="0" i="0" sz="2200" u="none" cap="none" strike="noStrike">
                <a:solidFill>
                  <a:schemeClr val="dk1"/>
                </a:solidFill>
                <a:latin typeface="Calibri"/>
                <a:ea typeface="Calibri"/>
                <a:cs typeface="Calibri"/>
                <a:sym typeface="Calibri"/>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Mô hình kinh doanh shop rượu Kim Hạnh</a:t>
              </a:r>
              <a:endParaRPr b="0" i="0" sz="2200" u="none" cap="none" strike="noStrike">
                <a:solidFill>
                  <a:schemeClr val="dk1"/>
                </a:solidFill>
                <a:latin typeface="Calibri"/>
                <a:ea typeface="Calibri"/>
                <a:cs typeface="Calibri"/>
                <a:sym typeface="Calibri"/>
              </a:endParaRPr>
            </a:p>
          </p:txBody>
        </p:sp>
        <p:sp>
          <p:nvSpPr>
            <p:cNvPr id="193" name="Google Shape;193;p3"/>
            <p:cNvSpPr/>
            <p:nvPr/>
          </p:nvSpPr>
          <p:spPr>
            <a:xfrm>
              <a:off x="340187" y="43608"/>
              <a:ext cx="4762627" cy="649440"/>
            </a:xfrm>
            <a:prstGeom prst="roundRect">
              <a:avLst>
                <a:gd fmla="val 16667"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txBox="1"/>
            <p:nvPr/>
          </p:nvSpPr>
          <p:spPr>
            <a:xfrm>
              <a:off x="371890" y="75311"/>
              <a:ext cx="4699221" cy="586034"/>
            </a:xfrm>
            <a:prstGeom prst="rect">
              <a:avLst/>
            </a:prstGeom>
            <a:noFill/>
            <a:ln>
              <a:noFill/>
            </a:ln>
          </p:spPr>
          <p:txBody>
            <a:bodyPr anchorCtr="0" anchor="ctr" bIns="0" lIns="180000" spcFirstLastPara="1" rIns="180000" wrap="square" tIns="0">
              <a:noAutofit/>
            </a:bodyPr>
            <a:lstStyle/>
            <a:p>
              <a:pPr indent="0" lvl="0" marL="0" marR="0" rtl="0" algn="l">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Phạm vi:</a:t>
              </a:r>
              <a:endParaRPr b="0" i="0" sz="2200" u="none" cap="none" strike="noStrike">
                <a:solidFill>
                  <a:schemeClr val="lt1"/>
                </a:solidFill>
                <a:latin typeface="Calibri"/>
                <a:ea typeface="Calibri"/>
                <a:cs typeface="Calibri"/>
                <a:sym typeface="Calibri"/>
              </a:endParaRPr>
            </a:p>
          </p:txBody>
        </p:sp>
        <p:sp>
          <p:nvSpPr>
            <p:cNvPr id="195" name="Google Shape;195;p3"/>
            <p:cNvSpPr/>
            <p:nvPr/>
          </p:nvSpPr>
          <p:spPr>
            <a:xfrm>
              <a:off x="0" y="2093898"/>
              <a:ext cx="6803753" cy="2148300"/>
            </a:xfrm>
            <a:prstGeom prst="rect">
              <a:avLst/>
            </a:prstGeom>
            <a:solidFill>
              <a:schemeClr val="lt1">
                <a:alpha val="89803"/>
              </a:schemeClr>
            </a:solidFill>
            <a:ln cap="flat" cmpd="sng" w="9525">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txBox="1"/>
            <p:nvPr/>
          </p:nvSpPr>
          <p:spPr>
            <a:xfrm>
              <a:off x="0" y="2093898"/>
              <a:ext cx="6803753" cy="2148300"/>
            </a:xfrm>
            <a:prstGeom prst="rect">
              <a:avLst/>
            </a:prstGeom>
            <a:noFill/>
            <a:ln>
              <a:noFill/>
            </a:ln>
          </p:spPr>
          <p:txBody>
            <a:bodyPr anchorCtr="0" anchor="t" bIns="156450" lIns="528025" spcFirstLastPara="1" rIns="528025" wrap="square" tIns="458200">
              <a:noAutofit/>
            </a:bodyPr>
            <a:lstStyle/>
            <a:p>
              <a:pPr indent="-228600" lvl="1" marL="2286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Hướng tới việc áp dụng ERP vào một mô hình doanh nghiệp trên một hệ thống cụ thể, như là Hệ thống Odoo.</a:t>
              </a:r>
              <a:endParaRPr b="0" i="0" sz="2200" u="none" cap="none" strike="noStrike">
                <a:solidFill>
                  <a:schemeClr val="dk1"/>
                </a:solidFill>
                <a:latin typeface="Calibri"/>
                <a:ea typeface="Calibri"/>
                <a:cs typeface="Calibri"/>
                <a:sym typeface="Calibri"/>
              </a:endParaRPr>
            </a:p>
            <a:p>
              <a:pPr indent="-228600" lvl="1" marL="228600" marR="0" rtl="0" algn="l">
                <a:lnSpc>
                  <a:spcPct val="90000"/>
                </a:lnSpc>
                <a:spcBef>
                  <a:spcPts val="33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Hiểu cách thức hoạt động và vận hành của doanh nghiệp.</a:t>
              </a:r>
              <a:endParaRPr b="0" i="0" sz="2200" u="none" cap="none" strike="noStrike">
                <a:solidFill>
                  <a:schemeClr val="dk1"/>
                </a:solidFill>
                <a:latin typeface="Calibri"/>
                <a:ea typeface="Calibri"/>
                <a:cs typeface="Calibri"/>
                <a:sym typeface="Calibri"/>
              </a:endParaRPr>
            </a:p>
          </p:txBody>
        </p:sp>
        <p:sp>
          <p:nvSpPr>
            <p:cNvPr id="197" name="Google Shape;197;p3"/>
            <p:cNvSpPr/>
            <p:nvPr/>
          </p:nvSpPr>
          <p:spPr>
            <a:xfrm>
              <a:off x="340187" y="1769178"/>
              <a:ext cx="4762627" cy="649440"/>
            </a:xfrm>
            <a:prstGeom prst="roundRect">
              <a:avLst>
                <a:gd fmla="val 16667" name="adj"/>
              </a:avLst>
            </a:prstGeom>
            <a:gradFill>
              <a:gsLst>
                <a:gs pos="0">
                  <a:srgbClr val="5E81C9"/>
                </a:gs>
                <a:gs pos="50000">
                  <a:srgbClr val="3B70C9"/>
                </a:gs>
                <a:gs pos="100000">
                  <a:srgbClr val="2E60B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txBox="1"/>
            <p:nvPr/>
          </p:nvSpPr>
          <p:spPr>
            <a:xfrm>
              <a:off x="371890" y="1800881"/>
              <a:ext cx="4699221" cy="586034"/>
            </a:xfrm>
            <a:prstGeom prst="rect">
              <a:avLst/>
            </a:prstGeom>
            <a:noFill/>
            <a:ln>
              <a:noFill/>
            </a:ln>
          </p:spPr>
          <p:txBody>
            <a:bodyPr anchorCtr="0" anchor="ctr" bIns="0" lIns="180000" spcFirstLastPara="1" rIns="180000" wrap="square" tIns="0">
              <a:noAutofit/>
            </a:bodyPr>
            <a:lstStyle/>
            <a:p>
              <a:pPr indent="0" lvl="0" marL="0" marR="0" rtl="0" algn="l">
                <a:lnSpc>
                  <a:spcPct val="90000"/>
                </a:lnSpc>
                <a:spcBef>
                  <a:spcPts val="0"/>
                </a:spcBef>
                <a:spcAft>
                  <a:spcPts val="0"/>
                </a:spcAft>
                <a:buClr>
                  <a:schemeClr val="lt1"/>
                </a:buClr>
                <a:buSzPts val="2200"/>
                <a:buFont typeface="Calibri"/>
                <a:buNone/>
              </a:pPr>
              <a:r>
                <a:rPr b="0" i="0" lang="en-US" sz="2200" u="none" cap="none" strike="noStrike">
                  <a:solidFill>
                    <a:schemeClr val="lt1"/>
                  </a:solidFill>
                  <a:latin typeface="Calibri"/>
                  <a:ea typeface="Calibri"/>
                  <a:cs typeface="Calibri"/>
                  <a:sym typeface="Calibri"/>
                </a:rPr>
                <a:t>Mục tiêu dự án:</a:t>
              </a:r>
              <a:endParaRPr b="0" i="0" sz="22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
          <p:cNvSpPr txBox="1"/>
          <p:nvPr>
            <p:ph type="title"/>
          </p:nvPr>
        </p:nvSpPr>
        <p:spPr>
          <a:xfrm>
            <a:off x="2089033" y="964881"/>
            <a:ext cx="6321723" cy="1479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Quy trình nghiệp vụ hệ thống </a:t>
            </a:r>
            <a:br>
              <a:rPr lang="en-US"/>
            </a:br>
            <a:endParaRPr/>
          </a:p>
        </p:txBody>
      </p:sp>
      <p:sp>
        <p:nvSpPr>
          <p:cNvPr id="204" name="Google Shape;204;p4"/>
          <p:cNvSpPr txBox="1"/>
          <p:nvPr/>
        </p:nvSpPr>
        <p:spPr>
          <a:xfrm>
            <a:off x="1174634" y="1190447"/>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b="0" i="0" lang="en-US" sz="1800" u="none" cap="none" strike="noStrike">
                <a:solidFill>
                  <a:srgbClr val="262626"/>
                </a:solidFill>
                <a:latin typeface="Calibri"/>
                <a:ea typeface="Calibri"/>
                <a:cs typeface="Calibri"/>
                <a:sym typeface="Calibri"/>
              </a:rPr>
              <a:t>Quy trình mua hàng </a:t>
            </a:r>
            <a:endParaRPr/>
          </a:p>
        </p:txBody>
      </p:sp>
      <p:sp>
        <p:nvSpPr>
          <p:cNvPr id="205" name="Google Shape;205;p4"/>
          <p:cNvSpPr txBox="1"/>
          <p:nvPr/>
        </p:nvSpPr>
        <p:spPr>
          <a:xfrm>
            <a:off x="1174633" y="1609833"/>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b="0" i="0" lang="en-US" sz="1800" u="none" cap="none" strike="noStrik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b="0" i="0" sz="1800" u="none" cap="none" strike="noStrike">
              <a:solidFill>
                <a:srgbClr val="262626"/>
              </a:solidFill>
              <a:latin typeface="Calibri"/>
              <a:ea typeface="Calibri"/>
              <a:cs typeface="Calibri"/>
              <a:sym typeface="Calibri"/>
            </a:endParaRPr>
          </a:p>
        </p:txBody>
      </p:sp>
      <p:pic>
        <p:nvPicPr>
          <p:cNvPr id="206" name="Google Shape;206;p4"/>
          <p:cNvPicPr preferRelativeResize="0"/>
          <p:nvPr/>
        </p:nvPicPr>
        <p:blipFill rotWithShape="1">
          <a:blip r:embed="rId3">
            <a:alphaModFix/>
          </a:blip>
          <a:srcRect b="0" l="0" r="0" t="0"/>
          <a:stretch/>
        </p:blipFill>
        <p:spPr>
          <a:xfrm>
            <a:off x="1351053" y="1991845"/>
            <a:ext cx="9489893" cy="4399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5"/>
          <p:cNvSpPr txBox="1"/>
          <p:nvPr>
            <p:ph type="title"/>
          </p:nvPr>
        </p:nvSpPr>
        <p:spPr>
          <a:xfrm>
            <a:off x="2089033" y="964881"/>
            <a:ext cx="6321723" cy="1479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Quy trình nghiệp vụ hệ thống </a:t>
            </a:r>
            <a:br>
              <a:rPr lang="en-US"/>
            </a:br>
            <a:endParaRPr/>
          </a:p>
        </p:txBody>
      </p:sp>
      <p:sp>
        <p:nvSpPr>
          <p:cNvPr id="212" name="Google Shape;212;p5"/>
          <p:cNvSpPr txBox="1"/>
          <p:nvPr/>
        </p:nvSpPr>
        <p:spPr>
          <a:xfrm>
            <a:off x="1398921" y="1241143"/>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b="0" i="0" lang="en-US" sz="1800" u="none" cap="none" strike="noStrike">
                <a:solidFill>
                  <a:srgbClr val="262626"/>
                </a:solidFill>
                <a:latin typeface="Calibri"/>
                <a:ea typeface="Calibri"/>
                <a:cs typeface="Calibri"/>
                <a:sym typeface="Calibri"/>
              </a:rPr>
              <a:t>Quy trình bán hàng </a:t>
            </a:r>
            <a:endParaRPr/>
          </a:p>
        </p:txBody>
      </p:sp>
      <p:sp>
        <p:nvSpPr>
          <p:cNvPr id="213" name="Google Shape;213;p5"/>
          <p:cNvSpPr txBox="1"/>
          <p:nvPr/>
        </p:nvSpPr>
        <p:spPr>
          <a:xfrm>
            <a:off x="1398921" y="1529984"/>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b="0" i="0" lang="en-US" sz="1800" u="none" cap="none" strike="noStrik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b="0" i="0" sz="1800" u="none" cap="none" strike="noStrike">
              <a:solidFill>
                <a:srgbClr val="262626"/>
              </a:solidFill>
              <a:latin typeface="Calibri"/>
              <a:ea typeface="Calibri"/>
              <a:cs typeface="Calibri"/>
              <a:sym typeface="Calibri"/>
            </a:endParaRPr>
          </a:p>
        </p:txBody>
      </p:sp>
      <p:pic>
        <p:nvPicPr>
          <p:cNvPr descr="Diagram&#10;&#10;Description automatically generated" id="214" name="Google Shape;214;p5"/>
          <p:cNvPicPr preferRelativeResize="0"/>
          <p:nvPr/>
        </p:nvPicPr>
        <p:blipFill rotWithShape="1">
          <a:blip r:embed="rId3">
            <a:alphaModFix/>
          </a:blip>
          <a:srcRect b="0" l="0" r="0" t="0"/>
          <a:stretch/>
        </p:blipFill>
        <p:spPr>
          <a:xfrm>
            <a:off x="1562823" y="1919440"/>
            <a:ext cx="8455943" cy="48547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txBox="1"/>
          <p:nvPr>
            <p:ph type="title"/>
          </p:nvPr>
        </p:nvSpPr>
        <p:spPr>
          <a:xfrm>
            <a:off x="1295403" y="982132"/>
            <a:ext cx="3580380" cy="13038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Ngoại lệ</a:t>
            </a:r>
            <a:endParaRPr/>
          </a:p>
        </p:txBody>
      </p:sp>
      <p:sp>
        <p:nvSpPr>
          <p:cNvPr id="220" name="Google Shape;220;p6"/>
          <p:cNvSpPr txBox="1"/>
          <p:nvPr/>
        </p:nvSpPr>
        <p:spPr>
          <a:xfrm>
            <a:off x="1295403" y="2836032"/>
            <a:ext cx="609456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1: Hủy báo giá.</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Khách hàng thay đổi thông tin trên báo giá.</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 Hủy đơn hàng.</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 Trả toàn bộ hàng.</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Trả lại một phần hàng hóa đã nhận.</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 Trả lại hàng hóa đã nhận khi đã thanh toán.</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 Bán khi số lượng còn 0.</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7"/>
          <p:cNvSpPr txBox="1"/>
          <p:nvPr>
            <p:ph type="title"/>
          </p:nvPr>
        </p:nvSpPr>
        <p:spPr>
          <a:xfrm>
            <a:off x="3020686" y="628029"/>
            <a:ext cx="6321723" cy="1479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Quy trình nghiệp vụ hệ thống </a:t>
            </a:r>
            <a:br>
              <a:rPr lang="en-US"/>
            </a:br>
            <a:endParaRPr/>
          </a:p>
        </p:txBody>
      </p:sp>
      <p:sp>
        <p:nvSpPr>
          <p:cNvPr id="226" name="Google Shape;226;p7"/>
          <p:cNvSpPr txBox="1"/>
          <p:nvPr/>
        </p:nvSpPr>
        <p:spPr>
          <a:xfrm>
            <a:off x="1312655" y="775957"/>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Quy trình nhập kho </a:t>
            </a:r>
            <a:endParaRPr/>
          </a:p>
        </p:txBody>
      </p:sp>
      <p:sp>
        <p:nvSpPr>
          <p:cNvPr id="227" name="Google Shape;227;p7"/>
          <p:cNvSpPr txBox="1"/>
          <p:nvPr/>
        </p:nvSpPr>
        <p:spPr>
          <a:xfrm>
            <a:off x="1312655" y="1198866"/>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sz="1800" cap="none">
              <a:solidFill>
                <a:srgbClr val="262626"/>
              </a:solidFill>
              <a:latin typeface="Calibri"/>
              <a:ea typeface="Calibri"/>
              <a:cs typeface="Calibri"/>
              <a:sym typeface="Calibri"/>
            </a:endParaRPr>
          </a:p>
        </p:txBody>
      </p:sp>
      <p:pic>
        <p:nvPicPr>
          <p:cNvPr id="228" name="Google Shape;228;p7"/>
          <p:cNvPicPr preferRelativeResize="0"/>
          <p:nvPr/>
        </p:nvPicPr>
        <p:blipFill rotWithShape="1">
          <a:blip r:embed="rId3">
            <a:alphaModFix/>
          </a:blip>
          <a:srcRect b="0" l="0" r="0" t="0"/>
          <a:stretch/>
        </p:blipFill>
        <p:spPr>
          <a:xfrm>
            <a:off x="1218385" y="1645520"/>
            <a:ext cx="9193698" cy="5132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8"/>
          <p:cNvSpPr txBox="1"/>
          <p:nvPr>
            <p:ph type="title"/>
          </p:nvPr>
        </p:nvSpPr>
        <p:spPr>
          <a:xfrm>
            <a:off x="2089033" y="964881"/>
            <a:ext cx="6321723" cy="1479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Quy trình nghiệp vụ hệ thống </a:t>
            </a:r>
            <a:br>
              <a:rPr lang="en-US"/>
            </a:br>
            <a:endParaRPr/>
          </a:p>
        </p:txBody>
      </p:sp>
      <p:sp>
        <p:nvSpPr>
          <p:cNvPr id="234" name="Google Shape;234;p8"/>
          <p:cNvSpPr txBox="1"/>
          <p:nvPr/>
        </p:nvSpPr>
        <p:spPr>
          <a:xfrm>
            <a:off x="1148754" y="1112809"/>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Quy trình xuất kho </a:t>
            </a:r>
            <a:endParaRPr/>
          </a:p>
        </p:txBody>
      </p:sp>
      <p:sp>
        <p:nvSpPr>
          <p:cNvPr id="235" name="Google Shape;235;p8"/>
          <p:cNvSpPr txBox="1"/>
          <p:nvPr/>
        </p:nvSpPr>
        <p:spPr>
          <a:xfrm>
            <a:off x="1148753" y="1387790"/>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sz="1800" cap="none">
              <a:solidFill>
                <a:srgbClr val="262626"/>
              </a:solidFill>
              <a:latin typeface="Calibri"/>
              <a:ea typeface="Calibri"/>
              <a:cs typeface="Calibri"/>
              <a:sym typeface="Calibri"/>
            </a:endParaRPr>
          </a:p>
        </p:txBody>
      </p:sp>
      <p:pic>
        <p:nvPicPr>
          <p:cNvPr id="236" name="Google Shape;236;p8"/>
          <p:cNvPicPr preferRelativeResize="0"/>
          <p:nvPr/>
        </p:nvPicPr>
        <p:blipFill rotWithShape="1">
          <a:blip r:embed="rId3">
            <a:alphaModFix/>
          </a:blip>
          <a:srcRect b="0" l="0" r="0" t="0"/>
          <a:stretch/>
        </p:blipFill>
        <p:spPr>
          <a:xfrm>
            <a:off x="1182726" y="1810699"/>
            <a:ext cx="9772821" cy="492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txBox="1"/>
          <p:nvPr>
            <p:ph type="title"/>
          </p:nvPr>
        </p:nvSpPr>
        <p:spPr>
          <a:xfrm>
            <a:off x="2089033" y="964881"/>
            <a:ext cx="6321723" cy="1479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t>Quy trình nghiệp vụ hệ thống </a:t>
            </a:r>
            <a:br>
              <a:rPr lang="en-US"/>
            </a:br>
            <a:endParaRPr/>
          </a:p>
        </p:txBody>
      </p:sp>
      <p:sp>
        <p:nvSpPr>
          <p:cNvPr id="242" name="Google Shape;242;p9"/>
          <p:cNvSpPr txBox="1"/>
          <p:nvPr/>
        </p:nvSpPr>
        <p:spPr>
          <a:xfrm>
            <a:off x="115337" y="1466991"/>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Quy trình điều chuyển kho </a:t>
            </a:r>
            <a:endParaRPr/>
          </a:p>
        </p:txBody>
      </p:sp>
      <p:sp>
        <p:nvSpPr>
          <p:cNvPr id="243" name="Google Shape;243;p9"/>
          <p:cNvSpPr txBox="1"/>
          <p:nvPr/>
        </p:nvSpPr>
        <p:spPr>
          <a:xfrm>
            <a:off x="115336" y="1741972"/>
            <a:ext cx="3170555" cy="549963"/>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chemeClr val="accent2"/>
              </a:buClr>
              <a:buSzPts val="2070"/>
              <a:buFont typeface="Arial"/>
              <a:buChar char="•"/>
            </a:pPr>
            <a:r>
              <a:rPr lang="en-US" sz="1800" cap="none">
                <a:solidFill>
                  <a:srgbClr val="262626"/>
                </a:solidFill>
                <a:latin typeface="Calibri"/>
                <a:ea typeface="Calibri"/>
                <a:cs typeface="Calibri"/>
                <a:sym typeface="Calibri"/>
              </a:rPr>
              <a:t>BPMN</a:t>
            </a:r>
            <a:endParaRPr/>
          </a:p>
          <a:p>
            <a:pPr indent="-154305" lvl="0" marL="285750" marR="0" rtl="0" algn="l">
              <a:spcBef>
                <a:spcPts val="960"/>
              </a:spcBef>
              <a:spcAft>
                <a:spcPts val="0"/>
              </a:spcAft>
              <a:buClr>
                <a:schemeClr val="accent2"/>
              </a:buClr>
              <a:buSzPts val="2070"/>
              <a:buFont typeface="Arial"/>
              <a:buNone/>
            </a:pPr>
            <a:r>
              <a:t/>
            </a:r>
            <a:endParaRPr sz="1800" cap="none">
              <a:solidFill>
                <a:srgbClr val="262626"/>
              </a:solidFill>
              <a:latin typeface="Calibri"/>
              <a:ea typeface="Calibri"/>
              <a:cs typeface="Calibri"/>
              <a:sym typeface="Calibri"/>
            </a:endParaRPr>
          </a:p>
        </p:txBody>
      </p:sp>
      <p:pic>
        <p:nvPicPr>
          <p:cNvPr id="244" name="Google Shape;244;p9"/>
          <p:cNvPicPr preferRelativeResize="0"/>
          <p:nvPr/>
        </p:nvPicPr>
        <p:blipFill rotWithShape="1">
          <a:blip r:embed="rId3">
            <a:alphaModFix/>
          </a:blip>
          <a:srcRect b="0" l="0" r="0" t="0"/>
          <a:stretch/>
        </p:blipFill>
        <p:spPr>
          <a:xfrm>
            <a:off x="3285891" y="1112809"/>
            <a:ext cx="8123687" cy="55850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2023-04-17T12:24:16Z</dcterms:created>
  <dc:creator>Duy Khánh Trần</dc:creator>
</cp:coreProperties>
</file>