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7" r:id="rId4"/>
    <p:sldId id="261" r:id="rId5"/>
    <p:sldId id="266" r:id="rId6"/>
    <p:sldId id="262" r:id="rId7"/>
    <p:sldId id="263" r:id="rId8"/>
    <p:sldId id="264" r:id="rId9"/>
    <p:sldId id="271" r:id="rId10"/>
    <p:sldId id="272" r:id="rId11"/>
    <p:sldId id="275" r:id="rId12"/>
    <p:sldId id="273" r:id="rId13"/>
    <p:sldId id="265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C3E58-9663-40A4-A663-4BF3BABE0239}" v="8" dt="2021-12-01T20:08:4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" userId="06a1b3d5-7c6a-4dc5-8bfa-8bf771d4348d" providerId="ADAL" clId="{006C3E58-9663-40A4-A663-4BF3BABE0239}"/>
    <pc:docChg chg="undo custSel addSld modSld">
      <pc:chgData name="Pablo Ruiz" userId="06a1b3d5-7c6a-4dc5-8bfa-8bf771d4348d" providerId="ADAL" clId="{006C3E58-9663-40A4-A663-4BF3BABE0239}" dt="2021-12-13T21:55:29.157" v="1016" actId="20577"/>
      <pc:docMkLst>
        <pc:docMk/>
      </pc:docMkLst>
      <pc:sldChg chg="addSp modSp mod">
        <pc:chgData name="Pablo Ruiz" userId="06a1b3d5-7c6a-4dc5-8bfa-8bf771d4348d" providerId="ADAL" clId="{006C3E58-9663-40A4-A663-4BF3BABE0239}" dt="2021-12-01T23:03:46.288" v="988" actId="20577"/>
        <pc:sldMkLst>
          <pc:docMk/>
          <pc:sldMk cId="4143144560" sldId="261"/>
        </pc:sldMkLst>
        <pc:spChg chg="mod">
          <ac:chgData name="Pablo Ruiz" userId="06a1b3d5-7c6a-4dc5-8bfa-8bf771d4348d" providerId="ADAL" clId="{006C3E58-9663-40A4-A663-4BF3BABE0239}" dt="2021-12-01T23:03:46.288" v="988" actId="20577"/>
          <ac:spMkLst>
            <pc:docMk/>
            <pc:sldMk cId="4143144560" sldId="261"/>
            <ac:spMk id="3" creationId="{1511A5EE-4A73-4824-8A4D-17E578A85932}"/>
          </ac:spMkLst>
        </pc:spChg>
        <pc:spChg chg="add mod">
          <ac:chgData name="Pablo Ruiz" userId="06a1b3d5-7c6a-4dc5-8bfa-8bf771d4348d" providerId="ADAL" clId="{006C3E58-9663-40A4-A663-4BF3BABE0239}" dt="2021-12-01T19:58:34.571" v="193" actId="20577"/>
          <ac:spMkLst>
            <pc:docMk/>
            <pc:sldMk cId="4143144560" sldId="261"/>
            <ac:spMk id="7" creationId="{C4170D14-0D8F-4D3B-9A67-17489BEF518C}"/>
          </ac:spMkLst>
        </pc:spChg>
      </pc:sldChg>
      <pc:sldChg chg="addSp modSp mod">
        <pc:chgData name="Pablo Ruiz" userId="06a1b3d5-7c6a-4dc5-8bfa-8bf771d4348d" providerId="ADAL" clId="{006C3E58-9663-40A4-A663-4BF3BABE0239}" dt="2021-12-01T19:58:50.611" v="197" actId="20577"/>
        <pc:sldMkLst>
          <pc:docMk/>
          <pc:sldMk cId="4191547658" sldId="262"/>
        </pc:sldMkLst>
        <pc:spChg chg="add mod">
          <ac:chgData name="Pablo Ruiz" userId="06a1b3d5-7c6a-4dc5-8bfa-8bf771d4348d" providerId="ADAL" clId="{006C3E58-9663-40A4-A663-4BF3BABE0239}" dt="2021-12-01T19:58:50.611" v="197" actId="20577"/>
          <ac:spMkLst>
            <pc:docMk/>
            <pc:sldMk cId="4191547658" sldId="262"/>
            <ac:spMk id="6" creationId="{7D063AD5-CB7D-460C-A977-1BCA7877F7B9}"/>
          </ac:spMkLst>
        </pc:spChg>
        <pc:spChg chg="mod">
          <ac:chgData name="Pablo Ruiz" userId="06a1b3d5-7c6a-4dc5-8bfa-8bf771d4348d" providerId="ADAL" clId="{006C3E58-9663-40A4-A663-4BF3BABE0239}" dt="2021-12-01T19:54:43.102" v="137" actId="20577"/>
          <ac:spMkLst>
            <pc:docMk/>
            <pc:sldMk cId="4191547658" sldId="262"/>
            <ac:spMk id="7" creationId="{799D2BE6-96A7-459E-A424-03A4AAF62CA6}"/>
          </ac:spMkLst>
        </pc:spChg>
      </pc:sldChg>
      <pc:sldChg chg="modSp mod">
        <pc:chgData name="Pablo Ruiz" userId="06a1b3d5-7c6a-4dc5-8bfa-8bf771d4348d" providerId="ADAL" clId="{006C3E58-9663-40A4-A663-4BF3BABE0239}" dt="2021-12-01T19:58:57.881" v="200" actId="20577"/>
        <pc:sldMkLst>
          <pc:docMk/>
          <pc:sldMk cId="3150910982" sldId="263"/>
        </pc:sldMkLst>
        <pc:spChg chg="mod">
          <ac:chgData name="Pablo Ruiz" userId="06a1b3d5-7c6a-4dc5-8bfa-8bf771d4348d" providerId="ADAL" clId="{006C3E58-9663-40A4-A663-4BF3BABE0239}" dt="2021-12-01T19:58:57.881" v="200" actId="20577"/>
          <ac:spMkLst>
            <pc:docMk/>
            <pc:sldMk cId="3150910982" sldId="263"/>
            <ac:spMk id="9" creationId="{068AA209-A30D-43A2-9814-7E1A92F0B50E}"/>
          </ac:spMkLst>
        </pc:spChg>
      </pc:sldChg>
      <pc:sldChg chg="addSp modSp mod">
        <pc:chgData name="Pablo Ruiz" userId="06a1b3d5-7c6a-4dc5-8bfa-8bf771d4348d" providerId="ADAL" clId="{006C3E58-9663-40A4-A663-4BF3BABE0239}" dt="2021-12-01T20:10:45.375" v="977" actId="1076"/>
        <pc:sldMkLst>
          <pc:docMk/>
          <pc:sldMk cId="2627238958" sldId="265"/>
        </pc:sldMkLst>
        <pc:spChg chg="add mod">
          <ac:chgData name="Pablo Ruiz" userId="06a1b3d5-7c6a-4dc5-8bfa-8bf771d4348d" providerId="ADAL" clId="{006C3E58-9663-40A4-A663-4BF3BABE0239}" dt="2021-12-01T20:10:45.375" v="977" actId="1076"/>
          <ac:spMkLst>
            <pc:docMk/>
            <pc:sldMk cId="2627238958" sldId="265"/>
            <ac:spMk id="6" creationId="{C8D6C3E7-4D4F-4E19-8ECA-FAC7F8ED2E90}"/>
          </ac:spMkLst>
        </pc:spChg>
      </pc:sldChg>
      <pc:sldChg chg="addSp modSp mod">
        <pc:chgData name="Pablo Ruiz" userId="06a1b3d5-7c6a-4dc5-8bfa-8bf771d4348d" providerId="ADAL" clId="{006C3E58-9663-40A4-A663-4BF3BABE0239}" dt="2021-12-01T19:58:43.060" v="194"/>
        <pc:sldMkLst>
          <pc:docMk/>
          <pc:sldMk cId="2989410797" sldId="266"/>
        </pc:sldMkLst>
        <pc:spChg chg="add mod">
          <ac:chgData name="Pablo Ruiz" userId="06a1b3d5-7c6a-4dc5-8bfa-8bf771d4348d" providerId="ADAL" clId="{006C3E58-9663-40A4-A663-4BF3BABE0239}" dt="2021-12-01T19:58:43.060" v="194"/>
          <ac:spMkLst>
            <pc:docMk/>
            <pc:sldMk cId="2989410797" sldId="266"/>
            <ac:spMk id="6" creationId="{A4AB8109-D177-4A6D-9F97-2EB01769B644}"/>
          </ac:spMkLst>
        </pc:spChg>
      </pc:sldChg>
      <pc:sldChg chg="addSp delSp modSp mod">
        <pc:chgData name="Pablo Ruiz" userId="06a1b3d5-7c6a-4dc5-8bfa-8bf771d4348d" providerId="ADAL" clId="{006C3E58-9663-40A4-A663-4BF3BABE0239}" dt="2021-12-01T20:06:02.180" v="604" actId="1076"/>
        <pc:sldMkLst>
          <pc:docMk/>
          <pc:sldMk cId="3017999737" sldId="272"/>
        </pc:sldMkLst>
        <pc:spChg chg="mod">
          <ac:chgData name="Pablo Ruiz" userId="06a1b3d5-7c6a-4dc5-8bfa-8bf771d4348d" providerId="ADAL" clId="{006C3E58-9663-40A4-A663-4BF3BABE0239}" dt="2021-12-01T19:55:44.386" v="153" actId="122"/>
          <ac:spMkLst>
            <pc:docMk/>
            <pc:sldMk cId="3017999737" sldId="272"/>
            <ac:spMk id="2" creationId="{6247FC7D-D0EA-479E-9020-E0A2A2B68DFF}"/>
          </ac:spMkLst>
        </pc:spChg>
        <pc:spChg chg="add mod">
          <ac:chgData name="Pablo Ruiz" userId="06a1b3d5-7c6a-4dc5-8bfa-8bf771d4348d" providerId="ADAL" clId="{006C3E58-9663-40A4-A663-4BF3BABE0239}" dt="2021-12-01T20:05:58.804" v="603" actId="1076"/>
          <ac:spMkLst>
            <pc:docMk/>
            <pc:sldMk cId="3017999737" sldId="272"/>
            <ac:spMk id="7" creationId="{FCC08DF8-8408-4946-8167-6D8A42AD7E44}"/>
          </ac:spMkLst>
        </pc:spChg>
        <pc:spChg chg="add mod">
          <ac:chgData name="Pablo Ruiz" userId="06a1b3d5-7c6a-4dc5-8bfa-8bf771d4348d" providerId="ADAL" clId="{006C3E58-9663-40A4-A663-4BF3BABE0239}" dt="2021-12-01T20:06:02.180" v="604" actId="1076"/>
          <ac:spMkLst>
            <pc:docMk/>
            <pc:sldMk cId="3017999737" sldId="272"/>
            <ac:spMk id="9" creationId="{04A5A9E7-A93E-4CE6-9940-10A50118C420}"/>
          </ac:spMkLst>
        </pc:spChg>
        <pc:spChg chg="add del mod">
          <ac:chgData name="Pablo Ruiz" userId="06a1b3d5-7c6a-4dc5-8bfa-8bf771d4348d" providerId="ADAL" clId="{006C3E58-9663-40A4-A663-4BF3BABE0239}" dt="2021-12-01T20:04:31.644" v="421"/>
          <ac:spMkLst>
            <pc:docMk/>
            <pc:sldMk cId="3017999737" sldId="272"/>
            <ac:spMk id="10" creationId="{E4F6721B-2A5B-4BC6-9B38-444EC4907655}"/>
          </ac:spMkLst>
        </pc:spChg>
        <pc:spChg chg="add mod">
          <ac:chgData name="Pablo Ruiz" userId="06a1b3d5-7c6a-4dc5-8bfa-8bf771d4348d" providerId="ADAL" clId="{006C3E58-9663-40A4-A663-4BF3BABE0239}" dt="2021-12-01T20:05:05.819" v="488" actId="1076"/>
          <ac:spMkLst>
            <pc:docMk/>
            <pc:sldMk cId="3017999737" sldId="272"/>
            <ac:spMk id="11" creationId="{D9C672AC-4F0B-48AF-B09A-496A2AAB78CA}"/>
          </ac:spMkLst>
        </pc:spChg>
        <pc:picChg chg="mod">
          <ac:chgData name="Pablo Ruiz" userId="06a1b3d5-7c6a-4dc5-8bfa-8bf771d4348d" providerId="ADAL" clId="{006C3E58-9663-40A4-A663-4BF3BABE0239}" dt="2021-12-01T20:05:51.158" v="601" actId="1076"/>
          <ac:picMkLst>
            <pc:docMk/>
            <pc:sldMk cId="3017999737" sldId="272"/>
            <ac:picMk id="6" creationId="{3959795F-6215-4A52-A4DE-F43F9E3E4CE1}"/>
          </ac:picMkLst>
        </pc:picChg>
        <pc:picChg chg="add del">
          <ac:chgData name="Pablo Ruiz" userId="06a1b3d5-7c6a-4dc5-8bfa-8bf771d4348d" providerId="ADAL" clId="{006C3E58-9663-40A4-A663-4BF3BABE0239}" dt="2021-12-01T19:56:19.415" v="160" actId="478"/>
          <ac:picMkLst>
            <pc:docMk/>
            <pc:sldMk cId="3017999737" sldId="272"/>
            <ac:picMk id="8" creationId="{2C12B096-5FAF-43BA-AC12-7AF7DD63ADEF}"/>
          </ac:picMkLst>
        </pc:picChg>
      </pc:sldChg>
      <pc:sldChg chg="addSp modSp mod">
        <pc:chgData name="Pablo Ruiz" userId="06a1b3d5-7c6a-4dc5-8bfa-8bf771d4348d" providerId="ADAL" clId="{006C3E58-9663-40A4-A663-4BF3BABE0239}" dt="2021-12-01T20:09:48.114" v="889" actId="114"/>
        <pc:sldMkLst>
          <pc:docMk/>
          <pc:sldMk cId="164133836" sldId="273"/>
        </pc:sldMkLst>
        <pc:spChg chg="add mod">
          <ac:chgData name="Pablo Ruiz" userId="06a1b3d5-7c6a-4dc5-8bfa-8bf771d4348d" providerId="ADAL" clId="{006C3E58-9663-40A4-A663-4BF3BABE0239}" dt="2021-12-01T20:09:48.114" v="889" actId="114"/>
          <ac:spMkLst>
            <pc:docMk/>
            <pc:sldMk cId="164133836" sldId="273"/>
            <ac:spMk id="5" creationId="{FAF0D64F-15E7-44AF-B200-A15A813C63B4}"/>
          </ac:spMkLst>
        </pc:spChg>
        <pc:spChg chg="add mod">
          <ac:chgData name="Pablo Ruiz" userId="06a1b3d5-7c6a-4dc5-8bfa-8bf771d4348d" providerId="ADAL" clId="{006C3E58-9663-40A4-A663-4BF3BABE0239}" dt="2021-12-01T20:08:34.952" v="834" actId="1076"/>
          <ac:spMkLst>
            <pc:docMk/>
            <pc:sldMk cId="164133836" sldId="273"/>
            <ac:spMk id="6" creationId="{B58F6AEC-FF55-4003-B021-5BB5B77043DB}"/>
          </ac:spMkLst>
        </pc:spChg>
        <pc:picChg chg="mod">
          <ac:chgData name="Pablo Ruiz" userId="06a1b3d5-7c6a-4dc5-8bfa-8bf771d4348d" providerId="ADAL" clId="{006C3E58-9663-40A4-A663-4BF3BABE0239}" dt="2021-12-01T20:08:26.925" v="831" actId="1076"/>
          <ac:picMkLst>
            <pc:docMk/>
            <pc:sldMk cId="164133836" sldId="273"/>
            <ac:picMk id="9" creationId="{3FA2CABE-3B2D-4E22-9AB3-7697E2B73CC5}"/>
          </ac:picMkLst>
        </pc:picChg>
      </pc:sldChg>
      <pc:sldChg chg="modSp mod">
        <pc:chgData name="Pablo Ruiz" userId="06a1b3d5-7c6a-4dc5-8bfa-8bf771d4348d" providerId="ADAL" clId="{006C3E58-9663-40A4-A663-4BF3BABE0239}" dt="2021-12-13T21:55:29.157" v="1016" actId="20577"/>
        <pc:sldMkLst>
          <pc:docMk/>
          <pc:sldMk cId="3264028798" sldId="274"/>
        </pc:sldMkLst>
        <pc:spChg chg="mod">
          <ac:chgData name="Pablo Ruiz" userId="06a1b3d5-7c6a-4dc5-8bfa-8bf771d4348d" providerId="ADAL" clId="{006C3E58-9663-40A4-A663-4BF3BABE0239}" dt="2021-12-13T21:55:29.157" v="1016" actId="20577"/>
          <ac:spMkLst>
            <pc:docMk/>
            <pc:sldMk cId="3264028798" sldId="274"/>
            <ac:spMk id="6" creationId="{0BF55339-D7C9-4AE2-BB59-5CE371483735}"/>
          </ac:spMkLst>
        </pc:spChg>
      </pc:sldChg>
      <pc:sldChg chg="addSp delSp modSp add mod">
        <pc:chgData name="Pablo Ruiz" userId="06a1b3d5-7c6a-4dc5-8bfa-8bf771d4348d" providerId="ADAL" clId="{006C3E58-9663-40A4-A663-4BF3BABE0239}" dt="2021-12-01T20:07:16.107" v="701" actId="1076"/>
        <pc:sldMkLst>
          <pc:docMk/>
          <pc:sldMk cId="2115399167" sldId="275"/>
        </pc:sldMkLst>
        <pc:spChg chg="add del mod">
          <ac:chgData name="Pablo Ruiz" userId="06a1b3d5-7c6a-4dc5-8bfa-8bf771d4348d" providerId="ADAL" clId="{006C3E58-9663-40A4-A663-4BF3BABE0239}" dt="2021-12-01T19:56:31.085" v="164" actId="478"/>
          <ac:spMkLst>
            <pc:docMk/>
            <pc:sldMk cId="2115399167" sldId="275"/>
            <ac:spMk id="5" creationId="{C6978865-64DF-41C1-B697-70764237BB75}"/>
          </ac:spMkLst>
        </pc:spChg>
        <pc:spChg chg="add mod">
          <ac:chgData name="Pablo Ruiz" userId="06a1b3d5-7c6a-4dc5-8bfa-8bf771d4348d" providerId="ADAL" clId="{006C3E58-9663-40A4-A663-4BF3BABE0239}" dt="2021-12-01T20:07:16.107" v="701" actId="1076"/>
          <ac:spMkLst>
            <pc:docMk/>
            <pc:sldMk cId="2115399167" sldId="275"/>
            <ac:spMk id="9" creationId="{01DA3C12-8611-4623-912E-AF6218325D99}"/>
          </ac:spMkLst>
        </pc:spChg>
        <pc:picChg chg="del">
          <ac:chgData name="Pablo Ruiz" userId="06a1b3d5-7c6a-4dc5-8bfa-8bf771d4348d" providerId="ADAL" clId="{006C3E58-9663-40A4-A663-4BF3BABE0239}" dt="2021-12-01T19:56:17.229" v="159" actId="478"/>
          <ac:picMkLst>
            <pc:docMk/>
            <pc:sldMk cId="2115399167" sldId="275"/>
            <ac:picMk id="6" creationId="{3959795F-6215-4A52-A4DE-F43F9E3E4CE1}"/>
          </ac:picMkLst>
        </pc:picChg>
        <pc:picChg chg="add del mod">
          <ac:chgData name="Pablo Ruiz" userId="06a1b3d5-7c6a-4dc5-8bfa-8bf771d4348d" providerId="ADAL" clId="{006C3E58-9663-40A4-A663-4BF3BABE0239}" dt="2021-12-01T20:07:09.792" v="699" actId="14100"/>
          <ac:picMkLst>
            <pc:docMk/>
            <pc:sldMk cId="2115399167" sldId="275"/>
            <ac:picMk id="8" creationId="{2C12B096-5FAF-43BA-AC12-7AF7DD63AD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B73E0-B30C-4E55-8B99-DC5D87882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TASK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93DCD-5664-4A7F-A3C5-443236BF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/>
              <a:t>FOR MULTI-CORE ASYMMETRIC SYSTEMS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BB92F03-1469-400A-94B1-8DB3FCC0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4" r="446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90F428-04F9-4E13-BB6D-F6376628606F}"/>
              </a:ext>
            </a:extLst>
          </p:cNvPr>
          <p:cNvSpPr txBox="1"/>
          <p:nvPr/>
        </p:nvSpPr>
        <p:spPr>
          <a:xfrm>
            <a:off x="7531928" y="6267720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Pablo Ruiz</a:t>
            </a:r>
          </a:p>
        </p:txBody>
      </p:sp>
    </p:spTree>
    <p:extLst>
      <p:ext uri="{BB962C8B-B14F-4D97-AF65-F5344CB8AC3E}">
        <p14:creationId xmlns:p14="http://schemas.microsoft.com/office/powerpoint/2010/main" val="142480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959795F-6215-4A52-A4DE-F43F9E3E4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9" y="1943542"/>
            <a:ext cx="10013823" cy="1770737"/>
          </a:xfrm>
        </p:spPr>
      </p:pic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08DF8-8408-4946-8167-6D8A42AD7E44}"/>
              </a:ext>
            </a:extLst>
          </p:cNvPr>
          <p:cNvSpPr txBox="1"/>
          <p:nvPr/>
        </p:nvSpPr>
        <p:spPr>
          <a:xfrm>
            <a:off x="2324292" y="3714279"/>
            <a:ext cx="751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Table [1]. Presents the per task data gathered for each application using each of the proposed schedulers.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A5A9E7-A93E-4CE6-9940-10A50118C420}"/>
              </a:ext>
            </a:extLst>
          </p:cNvPr>
          <p:cNvSpPr txBox="1">
            <a:spLocks/>
          </p:cNvSpPr>
          <p:nvPr/>
        </p:nvSpPr>
        <p:spPr>
          <a:xfrm>
            <a:off x="601597" y="4251430"/>
            <a:ext cx="10728325" cy="23911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C672AC-4F0B-48AF-B09A-496A2AAB78CA}"/>
              </a:ext>
            </a:extLst>
          </p:cNvPr>
          <p:cNvSpPr txBox="1">
            <a:spLocks/>
          </p:cNvSpPr>
          <p:nvPr/>
        </p:nvSpPr>
        <p:spPr>
          <a:xfrm>
            <a:off x="601597" y="4774650"/>
            <a:ext cx="10728325" cy="23911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Includes the avg. task execution time and overhead per task for each of the proposed schedulers and each application. </a:t>
            </a:r>
          </a:p>
          <a:p>
            <a:r>
              <a:rPr lang="en-US" sz="2000" i="1" dirty="0"/>
              <a:t>Additionally, the perf. Ratio represents the performance ratio between big and little cores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C12B096-5FAF-43BA-AC12-7AF7DD63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89" y="1357864"/>
            <a:ext cx="8716422" cy="4698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DA3C12-8611-4623-912E-AF6218325D99}"/>
              </a:ext>
            </a:extLst>
          </p:cNvPr>
          <p:cNvSpPr txBox="1"/>
          <p:nvPr/>
        </p:nvSpPr>
        <p:spPr>
          <a:xfrm>
            <a:off x="3049003" y="6056228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Figure [4]:  Graphs </a:t>
            </a:r>
            <a:r>
              <a:rPr lang="en-US" i="1" dirty="0"/>
              <a:t>representing the number of tasks and their cost for each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Results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pic>
        <p:nvPicPr>
          <p:cNvPr id="9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FA2CABE-3B2D-4E22-9AB3-7697E2B73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74" y="1357864"/>
            <a:ext cx="7959651" cy="35890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F6AEC-FF55-4003-B021-5BB5B77043DB}"/>
              </a:ext>
            </a:extLst>
          </p:cNvPr>
          <p:cNvSpPr txBox="1"/>
          <p:nvPr/>
        </p:nvSpPr>
        <p:spPr>
          <a:xfrm>
            <a:off x="3037164" y="5038471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Figure [5]: Completion speed of each application for each scheduler compared to completing the whole application using a single little core.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0D64F-15E7-44AF-B200-A15A813C63B4}"/>
              </a:ext>
            </a:extLst>
          </p:cNvPr>
          <p:cNvSpPr txBox="1"/>
          <p:nvPr/>
        </p:nvSpPr>
        <p:spPr>
          <a:xfrm>
            <a:off x="2576668" y="6257274"/>
            <a:ext cx="703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**Results obtained using an 8-core Odroid-XU3</a:t>
            </a:r>
          </a:p>
        </p:txBody>
      </p:sp>
    </p:spTree>
    <p:extLst>
      <p:ext uri="{BB962C8B-B14F-4D97-AF65-F5344CB8AC3E}">
        <p14:creationId xmlns:p14="http://schemas.microsoft.com/office/powerpoint/2010/main" val="16413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Results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F3D4A7-D9C4-4A7B-A66B-8BD57C421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23" y="1557530"/>
            <a:ext cx="7916476" cy="424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6C3E7-4D4F-4E19-8ECA-FAC7F8ED2E90}"/>
              </a:ext>
            </a:extLst>
          </p:cNvPr>
          <p:cNvSpPr txBox="1"/>
          <p:nvPr/>
        </p:nvSpPr>
        <p:spPr>
          <a:xfrm>
            <a:off x="3037164" y="5803640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Figure [6]: Average of the performance across all applications with different core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3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Conclusion: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F55339-D7C9-4AE2-BB59-5CE37148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9" y="2096528"/>
            <a:ext cx="10728322" cy="4155729"/>
          </a:xfrm>
        </p:spPr>
        <p:txBody>
          <a:bodyPr>
            <a:normAutofit/>
          </a:bodyPr>
          <a:lstStyle/>
          <a:p>
            <a:r>
              <a:rPr lang="en-US" dirty="0"/>
              <a:t>All of the discussed scheduling strategies improve on the performance of a traditional homogenous scheduler as the number of cores in a heterogenous processor increases.</a:t>
            </a:r>
          </a:p>
          <a:p>
            <a:r>
              <a:rPr lang="en-US" dirty="0"/>
              <a:t>When the heterogeneity is low and a large percentage of the system cores are homogenous, scheduling strategies with high overhead like </a:t>
            </a:r>
            <a:r>
              <a:rPr lang="en-US" dirty="0" err="1"/>
              <a:t>dHeft</a:t>
            </a:r>
            <a:r>
              <a:rPr lang="en-US" dirty="0"/>
              <a:t> can fall behind traditional homogenous schedulers.</a:t>
            </a:r>
          </a:p>
          <a:p>
            <a:r>
              <a:rPr lang="en-US" dirty="0"/>
              <a:t>All the scheduling approaches shown in this presentation obtain the information they need to schedule tasks at runtime, making them more suited to use in real systems.</a:t>
            </a:r>
          </a:p>
          <a:p>
            <a:r>
              <a:rPr lang="en-US" dirty="0"/>
              <a:t>These results make it clear that more complex scheduling approaches are not always beneficial due to their increased overhead, specially when an application a small number </a:t>
            </a:r>
            <a:r>
              <a:rPr lang="en-US"/>
              <a:t>of tasks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2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5EE-4A73-4824-8A4D-17E578A8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>
                <a:effectLst/>
              </a:rPr>
              <a:t>Chronaki</a:t>
            </a:r>
            <a:r>
              <a:rPr lang="en-US" dirty="0">
                <a:effectLst/>
              </a:rPr>
              <a:t>, K., Rico, A., Casas, M., </a:t>
            </a:r>
            <a:r>
              <a:rPr lang="en-US" dirty="0" err="1">
                <a:effectLst/>
              </a:rPr>
              <a:t>Moreto</a:t>
            </a:r>
            <a:r>
              <a:rPr lang="en-US" dirty="0">
                <a:effectLst/>
              </a:rPr>
              <a:t>, M., </a:t>
            </a:r>
            <a:r>
              <a:rPr lang="en-US" dirty="0" err="1">
                <a:effectLst/>
              </a:rPr>
              <a:t>Badia</a:t>
            </a:r>
            <a:r>
              <a:rPr lang="en-US" dirty="0">
                <a:effectLst/>
              </a:rPr>
              <a:t>, R. M., </a:t>
            </a:r>
            <a:r>
              <a:rPr lang="en-US" dirty="0" err="1">
                <a:effectLst/>
              </a:rPr>
              <a:t>Ayguade</a:t>
            </a:r>
            <a:r>
              <a:rPr lang="en-US" dirty="0">
                <a:effectLst/>
              </a:rPr>
              <a:t>, E., </a:t>
            </a:r>
            <a:r>
              <a:rPr lang="en-US" dirty="0" err="1">
                <a:effectLst/>
              </a:rPr>
              <a:t>Labarta</a:t>
            </a:r>
            <a:r>
              <a:rPr lang="en-US" dirty="0">
                <a:effectLst/>
              </a:rPr>
              <a:t>, J., &amp; Valero, M. (2017). Task scheduling techniques for asymmetric multi-core systems. </a:t>
            </a:r>
            <a:r>
              <a:rPr lang="en-US" i="1" dirty="0">
                <a:effectLst/>
              </a:rPr>
              <a:t>IEEE Transactions on Parallel and Distributed Systems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28</a:t>
            </a:r>
            <a:r>
              <a:rPr lang="en-US" dirty="0">
                <a:effectLst/>
              </a:rPr>
              <a:t>(7), 2074–2087. https://doi.org/10.1109/tpds.2016.2633347 </a:t>
            </a:r>
          </a:p>
          <a:p>
            <a:endParaRPr lang="en-US" dirty="0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5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Why it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5EE-4A73-4824-8A4D-17E578A8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processors become larger and more powerful, they reach a power limit at which cooling and maintaining performance starts becoming impractical.</a:t>
            </a:r>
          </a:p>
          <a:p>
            <a:r>
              <a:rPr lang="en-US" dirty="0"/>
              <a:t>Mobile devices were the first to run into this problem due to their form factor, limited cooling and reliance on batteries.</a:t>
            </a:r>
          </a:p>
          <a:p>
            <a:r>
              <a:rPr lang="en-US" dirty="0"/>
              <a:t>In order to extract the most efficiency per watt multi-core, asymmetric designs are becoming the norm.</a:t>
            </a:r>
          </a:p>
          <a:p>
            <a:r>
              <a:rPr lang="en-US" dirty="0"/>
              <a:t>Schedulers must change in order to use different cores for different purposes as efficiently as possible.</a:t>
            </a:r>
          </a:p>
          <a:p>
            <a:endParaRPr lang="en-US" dirty="0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Discussed and Proposed Scheduling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5EE-4A73-4824-8A4D-17E578A8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98" y="2555057"/>
            <a:ext cx="10728325" cy="3227375"/>
          </a:xfrm>
        </p:spPr>
        <p:txBody>
          <a:bodyPr/>
          <a:lstStyle/>
          <a:p>
            <a:r>
              <a:rPr lang="en-US" b="1" i="1" dirty="0"/>
              <a:t>Discussed:</a:t>
            </a:r>
          </a:p>
          <a:p>
            <a:pPr lvl="1"/>
            <a:r>
              <a:rPr lang="en-US" dirty="0"/>
              <a:t>Criticality-Aware Scheduler (CATS)</a:t>
            </a:r>
          </a:p>
          <a:p>
            <a:r>
              <a:rPr lang="en-US" b="1" i="1" dirty="0"/>
              <a:t>Proposed:</a:t>
            </a:r>
          </a:p>
          <a:p>
            <a:pPr lvl="1"/>
            <a:r>
              <a:rPr lang="en-US" dirty="0"/>
              <a:t>Critical Path Scheduler (CPATH)</a:t>
            </a:r>
          </a:p>
          <a:p>
            <a:pPr lvl="1"/>
            <a:r>
              <a:rPr lang="en-US" dirty="0"/>
              <a:t>Hybrid Criticality Scheduler (HYBRID)</a:t>
            </a:r>
          </a:p>
          <a:p>
            <a:pPr lvl="1"/>
            <a:r>
              <a:rPr lang="en-US" dirty="0"/>
              <a:t>Dynamic implementation of Heterogeneous Earliest Finish Time (</a:t>
            </a:r>
            <a:r>
              <a:rPr lang="en-US" dirty="0" err="1"/>
              <a:t>dHEFT</a:t>
            </a:r>
            <a:r>
              <a:rPr lang="en-US" dirty="0"/>
              <a:t>)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Task Dependency Graph (TDG)?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5EE-4A73-4824-8A4D-17E578A8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62" y="2201097"/>
            <a:ext cx="6623130" cy="417453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Displays the dependency chain for the task within an application.</a:t>
            </a:r>
          </a:p>
          <a:p>
            <a:r>
              <a:rPr lang="en-US" sz="2400" dirty="0"/>
              <a:t>Each node represents a task.</a:t>
            </a:r>
          </a:p>
          <a:p>
            <a:r>
              <a:rPr lang="en-US" sz="2400" dirty="0"/>
              <a:t>Each edge represents a dependency between the tasks.</a:t>
            </a:r>
          </a:p>
          <a:p>
            <a:r>
              <a:rPr lang="en-US" sz="2400" dirty="0"/>
              <a:t>The filled (dashed) nodes are considered critical.</a:t>
            </a:r>
          </a:p>
          <a:p>
            <a:r>
              <a:rPr lang="en-US" sz="2400" dirty="0"/>
              <a:t>The number outside each node represents its ID.</a:t>
            </a:r>
          </a:p>
          <a:p>
            <a:r>
              <a:rPr lang="en-US" sz="2400" dirty="0"/>
              <a:t>The number within each node is the </a:t>
            </a:r>
            <a:r>
              <a:rPr lang="en-US" sz="2400" i="1" dirty="0"/>
              <a:t>bottom level</a:t>
            </a:r>
            <a:r>
              <a:rPr lang="en-US" sz="2400" dirty="0"/>
              <a:t>, or the number of “hops” between itself and a leaf node (node which does not have a child/dependent).</a:t>
            </a:r>
          </a:p>
          <a:p>
            <a:r>
              <a:rPr lang="en-US" sz="2400" dirty="0"/>
              <a:t>Bottom level indicates task priority.</a:t>
            </a:r>
          </a:p>
          <a:p>
            <a:r>
              <a:rPr lang="en-US" sz="2400" dirty="0"/>
              <a:t>Slow cores process non-critical tasks and fast cores process critical tasks.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3BC8EAF-B088-4005-8792-DA2E475A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68" y="2390679"/>
            <a:ext cx="4903470" cy="322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70D14-0D8F-4D3B-9A67-17489BEF518C}"/>
              </a:ext>
            </a:extLst>
          </p:cNvPr>
          <p:cNvSpPr txBox="1"/>
          <p:nvPr/>
        </p:nvSpPr>
        <p:spPr>
          <a:xfrm>
            <a:off x="6944167" y="5722623"/>
            <a:ext cx="506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[1]: CATS Example. Task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41431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Criticality-Aware Scheduler (CATS)</a:t>
            </a:r>
            <a:br>
              <a:rPr lang="en-US"/>
            </a:br>
            <a:r>
              <a:rPr lang="en-US"/>
              <a:t>Critical vs. Non-Critical Tasks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B20288-C0CE-4C24-B124-8EAE3489A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68" y="2390679"/>
            <a:ext cx="4903470" cy="3227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4C9CAF-13F4-401A-9998-BE0AA6DCF3B4}"/>
              </a:ext>
            </a:extLst>
          </p:cNvPr>
          <p:cNvSpPr txBox="1">
            <a:spLocks/>
          </p:cNvSpPr>
          <p:nvPr/>
        </p:nvSpPr>
        <p:spPr>
          <a:xfrm>
            <a:off x="262862" y="2201097"/>
            <a:ext cx="6623130" cy="3606538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Critical tasks are those that belong to the longest path of the TDG.</a:t>
            </a:r>
          </a:p>
          <a:p>
            <a:r>
              <a:rPr lang="en-US" dirty="0"/>
              <a:t>At runtime, the longest path changes as tasks are completed.</a:t>
            </a:r>
          </a:p>
          <a:p>
            <a:r>
              <a:rPr lang="en-US" dirty="0"/>
              <a:t>Once a task’s dependencies are completed it is ready to join a queue.</a:t>
            </a:r>
          </a:p>
          <a:p>
            <a:r>
              <a:rPr lang="en-US" dirty="0"/>
              <a:t>The criticality of a task is determined by two conditions:</a:t>
            </a:r>
          </a:p>
          <a:p>
            <a:pPr lvl="1"/>
            <a:r>
              <a:rPr lang="en-US" dirty="0"/>
              <a:t>Is it of higher or equal priority to the previous critical task?</a:t>
            </a:r>
          </a:p>
          <a:p>
            <a:pPr lvl="1"/>
            <a:r>
              <a:rPr lang="en-US" dirty="0"/>
              <a:t>Is it the highest priority child of the previous critical task?</a:t>
            </a:r>
          </a:p>
          <a:p>
            <a:r>
              <a:rPr lang="en-US" dirty="0"/>
              <a:t>The first critical task is that with the highest priority which is equal to or greater than one.</a:t>
            </a:r>
          </a:p>
          <a:p>
            <a:pPr marL="0" indent="0">
              <a:buFont typeface="The Hand Extrablack" panose="03070A02030502020204" pitchFamily="66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8109-D177-4A6D-9F97-2EB01769B644}"/>
              </a:ext>
            </a:extLst>
          </p:cNvPr>
          <p:cNvSpPr txBox="1"/>
          <p:nvPr/>
        </p:nvSpPr>
        <p:spPr>
          <a:xfrm>
            <a:off x="6944167" y="5722623"/>
            <a:ext cx="506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[1]: CATS Example. Task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29894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Critical Path Scheduler (CPATH):</a:t>
            </a:r>
            <a:br>
              <a:rPr lang="en-US"/>
            </a:br>
            <a:r>
              <a:rPr lang="en-US"/>
              <a:t>Accounting for Task Execution Time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D2BE6-96A7-459E-A424-03A4AAF62CA6}"/>
              </a:ext>
            </a:extLst>
          </p:cNvPr>
          <p:cNvSpPr txBox="1">
            <a:spLocks/>
          </p:cNvSpPr>
          <p:nvPr/>
        </p:nvSpPr>
        <p:spPr>
          <a:xfrm>
            <a:off x="5432543" y="2352018"/>
            <a:ext cx="6623130" cy="3606538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criticality of a task path is determined by its estimated execution time rather than just its length.</a:t>
            </a:r>
          </a:p>
          <a:p>
            <a:r>
              <a:rPr lang="en-US" dirty="0"/>
              <a:t>The execution time cost is referred to as the </a:t>
            </a:r>
            <a:r>
              <a:rPr lang="en-US" i="1" dirty="0"/>
              <a:t>bottom cost</a:t>
            </a:r>
            <a:r>
              <a:rPr lang="en-US" dirty="0"/>
              <a:t>.</a:t>
            </a:r>
          </a:p>
          <a:p>
            <a:r>
              <a:rPr lang="en-US" dirty="0"/>
              <a:t>The execution time of a node is based on its task type and its input size. </a:t>
            </a:r>
          </a:p>
          <a:p>
            <a:r>
              <a:rPr lang="en-US" dirty="0"/>
              <a:t>This method assumes that if these attributes are comparable the execution time will be comparable.</a:t>
            </a:r>
          </a:p>
          <a:p>
            <a:r>
              <a:rPr lang="en-US" dirty="0"/>
              <a:t>Recomputes priority levels after each critical task computation.</a:t>
            </a:r>
          </a:p>
          <a:p>
            <a:r>
              <a:rPr lang="en-US" dirty="0"/>
              <a:t>This method increases the scheduling overhead costs due to it dynamically calculating the priority levels.</a:t>
            </a:r>
          </a:p>
          <a:p>
            <a:endParaRPr lang="en-US" dirty="0"/>
          </a:p>
          <a:p>
            <a:pPr marL="0" indent="0">
              <a:buFont typeface="The Hand Extrablack" panose="03070A02030502020204" pitchFamily="66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AE88BAC-CF04-4CDA-9161-BE0E53FC9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" y="2541600"/>
            <a:ext cx="4903470" cy="3227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63AD5-CB7D-460C-A977-1BCA7877F7B9}"/>
              </a:ext>
            </a:extLst>
          </p:cNvPr>
          <p:cNvSpPr txBox="1"/>
          <p:nvPr/>
        </p:nvSpPr>
        <p:spPr>
          <a:xfrm>
            <a:off x="139323" y="5804667"/>
            <a:ext cx="506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[2]: CPATH Example. Task Dependency Graph w/ </a:t>
            </a:r>
            <a:r>
              <a:rPr lang="en-US" sz="1400" i="1" dirty="0" err="1"/>
              <a:t>tt</a:t>
            </a:r>
            <a:r>
              <a:rPr lang="en-US" sz="1400" i="1" dirty="0"/>
              <a:t>-is graph.</a:t>
            </a:r>
          </a:p>
        </p:txBody>
      </p:sp>
    </p:spTree>
    <p:extLst>
      <p:ext uri="{BB962C8B-B14F-4D97-AF65-F5344CB8AC3E}">
        <p14:creationId xmlns:p14="http://schemas.microsoft.com/office/powerpoint/2010/main" val="41915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Hybrid Critical Scheduler (HYBRID):</a:t>
            </a:r>
            <a:br>
              <a:rPr lang="en-US"/>
            </a:br>
            <a:r>
              <a:rPr lang="en-US"/>
              <a:t>CATS with some CPATH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1245286-5CF7-4E56-A7A0-A425771F5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00" y="2736004"/>
            <a:ext cx="4903470" cy="32273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EA0816-87E1-4306-A762-3E5C7DA363C7}"/>
              </a:ext>
            </a:extLst>
          </p:cNvPr>
          <p:cNvSpPr txBox="1">
            <a:spLocks/>
          </p:cNvSpPr>
          <p:nvPr/>
        </p:nvSpPr>
        <p:spPr>
          <a:xfrm>
            <a:off x="231846" y="1929468"/>
            <a:ext cx="6623130" cy="484044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Combination of CATS and CPATH.</a:t>
            </a:r>
          </a:p>
          <a:p>
            <a:r>
              <a:rPr lang="en-US" dirty="0"/>
              <a:t>Uses mainly CATS and includes the execution time only when available to reduce overhead.</a:t>
            </a:r>
          </a:p>
          <a:p>
            <a:r>
              <a:rPr lang="en-US" dirty="0"/>
              <a:t>In CATS the priority levels are computed before hand when tasks are created.</a:t>
            </a:r>
          </a:p>
          <a:p>
            <a:r>
              <a:rPr lang="en-US" dirty="0"/>
              <a:t>In CPATH after every critical task is completed the performance core has to be devoted to priority calculations before it can begin processing the next critical task.</a:t>
            </a:r>
          </a:p>
          <a:p>
            <a:r>
              <a:rPr lang="en-US" dirty="0"/>
              <a:t>HYBRID attempts to calculate bottom cost like CPATH but it does it at task creation like CATS.</a:t>
            </a:r>
          </a:p>
          <a:p>
            <a:r>
              <a:rPr lang="en-US" dirty="0"/>
              <a:t>This reduces the overhead but is not as accurate as CPATH in selecting the true critical path because it may lack information on the time cost of task type-input size combinations.</a:t>
            </a:r>
          </a:p>
          <a:p>
            <a:r>
              <a:rPr lang="en-US" dirty="0"/>
              <a:t>If time completion information is not available, it defaults to CATS and assigns that task a cost of one.</a:t>
            </a:r>
          </a:p>
          <a:p>
            <a:pPr marL="0" indent="0">
              <a:buFont typeface="The Hand Extrablack" panose="03070A02030502020204" pitchFamily="66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AA209-A30D-43A2-9814-7E1A92F0B50E}"/>
              </a:ext>
            </a:extLst>
          </p:cNvPr>
          <p:cNvSpPr txBox="1"/>
          <p:nvPr/>
        </p:nvSpPr>
        <p:spPr>
          <a:xfrm>
            <a:off x="6989201" y="5963377"/>
            <a:ext cx="506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[3]: HYBRID Example. On the right figure notice how only the path that had an element added to it is recalculated.</a:t>
            </a:r>
          </a:p>
        </p:txBody>
      </p:sp>
    </p:spTree>
    <p:extLst>
      <p:ext uri="{BB962C8B-B14F-4D97-AF65-F5344CB8AC3E}">
        <p14:creationId xmlns:p14="http://schemas.microsoft.com/office/powerpoint/2010/main" val="31509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7" y="535310"/>
            <a:ext cx="11472001" cy="1477328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Dynamic Heterogeneous Earliest Finish Time Scheduler (</a:t>
            </a:r>
            <a:r>
              <a:rPr lang="en-US" sz="2400" err="1"/>
              <a:t>dHEFT</a:t>
            </a:r>
            <a:r>
              <a:rPr lang="en-US" sz="2400"/>
              <a:t>):</a:t>
            </a:r>
            <a:br>
              <a:rPr lang="en-US" sz="2400"/>
            </a:br>
            <a:r>
              <a:rPr lang="en-US" sz="2400"/>
              <a:t>Which core is better for each type of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5EE-4A73-4824-8A4D-17E578A8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HEFT strategies use the task computation and communication costs to calculate the priority of a task within a path.</a:t>
            </a:r>
          </a:p>
          <a:p>
            <a:r>
              <a:rPr lang="en-US" dirty="0"/>
              <a:t>Additionally, it then chooses the processor core/type that will meet those costs in the shortest amount of time.</a:t>
            </a:r>
          </a:p>
          <a:p>
            <a:r>
              <a:rPr lang="en-US" dirty="0"/>
              <a:t>HEFT assumes known task execution and communication times at compile time and thus all scheduling is done before tasks start executing.</a:t>
            </a:r>
          </a:p>
          <a:p>
            <a:r>
              <a:rPr lang="en-US" dirty="0"/>
              <a:t>Since in real applications execution and communication times are not known at compile time </a:t>
            </a:r>
            <a:r>
              <a:rPr lang="en-US" dirty="0" err="1"/>
              <a:t>dHEFT</a:t>
            </a:r>
            <a:r>
              <a:rPr lang="en-US" dirty="0"/>
              <a:t> was developed.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C7D-D0EA-479E-9020-E0A2A2B6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7" y="535310"/>
            <a:ext cx="11472001" cy="1477328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Dynamic Heterogeneous Earliest Finish Time Scheduler (</a:t>
            </a:r>
            <a:r>
              <a:rPr lang="en-US" sz="2400" err="1"/>
              <a:t>dHEFT</a:t>
            </a:r>
            <a:r>
              <a:rPr lang="en-US" sz="2400"/>
              <a:t>):</a:t>
            </a:r>
            <a:br>
              <a:rPr lang="en-US" sz="2400"/>
            </a:br>
            <a:r>
              <a:rPr lang="en-US" sz="2400"/>
              <a:t>Which core is better for each type of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5EE-4A73-4824-8A4D-17E578A8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873839"/>
            <a:ext cx="10728325" cy="2391127"/>
          </a:xfrm>
        </p:spPr>
        <p:txBody>
          <a:bodyPr>
            <a:normAutofit/>
          </a:bodyPr>
          <a:lstStyle/>
          <a:p>
            <a:r>
              <a:rPr lang="en-US" dirty="0" err="1"/>
              <a:t>dHEFT</a:t>
            </a:r>
            <a:r>
              <a:rPr lang="en-US" dirty="0"/>
              <a:t> keeps a </a:t>
            </a:r>
            <a:r>
              <a:rPr lang="en-US" dirty="0" err="1"/>
              <a:t>tt</a:t>
            </a:r>
            <a:r>
              <a:rPr lang="en-US" dirty="0"/>
              <a:t>-is table and a task-core cost table.</a:t>
            </a:r>
          </a:p>
          <a:p>
            <a:r>
              <a:rPr lang="en-US" dirty="0"/>
              <a:t>These tables are updated at runtime as tasks execute.</a:t>
            </a:r>
          </a:p>
          <a:p>
            <a:r>
              <a:rPr lang="en-US" dirty="0"/>
              <a:t>If no data is present for a given task/core combination then a task will be sent to the first available core of that type to collect data until at least three data points are collected.</a:t>
            </a:r>
          </a:p>
          <a:p>
            <a:r>
              <a:rPr lang="en-US" dirty="0"/>
              <a:t>Its task prioritization strategy is very similar to CPATH and uses a </a:t>
            </a:r>
            <a:r>
              <a:rPr lang="en-US" dirty="0" err="1"/>
              <a:t>tt</a:t>
            </a:r>
            <a:r>
              <a:rPr lang="en-US" dirty="0"/>
              <a:t>-is table analogue.</a:t>
            </a:r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887C00F-83D3-4BCE-AC18-F18E7117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23" y="160671"/>
            <a:ext cx="725750" cy="9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875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1162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Sagona Book</vt:lpstr>
      <vt:lpstr>The Hand Extrablack</vt:lpstr>
      <vt:lpstr>BlobVTI</vt:lpstr>
      <vt:lpstr>TASK SCHEDULING</vt:lpstr>
      <vt:lpstr>Why it Matters?</vt:lpstr>
      <vt:lpstr>Discussed and Proposed Scheduling Strategies</vt:lpstr>
      <vt:lpstr>What is a Task Dependency Graph (TDG)?</vt:lpstr>
      <vt:lpstr>Criticality-Aware Scheduler (CATS) Critical vs. Non-Critical Tasks</vt:lpstr>
      <vt:lpstr>Critical Path Scheduler (CPATH): Accounting for Task Execution Time</vt:lpstr>
      <vt:lpstr>Hybrid Critical Scheduler (HYBRID): CATS with some CPATH</vt:lpstr>
      <vt:lpstr>Dynamic Heterogeneous Earliest Finish Time Scheduler (dHEFT): Which core is better for each type of task?</vt:lpstr>
      <vt:lpstr>Dynamic Heterogeneous Earliest Finish Time Scheduler (dHEFT): Which core is better for each type of task?</vt:lpstr>
      <vt:lpstr>Results</vt:lpstr>
      <vt:lpstr>Results</vt:lpstr>
      <vt:lpstr>Results</vt:lpstr>
      <vt:lpstr>Results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</dc:title>
  <dc:creator>Pablo Ruiz</dc:creator>
  <cp:lastModifiedBy>Pablo Ruiz</cp:lastModifiedBy>
  <cp:revision>1</cp:revision>
  <dcterms:created xsi:type="dcterms:W3CDTF">2021-12-01T15:21:10Z</dcterms:created>
  <dcterms:modified xsi:type="dcterms:W3CDTF">2021-12-13T21:55:31Z</dcterms:modified>
</cp:coreProperties>
</file>