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30" r:id="rId2"/>
    <p:sldMasterId id="2147483859" r:id="rId3"/>
  </p:sldMasterIdLst>
  <p:notesMasterIdLst>
    <p:notesMasterId r:id="rId27"/>
  </p:notesMasterIdLst>
  <p:handoutMasterIdLst>
    <p:handoutMasterId r:id="rId28"/>
  </p:handoutMasterIdLst>
  <p:sldIdLst>
    <p:sldId id="256" r:id="rId4"/>
    <p:sldId id="257" r:id="rId5"/>
    <p:sldId id="287" r:id="rId6"/>
    <p:sldId id="277" r:id="rId7"/>
    <p:sldId id="295" r:id="rId8"/>
    <p:sldId id="289" r:id="rId9"/>
    <p:sldId id="259" r:id="rId10"/>
    <p:sldId id="278" r:id="rId11"/>
    <p:sldId id="291" r:id="rId12"/>
    <p:sldId id="275" r:id="rId13"/>
    <p:sldId id="300" r:id="rId14"/>
    <p:sldId id="292" r:id="rId15"/>
    <p:sldId id="301" r:id="rId16"/>
    <p:sldId id="302" r:id="rId17"/>
    <p:sldId id="303" r:id="rId18"/>
    <p:sldId id="293" r:id="rId19"/>
    <p:sldId id="294" r:id="rId20"/>
    <p:sldId id="298" r:id="rId21"/>
    <p:sldId id="297" r:id="rId22"/>
    <p:sldId id="296" r:id="rId23"/>
    <p:sldId id="284" r:id="rId24"/>
    <p:sldId id="304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7md mostafa" initials="mm" lastIdx="3" clrIdx="0"/>
  <p:cmAuthor id="1" name="MASTER4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F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>
      <p:cViewPr>
        <p:scale>
          <a:sx n="70" d="100"/>
          <a:sy n="70" d="100"/>
        </p:scale>
        <p:origin x="-122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46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0-12T18:08:32.245" idx="3">
    <p:pos x="5373" y="3506"/>
    <p:text>جملتين متشابهتين</p:tex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2B4F9-2F3B-4FFB-91C7-BA228005788B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</dgm:pt>
    <dgm:pt modelId="{95FD1E2A-4FC6-4436-B15B-0112278821D6}">
      <dgm:prSet phldrT="[Text]"/>
      <dgm:spPr/>
      <dgm:t>
        <a:bodyPr/>
        <a:lstStyle/>
        <a:p>
          <a:r>
            <a:rPr lang="en-US" dirty="0" smtClean="0"/>
            <a:t>Thank you for your attention </a:t>
          </a:r>
          <a:br>
            <a:rPr lang="en-US" dirty="0" smtClean="0"/>
          </a:br>
          <a:endParaRPr lang="en-US" dirty="0"/>
        </a:p>
      </dgm:t>
    </dgm:pt>
    <dgm:pt modelId="{E881D14A-27E4-4378-A5DD-21D342C5250E}" type="parTrans" cxnId="{6F489CEC-4252-41CE-A036-4B5A9C6D194E}">
      <dgm:prSet/>
      <dgm:spPr/>
      <dgm:t>
        <a:bodyPr/>
        <a:lstStyle/>
        <a:p>
          <a:endParaRPr lang="en-US"/>
        </a:p>
      </dgm:t>
    </dgm:pt>
    <dgm:pt modelId="{CC6E2F13-E7AA-4C31-AA38-C5C8A09756E8}" type="sibTrans" cxnId="{6F489CEC-4252-41CE-A036-4B5A9C6D194E}">
      <dgm:prSet/>
      <dgm:spPr/>
      <dgm:t>
        <a:bodyPr/>
        <a:lstStyle/>
        <a:p>
          <a:endParaRPr lang="en-US"/>
        </a:p>
      </dgm:t>
    </dgm:pt>
    <dgm:pt modelId="{B92B989F-8227-4610-B4A2-5818E3A437C6}" type="pres">
      <dgm:prSet presAssocID="{69C2B4F9-2F3B-4FFB-91C7-BA228005788B}" presName="Name0" presStyleCnt="0">
        <dgm:presLayoutVars>
          <dgm:chMax/>
          <dgm:chPref/>
          <dgm:dir/>
        </dgm:presLayoutVars>
      </dgm:prSet>
      <dgm:spPr/>
    </dgm:pt>
    <dgm:pt modelId="{F4F350AB-AD1E-461F-A64E-9135ADDFA97D}" type="pres">
      <dgm:prSet presAssocID="{95FD1E2A-4FC6-4436-B15B-0112278821D6}" presName="composite" presStyleCnt="0"/>
      <dgm:spPr/>
    </dgm:pt>
    <dgm:pt modelId="{85E6C13C-5D3B-4F20-A2C2-768FA70FDCA0}" type="pres">
      <dgm:prSet presAssocID="{95FD1E2A-4FC6-4436-B15B-0112278821D6}" presName="Accent" presStyleLbl="alignNode1" presStyleIdx="0" presStyleCnt="1">
        <dgm:presLayoutVars>
          <dgm:chMax val="0"/>
          <dgm:chPref val="0"/>
        </dgm:presLayoutVars>
      </dgm:prSet>
      <dgm:spPr/>
    </dgm:pt>
    <dgm:pt modelId="{1B93F650-DD18-49C4-A9AD-D2875DD7F352}" type="pres">
      <dgm:prSet presAssocID="{95FD1E2A-4FC6-4436-B15B-0112278821D6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CA55BBAD-C5A9-41EF-A11D-B0CC26D9F2D2}" type="pres">
      <dgm:prSet presAssocID="{95FD1E2A-4FC6-4436-B15B-0112278821D6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E9B84-B5D5-4B19-89BF-BC3BAF1BBA22}" type="pres">
      <dgm:prSet presAssocID="{95FD1E2A-4FC6-4436-B15B-0112278821D6}" presName="Space" presStyleCnt="0">
        <dgm:presLayoutVars>
          <dgm:chMax val="0"/>
          <dgm:chPref val="0"/>
        </dgm:presLayoutVars>
      </dgm:prSet>
      <dgm:spPr/>
    </dgm:pt>
  </dgm:ptLst>
  <dgm:cxnLst>
    <dgm:cxn modelId="{5340226D-A457-4C8F-9A11-3DF48261DB97}" type="presOf" srcId="{69C2B4F9-2F3B-4FFB-91C7-BA228005788B}" destId="{B92B989F-8227-4610-B4A2-5818E3A437C6}" srcOrd="0" destOrd="0" presId="urn:microsoft.com/office/officeart/2008/layout/AlternatingPictureCircles"/>
    <dgm:cxn modelId="{6F489CEC-4252-41CE-A036-4B5A9C6D194E}" srcId="{69C2B4F9-2F3B-4FFB-91C7-BA228005788B}" destId="{95FD1E2A-4FC6-4436-B15B-0112278821D6}" srcOrd="0" destOrd="0" parTransId="{E881D14A-27E4-4378-A5DD-21D342C5250E}" sibTransId="{CC6E2F13-E7AA-4C31-AA38-C5C8A09756E8}"/>
    <dgm:cxn modelId="{7D2F7EE8-7FE7-4864-93F5-2ACB7FE50C19}" type="presOf" srcId="{95FD1E2A-4FC6-4436-B15B-0112278821D6}" destId="{CA55BBAD-C5A9-41EF-A11D-B0CC26D9F2D2}" srcOrd="0" destOrd="0" presId="urn:microsoft.com/office/officeart/2008/layout/AlternatingPictureCircles"/>
    <dgm:cxn modelId="{E10291EA-29B7-4510-B542-4AC05A559660}" type="presParOf" srcId="{B92B989F-8227-4610-B4A2-5818E3A437C6}" destId="{F4F350AB-AD1E-461F-A64E-9135ADDFA97D}" srcOrd="0" destOrd="0" presId="urn:microsoft.com/office/officeart/2008/layout/AlternatingPictureCircles"/>
    <dgm:cxn modelId="{40DF7871-275E-4BA6-AD1E-C7FAB9164E29}" type="presParOf" srcId="{F4F350AB-AD1E-461F-A64E-9135ADDFA97D}" destId="{85E6C13C-5D3B-4F20-A2C2-768FA70FDCA0}" srcOrd="0" destOrd="0" presId="urn:microsoft.com/office/officeart/2008/layout/AlternatingPictureCircles"/>
    <dgm:cxn modelId="{6B0C7797-2EF1-497E-A473-B16A9AD593FE}" type="presParOf" srcId="{F4F350AB-AD1E-461F-A64E-9135ADDFA97D}" destId="{1B93F650-DD18-49C4-A9AD-D2875DD7F352}" srcOrd="1" destOrd="0" presId="urn:microsoft.com/office/officeart/2008/layout/AlternatingPictureCircles"/>
    <dgm:cxn modelId="{1FAF930A-392D-41C8-8909-FC7757B051BD}" type="presParOf" srcId="{F4F350AB-AD1E-461F-A64E-9135ADDFA97D}" destId="{CA55BBAD-C5A9-41EF-A11D-B0CC26D9F2D2}" srcOrd="2" destOrd="0" presId="urn:microsoft.com/office/officeart/2008/layout/AlternatingPictureCircles"/>
    <dgm:cxn modelId="{A3C1575F-B075-408C-94B0-DE957E19C08F}" type="presParOf" srcId="{F4F350AB-AD1E-461F-A64E-9135ADDFA97D}" destId="{AD4E9B84-B5D5-4B19-89BF-BC3BAF1BBA22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6C13C-5D3B-4F20-A2C2-768FA70FDCA0}">
      <dsp:nvSpPr>
        <dsp:cNvPr id="0" name=""/>
        <dsp:cNvSpPr/>
      </dsp:nvSpPr>
      <dsp:spPr>
        <a:xfrm>
          <a:off x="3684583" y="689911"/>
          <a:ext cx="3777052" cy="3776887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3F650-DD18-49C4-A9AD-D2875DD7F352}">
      <dsp:nvSpPr>
        <dsp:cNvPr id="0" name=""/>
        <dsp:cNvSpPr/>
      </dsp:nvSpPr>
      <dsp:spPr>
        <a:xfrm>
          <a:off x="1528" y="822096"/>
          <a:ext cx="4645409" cy="3512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5BBAD-C5A9-41EF-A11D-B0CC26D9F2D2}">
      <dsp:nvSpPr>
        <dsp:cNvPr id="0" name=""/>
        <dsp:cNvSpPr/>
      </dsp:nvSpPr>
      <dsp:spPr>
        <a:xfrm>
          <a:off x="4100111" y="1105350"/>
          <a:ext cx="2945996" cy="294586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Thank you for your attention </a:t>
          </a:r>
          <a:br>
            <a:rPr lang="en-US" sz="3500" kern="1200" dirty="0" smtClean="0"/>
          </a:br>
          <a:endParaRPr lang="en-US" sz="3500" kern="1200" dirty="0"/>
        </a:p>
      </dsp:txBody>
      <dsp:txXfrm>
        <a:off x="4531542" y="1536762"/>
        <a:ext cx="2083134" cy="2083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FA225-53A0-400C-B78B-48AD61AF1C7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547A3-20AA-4742-8FCD-28D8ACD9B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9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8B149-68B7-4F22-8D1F-46F37114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8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85622" y="1066800"/>
            <a:ext cx="1619378" cy="342876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="0" i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17232" y="1066800"/>
            <a:ext cx="1619378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54790" y="1066800"/>
            <a:ext cx="1619378" cy="3428762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90947" y="1056067"/>
            <a:ext cx="1619378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233052" y="1056067"/>
            <a:ext cx="1619378" cy="3439495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027727" y="2965800"/>
            <a:ext cx="1619378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494226" y="2965800"/>
            <a:ext cx="1619378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85622" y="4876800"/>
            <a:ext cx="1894870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247878" y="4876800"/>
            <a:ext cx="3604553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657600" y="381000"/>
            <a:ext cx="12954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247878" y="381000"/>
            <a:ext cx="12954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7162800" y="381000"/>
            <a:ext cx="10668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8534400" y="381000"/>
            <a:ext cx="381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="" xmlns:a16="http://schemas.microsoft.com/office/drawing/2014/main" id="{34E32484-BCB7-93FB-25B9-3831A500BFA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856599" y="4864562"/>
            <a:ext cx="1894870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0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56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6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09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40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02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3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63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57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81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4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4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41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21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07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8508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31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4521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365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1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7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7AE55C10-7E52-1D5E-90AA-1B6DD95217B1}"/>
              </a:ext>
            </a:extLst>
          </p:cNvPr>
          <p:cNvSpPr/>
          <p:nvPr userDrawn="1"/>
        </p:nvSpPr>
        <p:spPr>
          <a:xfrm>
            <a:off x="225669" y="762000"/>
            <a:ext cx="8682404" cy="56388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="" xmlns:a16="http://schemas.microsoft.com/office/drawing/2014/main" id="{80B51EAE-127D-435C-45DB-D0A41C078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304800"/>
            <a:ext cx="2891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600" b="1" dirty="0">
                <a:solidFill>
                  <a:srgbClr val="444444"/>
                </a:solidFill>
                <a:latin typeface="Arial" charset="0"/>
                <a:cs typeface="Arial" charset="0"/>
              </a:rPr>
              <a:t>Business Model Canvas</a:t>
            </a:r>
          </a:p>
        </p:txBody>
      </p:sp>
      <p:sp>
        <p:nvSpPr>
          <p:cNvPr id="1028" name="TextBox 7">
            <a:extLst>
              <a:ext uri="{FF2B5EF4-FFF2-40B4-BE49-F238E27FC236}">
                <a16:creationId xmlns="" xmlns:a16="http://schemas.microsoft.com/office/drawing/2014/main" id="{9513B892-33DC-A86E-D8B4-7CC581108E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63815" y="184151"/>
            <a:ext cx="12954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00" i="1">
                <a:solidFill>
                  <a:srgbClr val="444444"/>
                </a:solidFill>
                <a:latin typeface="Arial" charset="0"/>
                <a:cs typeface="Arial" charset="0"/>
              </a:rPr>
              <a:t>Designed for:</a:t>
            </a:r>
          </a:p>
        </p:txBody>
      </p:sp>
      <p:sp>
        <p:nvSpPr>
          <p:cNvPr id="1029" name="TextBox 8">
            <a:extLst>
              <a:ext uri="{FF2B5EF4-FFF2-40B4-BE49-F238E27FC236}">
                <a16:creationId xmlns="" xmlns:a16="http://schemas.microsoft.com/office/drawing/2014/main" id="{23E63512-67B3-767F-2572-9CD83142B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6689" y="180976"/>
            <a:ext cx="12954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00" i="1">
                <a:solidFill>
                  <a:srgbClr val="444444"/>
                </a:solidFill>
                <a:latin typeface="Arial" charset="0"/>
                <a:cs typeface="Arial" charset="0"/>
              </a:rPr>
              <a:t>Designed by:</a:t>
            </a:r>
          </a:p>
        </p:txBody>
      </p:sp>
      <p:sp>
        <p:nvSpPr>
          <p:cNvPr id="1030" name="TextBox 9">
            <a:extLst>
              <a:ext uri="{FF2B5EF4-FFF2-40B4-BE49-F238E27FC236}">
                <a16:creationId xmlns="" xmlns:a16="http://schemas.microsoft.com/office/drawing/2014/main" id="{FFC6D236-53D2-35C7-56C1-0EA93744E8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74877" y="180975"/>
            <a:ext cx="112102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00" i="1">
                <a:solidFill>
                  <a:srgbClr val="444444"/>
                </a:solidFill>
                <a:latin typeface="Arial" charset="0"/>
                <a:cs typeface="Arial" charset="0"/>
              </a:rPr>
              <a:t>Date:</a:t>
            </a:r>
          </a:p>
        </p:txBody>
      </p:sp>
      <p:sp>
        <p:nvSpPr>
          <p:cNvPr id="1031" name="TextBox 10">
            <a:extLst>
              <a:ext uri="{FF2B5EF4-FFF2-40B4-BE49-F238E27FC236}">
                <a16:creationId xmlns="" xmlns:a16="http://schemas.microsoft.com/office/drawing/2014/main" id="{40BBDF57-C7AD-D11E-475F-CD2DCDB8D9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39150" y="180976"/>
            <a:ext cx="57296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00" i="1">
                <a:solidFill>
                  <a:srgbClr val="444444"/>
                </a:solidFill>
                <a:latin typeface="Arial" charset="0"/>
                <a:cs typeface="Arial" charset="0"/>
              </a:rPr>
              <a:t>Version:</a:t>
            </a:r>
          </a:p>
        </p:txBody>
      </p:sp>
      <p:sp>
        <p:nvSpPr>
          <p:cNvPr id="1032" name="TextBox 11">
            <a:extLst>
              <a:ext uri="{FF2B5EF4-FFF2-40B4-BE49-F238E27FC236}">
                <a16:creationId xmlns="" xmlns:a16="http://schemas.microsoft.com/office/drawing/2014/main" id="{E004D318-E77C-5A31-2A21-55D8DB3505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5670" y="788988"/>
            <a:ext cx="1614854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>
                <a:solidFill>
                  <a:srgbClr val="444444"/>
                </a:solidFill>
                <a:latin typeface="Arial" charset="0"/>
                <a:cs typeface="Arial" charset="0"/>
              </a:rPr>
              <a:t>Key Partners</a:t>
            </a:r>
          </a:p>
        </p:txBody>
      </p:sp>
      <p:sp>
        <p:nvSpPr>
          <p:cNvPr id="1033" name="TextBox 13">
            <a:extLst>
              <a:ext uri="{FF2B5EF4-FFF2-40B4-BE49-F238E27FC236}">
                <a16:creationId xmlns="" xmlns:a16="http://schemas.microsoft.com/office/drawing/2014/main" id="{7A4678F5-E184-31CB-886D-4B3B0BB65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5670" y="4572001"/>
            <a:ext cx="1614854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 dirty="0">
                <a:solidFill>
                  <a:srgbClr val="444444"/>
                </a:solidFill>
                <a:latin typeface="Arial" charset="0"/>
                <a:cs typeface="Arial" charset="0"/>
              </a:rPr>
              <a:t>Cost Structure</a:t>
            </a:r>
          </a:p>
        </p:txBody>
      </p:sp>
      <p:sp>
        <p:nvSpPr>
          <p:cNvPr id="1034" name="TextBox 14">
            <a:extLst>
              <a:ext uri="{FF2B5EF4-FFF2-40B4-BE49-F238E27FC236}">
                <a16:creationId xmlns="" xmlns:a16="http://schemas.microsoft.com/office/drawing/2014/main" id="{89ED6C8C-9CBB-A411-2B1C-21E90E4158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0685" y="788988"/>
            <a:ext cx="161632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>
                <a:solidFill>
                  <a:srgbClr val="444444"/>
                </a:solidFill>
                <a:latin typeface="Arial" charset="0"/>
                <a:cs typeface="Arial" charset="0"/>
              </a:rPr>
              <a:t>Key Activities</a:t>
            </a:r>
          </a:p>
        </p:txBody>
      </p:sp>
      <p:sp>
        <p:nvSpPr>
          <p:cNvPr id="1035" name="TextBox 15">
            <a:extLst>
              <a:ext uri="{FF2B5EF4-FFF2-40B4-BE49-F238E27FC236}">
                <a16:creationId xmlns="" xmlns:a16="http://schemas.microsoft.com/office/drawing/2014/main" id="{37150DD9-8C74-D1F7-982A-3C21302E21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0685" y="2649538"/>
            <a:ext cx="161632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>
                <a:solidFill>
                  <a:srgbClr val="444444"/>
                </a:solidFill>
                <a:latin typeface="Arial" charset="0"/>
                <a:cs typeface="Arial" charset="0"/>
              </a:rPr>
              <a:t>Key Resources</a:t>
            </a:r>
          </a:p>
        </p:txBody>
      </p:sp>
      <p:sp>
        <p:nvSpPr>
          <p:cNvPr id="1036" name="TextBox 16">
            <a:extLst>
              <a:ext uri="{FF2B5EF4-FFF2-40B4-BE49-F238E27FC236}">
                <a16:creationId xmlns="" xmlns:a16="http://schemas.microsoft.com/office/drawing/2014/main" id="{C47D24F2-00CB-D6D6-10DE-12886177D2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16216" y="788988"/>
            <a:ext cx="1614854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>
                <a:solidFill>
                  <a:srgbClr val="444444"/>
                </a:solidFill>
                <a:latin typeface="Arial" charset="0"/>
                <a:cs typeface="Arial" charset="0"/>
              </a:rPr>
              <a:t>Value Propositions</a:t>
            </a:r>
          </a:p>
        </p:txBody>
      </p:sp>
      <p:sp>
        <p:nvSpPr>
          <p:cNvPr id="1037" name="TextBox 18">
            <a:extLst>
              <a:ext uri="{FF2B5EF4-FFF2-40B4-BE49-F238E27FC236}">
                <a16:creationId xmlns="" xmlns:a16="http://schemas.microsoft.com/office/drawing/2014/main" id="{06F3E7DA-937D-EF3D-8C83-8B367CA018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4420" y="782638"/>
            <a:ext cx="16148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 dirty="0">
                <a:solidFill>
                  <a:srgbClr val="444444"/>
                </a:solidFill>
                <a:latin typeface="Arial" charset="0"/>
                <a:cs typeface="Arial" charset="0"/>
              </a:rPr>
              <a:t>Customer Relationships</a:t>
            </a:r>
          </a:p>
        </p:txBody>
      </p:sp>
      <p:sp>
        <p:nvSpPr>
          <p:cNvPr id="1038" name="TextBox 19">
            <a:extLst>
              <a:ext uri="{FF2B5EF4-FFF2-40B4-BE49-F238E27FC236}">
                <a16:creationId xmlns="" xmlns:a16="http://schemas.microsoft.com/office/drawing/2014/main" id="{7899F5F5-87CC-B06B-F311-82B1856203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4420" y="2643188"/>
            <a:ext cx="1614854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>
                <a:solidFill>
                  <a:srgbClr val="444444"/>
                </a:solidFill>
                <a:latin typeface="Arial" charset="0"/>
                <a:cs typeface="Arial" charset="0"/>
              </a:rPr>
              <a:t>Channels</a:t>
            </a:r>
          </a:p>
        </p:txBody>
      </p:sp>
      <p:sp>
        <p:nvSpPr>
          <p:cNvPr id="1039" name="TextBox 20">
            <a:extLst>
              <a:ext uri="{FF2B5EF4-FFF2-40B4-BE49-F238E27FC236}">
                <a16:creationId xmlns="" xmlns:a16="http://schemas.microsoft.com/office/drawing/2014/main" id="{177B3CE6-6427-BA37-A10A-BD4000F081A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17020" y="788988"/>
            <a:ext cx="1614854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>
                <a:solidFill>
                  <a:srgbClr val="444444"/>
                </a:solidFill>
                <a:latin typeface="Arial" charset="0"/>
                <a:cs typeface="Arial" charset="0"/>
              </a:rPr>
              <a:t>Customer Segments</a:t>
            </a:r>
          </a:p>
        </p:txBody>
      </p:sp>
      <p:sp>
        <p:nvSpPr>
          <p:cNvPr id="1040" name="TextBox 22">
            <a:extLst>
              <a:ext uri="{FF2B5EF4-FFF2-40B4-BE49-F238E27FC236}">
                <a16:creationId xmlns="" xmlns:a16="http://schemas.microsoft.com/office/drawing/2014/main" id="{81DB9219-2FD5-4599-8002-111A59ED2D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30008" y="4572001"/>
            <a:ext cx="1614854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 dirty="0">
                <a:solidFill>
                  <a:srgbClr val="444444"/>
                </a:solidFill>
                <a:latin typeface="Arial" charset="0"/>
                <a:cs typeface="Arial" charset="0"/>
              </a:rPr>
              <a:t>Revenue Streams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737E57F-16AF-20C0-DB47-06F30E58BA71}"/>
              </a:ext>
            </a:extLst>
          </p:cNvPr>
          <p:cNvSpPr/>
          <p:nvPr userDrawn="1"/>
        </p:nvSpPr>
        <p:spPr>
          <a:xfrm>
            <a:off x="225669" y="762000"/>
            <a:ext cx="1735015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E6590CC7-BF64-BC2C-A393-DFC5A5F87584}"/>
              </a:ext>
            </a:extLst>
          </p:cNvPr>
          <p:cNvSpPr/>
          <p:nvPr userDrawn="1"/>
        </p:nvSpPr>
        <p:spPr>
          <a:xfrm>
            <a:off x="1960685" y="760414"/>
            <a:ext cx="1736481" cy="188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F5813F6-C5D5-02AE-8CDD-8D5362B621D1}"/>
              </a:ext>
            </a:extLst>
          </p:cNvPr>
          <p:cNvSpPr/>
          <p:nvPr userDrawn="1"/>
        </p:nvSpPr>
        <p:spPr>
          <a:xfrm>
            <a:off x="1960685" y="2643188"/>
            <a:ext cx="1736481" cy="1928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08E8558-6D56-3FF7-862E-B2D8F7E521E7}"/>
              </a:ext>
            </a:extLst>
          </p:cNvPr>
          <p:cNvSpPr/>
          <p:nvPr userDrawn="1"/>
        </p:nvSpPr>
        <p:spPr>
          <a:xfrm>
            <a:off x="3697166" y="762000"/>
            <a:ext cx="1735015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4F8645-1D53-5AC8-9369-BD021300D0CE}"/>
              </a:ext>
            </a:extLst>
          </p:cNvPr>
          <p:cNvSpPr/>
          <p:nvPr userDrawn="1"/>
        </p:nvSpPr>
        <p:spPr>
          <a:xfrm>
            <a:off x="5432181" y="762001"/>
            <a:ext cx="1735015" cy="188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D5734E7-05D4-5097-503D-6FCE7EA4F25A}"/>
              </a:ext>
            </a:extLst>
          </p:cNvPr>
          <p:cNvSpPr/>
          <p:nvPr userDrawn="1"/>
        </p:nvSpPr>
        <p:spPr>
          <a:xfrm>
            <a:off x="5432181" y="2643188"/>
            <a:ext cx="1735015" cy="1928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B83236E-7645-82B3-F91A-145BABF0F6BC}"/>
              </a:ext>
            </a:extLst>
          </p:cNvPr>
          <p:cNvSpPr/>
          <p:nvPr userDrawn="1"/>
        </p:nvSpPr>
        <p:spPr>
          <a:xfrm>
            <a:off x="7173059" y="762000"/>
            <a:ext cx="173648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54B38902-3F78-3735-5674-5844E9DE08BE}"/>
              </a:ext>
            </a:extLst>
          </p:cNvPr>
          <p:cNvSpPr/>
          <p:nvPr userDrawn="1"/>
        </p:nvSpPr>
        <p:spPr>
          <a:xfrm>
            <a:off x="225669" y="4579938"/>
            <a:ext cx="5206513" cy="1820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6A97148D-ED23-EA86-93BA-D2D869F4E17B}"/>
              </a:ext>
            </a:extLst>
          </p:cNvPr>
          <p:cNvSpPr/>
          <p:nvPr userDrawn="1"/>
        </p:nvSpPr>
        <p:spPr>
          <a:xfrm>
            <a:off x="2536581" y="4579938"/>
            <a:ext cx="6371492" cy="1820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1050" name="Picture 13">
            <a:extLst>
              <a:ext uri="{FF2B5EF4-FFF2-40B4-BE49-F238E27FC236}">
                <a16:creationId xmlns="" xmlns:a16="http://schemas.microsoft.com/office/drawing/2014/main" id="{1905BB1D-D1B7-4F59-7148-C8719E51EB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57" y="706438"/>
            <a:ext cx="33264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14">
            <a:extLst>
              <a:ext uri="{FF2B5EF4-FFF2-40B4-BE49-F238E27FC236}">
                <a16:creationId xmlns="" xmlns:a16="http://schemas.microsoft.com/office/drawing/2014/main" id="{1D9892C2-67A2-7B6B-960F-AFC1CDAE31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58" y="711201"/>
            <a:ext cx="33264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16">
            <a:extLst>
              <a:ext uri="{FF2B5EF4-FFF2-40B4-BE49-F238E27FC236}">
                <a16:creationId xmlns="" xmlns:a16="http://schemas.microsoft.com/office/drawing/2014/main" id="{322B0BE2-D7EA-01FD-88DF-430D694F3B5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706438"/>
            <a:ext cx="33264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17">
            <a:extLst>
              <a:ext uri="{FF2B5EF4-FFF2-40B4-BE49-F238E27FC236}">
                <a16:creationId xmlns="" xmlns:a16="http://schemas.microsoft.com/office/drawing/2014/main" id="{0957AA21-BFF5-7260-2A0C-1CF5C9853C2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/>
          <a:stretch>
            <a:fillRect/>
          </a:stretch>
        </p:blipFill>
        <p:spPr bwMode="auto">
          <a:xfrm>
            <a:off x="6906358" y="4495801"/>
            <a:ext cx="33264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19">
            <a:extLst>
              <a:ext uri="{FF2B5EF4-FFF2-40B4-BE49-F238E27FC236}">
                <a16:creationId xmlns="" xmlns:a16="http://schemas.microsoft.com/office/drawing/2014/main" id="{D9986A86-700E-FCB8-393E-E4624C190C4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06438"/>
            <a:ext cx="33264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20">
            <a:extLst>
              <a:ext uri="{FF2B5EF4-FFF2-40B4-BE49-F238E27FC236}">
                <a16:creationId xmlns="" xmlns:a16="http://schemas.microsoft.com/office/drawing/2014/main" id="{FE0ED2B2-6C05-2060-1431-718CCEC6F05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18" y="706438"/>
            <a:ext cx="33264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21">
            <a:extLst>
              <a:ext uri="{FF2B5EF4-FFF2-40B4-BE49-F238E27FC236}">
                <a16:creationId xmlns="" xmlns:a16="http://schemas.microsoft.com/office/drawing/2014/main" id="{B84BA2A9-AEE9-0964-DF9E-4DE7F4F3529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r="6839"/>
          <a:stretch>
            <a:fillRect/>
          </a:stretch>
        </p:blipFill>
        <p:spPr bwMode="auto">
          <a:xfrm>
            <a:off x="1267558" y="4495801"/>
            <a:ext cx="33264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15">
            <a:extLst>
              <a:ext uri="{FF2B5EF4-FFF2-40B4-BE49-F238E27FC236}">
                <a16:creationId xmlns="" xmlns:a16="http://schemas.microsoft.com/office/drawing/2014/main" id="{45EE993A-A0D6-49FF-17C0-7DC85B98450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35" y="2590801"/>
            <a:ext cx="33264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18">
            <a:extLst>
              <a:ext uri="{FF2B5EF4-FFF2-40B4-BE49-F238E27FC236}">
                <a16:creationId xmlns="" xmlns:a16="http://schemas.microsoft.com/office/drawing/2014/main" id="{6861BA58-071D-96FD-2087-28914A7CD71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8"/>
          <a:stretch>
            <a:fillRect/>
          </a:stretch>
        </p:blipFill>
        <p:spPr bwMode="auto">
          <a:xfrm>
            <a:off x="3096357" y="2590801"/>
            <a:ext cx="33264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3">
            <a:extLst>
              <a:ext uri="{FF2B5EF4-FFF2-40B4-BE49-F238E27FC236}">
                <a16:creationId xmlns="" xmlns:a16="http://schemas.microsoft.com/office/drawing/2014/main" id="{CB13BB14-F036-EA6B-53CD-91C7B70560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6131" y="4574736"/>
            <a:ext cx="1614854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 dirty="0">
                <a:solidFill>
                  <a:srgbClr val="444444"/>
                </a:solidFill>
                <a:latin typeface="Arial" charset="0"/>
                <a:cs typeface="Arial" charset="0"/>
              </a:rPr>
              <a:t>Competitors</a:t>
            </a:r>
          </a:p>
        </p:txBody>
      </p:sp>
      <p:pic>
        <p:nvPicPr>
          <p:cNvPr id="5" name="Picture 21">
            <a:extLst>
              <a:ext uri="{FF2B5EF4-FFF2-40B4-BE49-F238E27FC236}">
                <a16:creationId xmlns="" xmlns:a16="http://schemas.microsoft.com/office/drawing/2014/main" id="{824D44EA-A5FA-B34D-A70B-8B2C4A75BE2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r="6839"/>
          <a:stretch>
            <a:fillRect/>
          </a:stretch>
        </p:blipFill>
        <p:spPr bwMode="auto">
          <a:xfrm>
            <a:off x="3659065" y="4516438"/>
            <a:ext cx="33264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6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facebook.com/vitagrove.eg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6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124200"/>
            <a:ext cx="6477000" cy="1828800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/>
              <a:t>Healthy </a:t>
            </a:r>
            <a:r>
              <a:rPr lang="en-US" sz="3200" cap="none" dirty="0">
                <a:solidFill>
                  <a:srgbClr val="FF0000"/>
                </a:solidFill>
              </a:rPr>
              <a:t>&amp; Tasty </a:t>
            </a:r>
            <a:r>
              <a:rPr lang="en-US" sz="3200" cap="none" dirty="0"/>
              <a:t>Food Store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16" b="35142"/>
          <a:stretch/>
        </p:blipFill>
        <p:spPr>
          <a:xfrm>
            <a:off x="2057400" y="2057400"/>
            <a:ext cx="4762500" cy="167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0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59952" cy="990600"/>
          </a:xfrm>
        </p:spPr>
        <p:txBody>
          <a:bodyPr>
            <a:normAutofit/>
          </a:bodyPr>
          <a:lstStyle/>
          <a:p>
            <a:r>
              <a:rPr lang="en-US" sz="4000" dirty="0"/>
              <a:t>4 Ps – </a:t>
            </a:r>
            <a:r>
              <a:rPr lang="en-US" sz="4000" dirty="0" smtClean="0"/>
              <a:t>Marketing </a:t>
            </a:r>
            <a:r>
              <a:rPr lang="en-US" sz="4000" dirty="0"/>
              <a:t>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4593563"/>
          </a:xfrm>
        </p:spPr>
        <p:txBody>
          <a:bodyPr>
            <a:normAutofit fontScale="70000" lnSpcReduction="20000"/>
          </a:bodyPr>
          <a:lstStyle/>
          <a:p>
            <a:pPr indent="0" algn="just">
              <a:lnSpc>
                <a:spcPct val="110000"/>
              </a:lnSpc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Natural and organic food without any genetic modification or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hormones with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delicious taste</a:t>
            </a: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</a:p>
          <a:p>
            <a:pPr marL="640080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VitaGrove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present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affordable price to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it’s customers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compared to other market competitors</a:t>
            </a: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</a:p>
          <a:p>
            <a:pPr marL="640080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VitaGrove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products available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through social media and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websites and through quick delivery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Talabat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Application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Promotions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VitaGrove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social medial ads. &amp; website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technics to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increase awareness of it’s products and support sales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8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59952" cy="990600"/>
          </a:xfrm>
        </p:spPr>
        <p:txBody>
          <a:bodyPr>
            <a:normAutofit/>
          </a:bodyPr>
          <a:lstStyle/>
          <a:p>
            <a:r>
              <a:rPr lang="en-US" sz="4000" dirty="0"/>
              <a:t>4 Ps – </a:t>
            </a:r>
            <a:r>
              <a:rPr lang="en-US" sz="4000" dirty="0" smtClean="0"/>
              <a:t>Marketing </a:t>
            </a:r>
            <a:r>
              <a:rPr lang="en-US" sz="4000" dirty="0"/>
              <a:t>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4593563"/>
          </a:xfrm>
        </p:spPr>
        <p:txBody>
          <a:bodyPr>
            <a:normAutofit/>
          </a:bodyPr>
          <a:lstStyle/>
          <a:p>
            <a:pPr indent="0" algn="just">
              <a:lnSpc>
                <a:spcPct val="110000"/>
              </a:lnSpc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Natural and organic food without any genetic modification or hormones</a:t>
            </a: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balance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between presenting healthy &amp; organic products and delicious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taste</a:t>
            </a: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Vitagrove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products are assorted to satisfy all customers needs and wants so it contains herbal tea, Chocolate Bar,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Chocolate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Cake, Juice, Noodles &amp; Cookies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98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CCE05B-5FD9-40A9-AD43-B4691B56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EA9A741-560B-4E71-80EA-43B750DDD1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568738"/>
            <a:ext cx="2423494" cy="2045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56B2DE5-912E-447E-B4D3-3A8F3C13F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49" y="4032837"/>
            <a:ext cx="2339104" cy="2064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A91BBF5-A7D8-4E74-818E-F8DF36B8E1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42" y="1568986"/>
            <a:ext cx="2471811" cy="2045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94CA9DD-5AE9-43FE-828A-715C419E4A09}"/>
              </a:ext>
            </a:extLst>
          </p:cNvPr>
          <p:cNvSpPr txBox="1"/>
          <p:nvPr/>
        </p:nvSpPr>
        <p:spPr>
          <a:xfrm>
            <a:off x="780280" y="3613767"/>
            <a:ext cx="2088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VitaGrove tea   </a:t>
            </a:r>
            <a:r>
              <a:rPr lang="en-US" sz="1400" b="1" dirty="0" smtClean="0"/>
              <a:t>17 LE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E9E288-643C-4456-A0A9-77211717CE3B}"/>
              </a:ext>
            </a:extLst>
          </p:cNvPr>
          <p:cNvSpPr txBox="1"/>
          <p:nvPr/>
        </p:nvSpPr>
        <p:spPr>
          <a:xfrm>
            <a:off x="3265080" y="3629456"/>
            <a:ext cx="305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Vitagrove chocolate </a:t>
            </a:r>
            <a:r>
              <a:rPr lang="en-US" sz="1200" b="1" dirty="0" smtClean="0"/>
              <a:t> Protein Bar 55 LE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6FCEED1-EB79-4184-A6E0-F3AECD980CDB}"/>
              </a:ext>
            </a:extLst>
          </p:cNvPr>
          <p:cNvSpPr txBox="1"/>
          <p:nvPr/>
        </p:nvSpPr>
        <p:spPr>
          <a:xfrm>
            <a:off x="3563053" y="61936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Vitagrove noodles  </a:t>
            </a:r>
            <a:r>
              <a:rPr lang="en-US" sz="1400" b="1" dirty="0" smtClean="0"/>
              <a:t>25 LE</a:t>
            </a:r>
            <a:endParaRPr lang="en-US" sz="1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165C9CD-887A-4664-A4FD-E47C36C977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993870"/>
            <a:ext cx="2422322" cy="20645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0D78E0D-BE39-4D20-B5F0-A5F034E134D3}"/>
              </a:ext>
            </a:extLst>
          </p:cNvPr>
          <p:cNvSpPr txBox="1"/>
          <p:nvPr/>
        </p:nvSpPr>
        <p:spPr>
          <a:xfrm>
            <a:off x="638439" y="6098882"/>
            <a:ext cx="24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Vitagrove</a:t>
            </a:r>
            <a:r>
              <a:rPr lang="en-US" dirty="0"/>
              <a:t> </a:t>
            </a:r>
            <a:r>
              <a:rPr lang="en-US" sz="1400" b="1" dirty="0"/>
              <a:t>juice</a:t>
            </a:r>
            <a:r>
              <a:rPr lang="en-US" dirty="0"/>
              <a:t>  </a:t>
            </a:r>
            <a:r>
              <a:rPr lang="en-US" sz="1400" b="1" dirty="0" smtClean="0"/>
              <a:t>35 LE</a:t>
            </a:r>
            <a:r>
              <a:rPr lang="en-US" sz="1400" b="1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4667DA6-312B-4D4C-BB75-5449ECAB956E}"/>
              </a:ext>
            </a:extLst>
          </p:cNvPr>
          <p:cNvSpPr txBox="1"/>
          <p:nvPr/>
        </p:nvSpPr>
        <p:spPr>
          <a:xfrm>
            <a:off x="6569609" y="6202252"/>
            <a:ext cx="303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cookies 100 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25" y="1400892"/>
            <a:ext cx="2212875" cy="221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2842" y="3581400"/>
            <a:ext cx="256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Chocolate</a:t>
            </a:r>
            <a:r>
              <a:rPr lang="en-US" sz="1600" dirty="0" smtClean="0"/>
              <a:t> cake mix 70 LE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200461"/>
            <a:ext cx="2030672" cy="20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59952" cy="990600"/>
          </a:xfrm>
        </p:spPr>
        <p:txBody>
          <a:bodyPr>
            <a:normAutofit/>
          </a:bodyPr>
          <a:lstStyle/>
          <a:p>
            <a:r>
              <a:rPr lang="en-US" sz="4000" dirty="0"/>
              <a:t>4 Ps – </a:t>
            </a:r>
            <a:r>
              <a:rPr lang="en-US" sz="4000" dirty="0" smtClean="0"/>
              <a:t>Marketing </a:t>
            </a:r>
            <a:r>
              <a:rPr lang="en-US" sz="4000" dirty="0"/>
              <a:t>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6629401" cy="4593563"/>
          </a:xfrm>
        </p:spPr>
        <p:txBody>
          <a:bodyPr>
            <a:normAutofit/>
          </a:bodyPr>
          <a:lstStyle/>
          <a:p>
            <a:pPr indent="0" algn="just">
              <a:lnSpc>
                <a:spcPct val="110000"/>
              </a:lnSpc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Vitagrove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 it’s products with affordable price compared to other competitors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3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59952" cy="990600"/>
          </a:xfrm>
        </p:spPr>
        <p:txBody>
          <a:bodyPr>
            <a:normAutofit/>
          </a:bodyPr>
          <a:lstStyle/>
          <a:p>
            <a:r>
              <a:rPr lang="en-US" sz="4000" dirty="0"/>
              <a:t>4 Ps – </a:t>
            </a:r>
            <a:r>
              <a:rPr lang="en-US" sz="4000" dirty="0" smtClean="0"/>
              <a:t>Marketing </a:t>
            </a:r>
            <a:r>
              <a:rPr lang="en-US" sz="4000" dirty="0"/>
              <a:t>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6705602" cy="4593563"/>
          </a:xfrm>
        </p:spPr>
        <p:txBody>
          <a:bodyPr>
            <a:normAutofit/>
          </a:bodyPr>
          <a:lstStyle/>
          <a:p>
            <a:pPr indent="0" algn="just">
              <a:lnSpc>
                <a:spcPct val="110000"/>
              </a:lnSpc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Vitagrove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products are available online through it’s website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media platform specially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Facebook, Integra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Youtube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Customers also can get our products through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Talabat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Application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59952" cy="990600"/>
          </a:xfrm>
        </p:spPr>
        <p:txBody>
          <a:bodyPr>
            <a:normAutofit/>
          </a:bodyPr>
          <a:lstStyle/>
          <a:p>
            <a:r>
              <a:rPr lang="en-US" sz="4000" dirty="0"/>
              <a:t>4 Ps – </a:t>
            </a:r>
            <a:r>
              <a:rPr lang="en-US" sz="4000" dirty="0" smtClean="0"/>
              <a:t>Marketing </a:t>
            </a:r>
            <a:r>
              <a:rPr lang="en-US" sz="4000" dirty="0"/>
              <a:t>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6705602" cy="4593563"/>
          </a:xfrm>
        </p:spPr>
        <p:txBody>
          <a:bodyPr>
            <a:normAutofit/>
          </a:bodyPr>
          <a:lstStyle/>
          <a:p>
            <a:pPr indent="0" algn="just">
              <a:lnSpc>
                <a:spcPct val="110000"/>
              </a:lnSpc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Promotion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Vitagrove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products are available online through it’s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use of website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 social media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 specially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plus using ads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we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 messages  &amp; Mobile SMS to market to our potential customers as coaches &amp;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Physical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Education Teachers</a:t>
            </a:r>
          </a:p>
        </p:txBody>
      </p:sp>
    </p:spTree>
    <p:extLst>
      <p:ext uri="{BB962C8B-B14F-4D97-AF65-F5344CB8AC3E}">
        <p14:creationId xmlns:p14="http://schemas.microsoft.com/office/powerpoint/2010/main" val="3858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C79997-E073-4986-BB51-9BD5457F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064144-0301-476D-A431-D9F5CD07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4441163"/>
          </a:xfrm>
        </p:spPr>
        <p:txBody>
          <a:bodyPr>
            <a:normAutofit fontScale="85000" lnSpcReduction="20000"/>
          </a:bodyPr>
          <a:lstStyle/>
          <a:p>
            <a:pPr marL="36195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Facebook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2000" dirty="0"/>
              <a:t>2 posts weekly at 6:55 pm.</a:t>
            </a:r>
          </a:p>
          <a:p>
            <a:r>
              <a:rPr lang="en-US" sz="2000" dirty="0"/>
              <a:t>Educational content, using articles, videos, and images.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Friendly, Encouraging, and Positive tone.</a:t>
            </a:r>
            <a:endParaRPr lang="en-US" dirty="0"/>
          </a:p>
          <a:p>
            <a:pPr marL="36195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Instagram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sz="1900" dirty="0"/>
              <a:t>4 posts weekly at 9:50.</a:t>
            </a:r>
          </a:p>
          <a:p>
            <a:r>
              <a:rPr lang="en-US" sz="1900" dirty="0"/>
              <a:t>Educational content and branding using photos and infographic.</a:t>
            </a:r>
            <a:endParaRPr lang="en-US" sz="2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</a:rPr>
              <a:t>Friendly, Encouraging, and Positive tone.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YouTube </a:t>
            </a:r>
          </a:p>
          <a:p>
            <a:r>
              <a:rPr lang="en-US" sz="1800" dirty="0">
                <a:latin typeface="Arial" panose="020B0604020202020204" pitchFamily="34" charset="0"/>
              </a:rPr>
              <a:t>One video weekly every Friday at 7:50 pm.</a:t>
            </a:r>
          </a:p>
          <a:p>
            <a:r>
              <a:rPr lang="en-US" sz="1800" dirty="0">
                <a:latin typeface="Arial" panose="020B0604020202020204" pitchFamily="34" charset="0"/>
              </a:rPr>
              <a:t>Funny humorous and Educational content using video's and shorts.</a:t>
            </a:r>
          </a:p>
          <a:p>
            <a:r>
              <a:rPr lang="en-US" sz="1800" dirty="0">
                <a:latin typeface="Arial" panose="020B0604020202020204" pitchFamily="34" charset="0"/>
              </a:rPr>
              <a:t>Friendly and funny tone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9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7E30F-52E7-46BC-B77A-B7344B63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85048" cy="990600"/>
          </a:xfrm>
        </p:spPr>
        <p:txBody>
          <a:bodyPr/>
          <a:lstStyle/>
          <a:p>
            <a:r>
              <a:rPr lang="en-US" dirty="0"/>
              <a:t>calendar </a:t>
            </a:r>
            <a:r>
              <a:rPr lang="en-US" dirty="0" smtClean="0"/>
              <a:t>of social </a:t>
            </a:r>
            <a:r>
              <a:rPr lang="en-US" dirty="0"/>
              <a:t>media </a:t>
            </a:r>
            <a:r>
              <a:rPr lang="en-US" dirty="0" smtClean="0"/>
              <a:t>platform 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A80C91FE-5534-4A53-AA45-92C8BE1F7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707171"/>
              </p:ext>
            </p:extLst>
          </p:nvPr>
        </p:nvGraphicFramePr>
        <p:xfrm>
          <a:off x="76201" y="728849"/>
          <a:ext cx="8915399" cy="669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75">
                  <a:extLst>
                    <a:ext uri="{9D8B030D-6E8A-4147-A177-3AD203B41FA5}">
                      <a16:colId xmlns="" xmlns:a16="http://schemas.microsoft.com/office/drawing/2014/main" val="594090700"/>
                    </a:ext>
                  </a:extLst>
                </a:gridCol>
                <a:gridCol w="1628030">
                  <a:extLst>
                    <a:ext uri="{9D8B030D-6E8A-4147-A177-3AD203B41FA5}">
                      <a16:colId xmlns="" xmlns:a16="http://schemas.microsoft.com/office/drawing/2014/main" val="4203760409"/>
                    </a:ext>
                  </a:extLst>
                </a:gridCol>
                <a:gridCol w="1162879">
                  <a:extLst>
                    <a:ext uri="{9D8B030D-6E8A-4147-A177-3AD203B41FA5}">
                      <a16:colId xmlns="" xmlns:a16="http://schemas.microsoft.com/office/drawing/2014/main" val="2055021976"/>
                    </a:ext>
                  </a:extLst>
                </a:gridCol>
                <a:gridCol w="1705553">
                  <a:extLst>
                    <a:ext uri="{9D8B030D-6E8A-4147-A177-3AD203B41FA5}">
                      <a16:colId xmlns="" xmlns:a16="http://schemas.microsoft.com/office/drawing/2014/main" val="664761602"/>
                    </a:ext>
                  </a:extLst>
                </a:gridCol>
                <a:gridCol w="1550504">
                  <a:extLst>
                    <a:ext uri="{9D8B030D-6E8A-4147-A177-3AD203B41FA5}">
                      <a16:colId xmlns="" xmlns:a16="http://schemas.microsoft.com/office/drawing/2014/main" val="3970673307"/>
                    </a:ext>
                  </a:extLst>
                </a:gridCol>
                <a:gridCol w="1240403">
                  <a:extLst>
                    <a:ext uri="{9D8B030D-6E8A-4147-A177-3AD203B41FA5}">
                      <a16:colId xmlns="" xmlns:a16="http://schemas.microsoft.com/office/drawing/2014/main" val="3135201058"/>
                    </a:ext>
                  </a:extLst>
                </a:gridCol>
                <a:gridCol w="1395455">
                  <a:extLst>
                    <a:ext uri="{9D8B030D-6E8A-4147-A177-3AD203B41FA5}">
                      <a16:colId xmlns="" xmlns:a16="http://schemas.microsoft.com/office/drawing/2014/main" val="3183424032"/>
                    </a:ext>
                  </a:extLst>
                </a:gridCol>
              </a:tblGrid>
              <a:tr h="3755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1974136"/>
                  </a:ext>
                </a:extLst>
              </a:tr>
              <a:tr h="11716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Mohammed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 October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December 2024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posts weekly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free to 500 LE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to get 1000  </a:t>
                      </a:r>
                      <a:r>
                        <a:rPr lang="en-US" sz="1400" dirty="0" smtClean="0">
                          <a:effectLst/>
                        </a:rPr>
                        <a:t>followers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extLst>
                  <a:ext uri="{0D108BD9-81ED-4DB2-BD59-A6C34878D82A}">
                    <a16:rowId xmlns="" xmlns:a16="http://schemas.microsoft.com/office/drawing/2014/main" val="1220338999"/>
                  </a:ext>
                </a:extLst>
              </a:tr>
              <a:tr h="9012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Instagram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Zeinab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October to December 2024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 posts weekly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free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to get 1000  </a:t>
                      </a:r>
                      <a:r>
                        <a:rPr lang="en-US" sz="1400" dirty="0" smtClean="0">
                          <a:effectLst/>
                        </a:rPr>
                        <a:t>followers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extLst>
                  <a:ext uri="{0D108BD9-81ED-4DB2-BD59-A6C34878D82A}">
                    <a16:rowId xmlns="" xmlns:a16="http://schemas.microsoft.com/office/drawing/2014/main" val="1505579673"/>
                  </a:ext>
                </a:extLst>
              </a:tr>
              <a:tr h="169844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YouTube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</a:rPr>
                        <a:t>Hoda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Hamed</a:t>
                      </a:r>
                      <a:r>
                        <a:rPr lang="en-US" sz="1200" dirty="0" smtClean="0">
                          <a:effectLst/>
                        </a:rPr>
                        <a:t> </a:t>
                      </a:r>
                      <a:endParaRPr lang="en-US" sz="9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October to December 2024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video weekly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 </a:t>
                      </a: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 to get </a:t>
                      </a:r>
                      <a:r>
                        <a:rPr lang="en-US" sz="1600" dirty="0" smtClean="0">
                          <a:effectLst/>
                        </a:rPr>
                        <a:t>5000  views </a:t>
                      </a:r>
                      <a:r>
                        <a:rPr lang="en-US" sz="1600" dirty="0">
                          <a:effectLst/>
                        </a:rPr>
                        <a:t>and </a:t>
                      </a:r>
                      <a:r>
                        <a:rPr lang="en-US" sz="1600" dirty="0" smtClean="0">
                          <a:effectLst/>
                        </a:rPr>
                        <a:t>300 subscription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98185907"/>
                  </a:ext>
                </a:extLst>
              </a:tr>
              <a:tr h="6309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Videos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Mohammed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October to December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Creating videos to be attached to posts and ads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free to 500 LE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be short  and attracted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extLst>
                  <a:ext uri="{0D108BD9-81ED-4DB2-BD59-A6C34878D82A}">
                    <a16:rowId xmlns="" xmlns:a16="http://schemas.microsoft.com/office/drawing/2014/main" val="3634749742"/>
                  </a:ext>
                </a:extLst>
              </a:tr>
              <a:tr h="94233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Ads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</a:rPr>
                        <a:t>Hoda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Hamed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October to December 2024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Creating ad on </a:t>
                      </a:r>
                      <a:r>
                        <a:rPr lang="en-US" sz="1100" dirty="0" err="1">
                          <a:effectLst/>
                        </a:rPr>
                        <a:t>facebook</a:t>
                      </a:r>
                      <a:r>
                        <a:rPr lang="en-US" sz="1100" dirty="0">
                          <a:effectLst/>
                        </a:rPr>
                        <a:t> , </a:t>
                      </a:r>
                      <a:r>
                        <a:rPr lang="en-US" sz="1100" dirty="0" err="1">
                          <a:effectLst/>
                        </a:rPr>
                        <a:t>instagram</a:t>
                      </a:r>
                      <a:r>
                        <a:rPr lang="en-US" sz="1100" baseline="0" dirty="0">
                          <a:effectLst/>
                        </a:rPr>
                        <a:t> and </a:t>
                      </a:r>
                      <a:r>
                        <a:rPr lang="en-US" sz="1100" baseline="0" dirty="0" err="1">
                          <a:effectLst/>
                        </a:rPr>
                        <a:t>youtube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1500 LE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Get affordable awareness</a:t>
                      </a:r>
                      <a:r>
                        <a:rPr lang="en-US" sz="1100" baseline="0" dirty="0">
                          <a:effectLst/>
                        </a:rPr>
                        <a:t>  and call to action to our website and social platforms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extLst>
                  <a:ext uri="{0D108BD9-81ED-4DB2-BD59-A6C34878D82A}">
                    <a16:rowId xmlns="" xmlns:a16="http://schemas.microsoft.com/office/drawing/2014/main" val="1882725190"/>
                  </a:ext>
                </a:extLst>
              </a:tr>
              <a:tr h="94233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relation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October to December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Replying</a:t>
                      </a:r>
                      <a:r>
                        <a:rPr lang="en-US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to our customer comments and emails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free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 respond</a:t>
                      </a:r>
                      <a:r>
                        <a:rPr lang="ar-EG" sz="1100" dirty="0">
                          <a:effectLst/>
                        </a:rPr>
                        <a:t> </a:t>
                      </a:r>
                      <a:r>
                        <a:rPr lang="en-US" sz="1100" baseline="0" dirty="0">
                          <a:effectLst/>
                        </a:rPr>
                        <a:t> to customer comments or emails through </a:t>
                      </a:r>
                      <a:r>
                        <a:rPr lang="en-US" sz="1100" baseline="0" dirty="0" smtClean="0">
                          <a:effectLst/>
                        </a:rPr>
                        <a:t>5-30 minutes </a:t>
                      </a:r>
                      <a:r>
                        <a:rPr lang="en-US" sz="1100" baseline="0" dirty="0">
                          <a:effectLst/>
                        </a:rPr>
                        <a:t>as maximum time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extLst>
                  <a:ext uri="{0D108BD9-81ED-4DB2-BD59-A6C34878D82A}">
                    <a16:rowId xmlns="" xmlns:a16="http://schemas.microsoft.com/office/drawing/2014/main" val="19151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7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www.facebook.com/vitagrove.eg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" y="2819400"/>
            <a:ext cx="2073009" cy="4048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17" y="2819400"/>
            <a:ext cx="2320823" cy="403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19401"/>
            <a:ext cx="1940560" cy="4023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25" y="2819400"/>
            <a:ext cx="2227535" cy="40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9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" y="1524000"/>
            <a:ext cx="9140952" cy="5334000"/>
          </a:xfrm>
        </p:spPr>
        <p:txBody>
          <a:bodyPr/>
          <a:lstStyle/>
          <a:p>
            <a:r>
              <a:rPr lang="en-US" dirty="0" smtClean="0"/>
              <a:t>Link 🔗:https</a:t>
            </a:r>
            <a:r>
              <a:rPr lang="en-US" dirty="0"/>
              <a:t>://www.instagram.com/vitagrove.eg/?</a:t>
            </a:r>
            <a:r>
              <a:rPr lang="en-US" dirty="0" smtClean="0"/>
              <a:t>igsh=MWFyMnJ2dDhrYjNtNQ%3D%3D&amp;utm_source=qr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endParaRPr lang="ar-EG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2959680"/>
            <a:ext cx="2130552" cy="3771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85" y="3173339"/>
            <a:ext cx="2430363" cy="3684661"/>
          </a:xfrm>
          <a:prstGeom prst="rect">
            <a:avLst/>
          </a:prstGeom>
        </p:spPr>
      </p:pic>
      <p:pic>
        <p:nvPicPr>
          <p:cNvPr id="8" name="WhatsApp Video 2024-10-16 at 5.46.29 P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01003" y="3119438"/>
            <a:ext cx="1974916" cy="3738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39" y="2754349"/>
            <a:ext cx="2242496" cy="41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9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="" xmlns:a16="http://schemas.microsoft.com/office/drawing/2014/main" id="{B41AD75A-978F-9DFA-26BF-F8665A261133}"/>
              </a:ext>
            </a:extLst>
          </p:cNvPr>
          <p:cNvSpPr txBox="1"/>
          <p:nvPr/>
        </p:nvSpPr>
        <p:spPr>
          <a:xfrm>
            <a:off x="990600" y="2454963"/>
            <a:ext cx="5993296" cy="23083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ar-SA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Mohamed 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Mo</a:t>
            </a:r>
            <a:r>
              <a:rPr lang="ar-SA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ustafa</a:t>
            </a:r>
            <a:endParaRPr lang="ar-SA" sz="3600" b="1" dirty="0">
              <a:solidFill>
                <a:schemeClr val="tx1"/>
              </a:solidFill>
              <a:latin typeface="Times New Roman" pitchFamily="18" charset="0"/>
              <a:ea typeface="ADLaM Display" panose="02000000000000000000" pitchFamily="2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Z</a:t>
            </a:r>
            <a:r>
              <a:rPr lang="ar-SA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inab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 Mohamed </a:t>
            </a:r>
            <a:endParaRPr lang="ar-SA" sz="3600" b="1" dirty="0">
              <a:solidFill>
                <a:schemeClr val="tx1"/>
              </a:solidFill>
              <a:latin typeface="Times New Roman" pitchFamily="18" charset="0"/>
              <a:ea typeface="ADLaM Display" panose="02000000000000000000" pitchFamily="2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ar-SA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Mona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 H</a:t>
            </a:r>
            <a:r>
              <a:rPr lang="ar-SA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amed</a:t>
            </a:r>
            <a:endParaRPr lang="ar-SA" sz="3600" b="1" dirty="0">
              <a:solidFill>
                <a:schemeClr val="tx1"/>
              </a:solidFill>
              <a:latin typeface="Times New Roman" pitchFamily="18" charset="0"/>
              <a:ea typeface="ADLaM Display" panose="02000000000000000000" pitchFamily="2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ar-SA" sz="3600" b="1" dirty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Hoda 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H</a:t>
            </a:r>
            <a:r>
              <a:rPr lang="ar-SA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amed</a:t>
            </a:r>
            <a:endParaRPr lang="ar-SA" sz="3600" b="1" dirty="0">
              <a:solidFill>
                <a:schemeClr val="tx1"/>
              </a:solidFill>
              <a:latin typeface="Times New Roman" pitchFamily="18" charset="0"/>
              <a:ea typeface="ADLaM Display" panose="020000000000000000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C79997-E073-4986-BB51-9BD5457F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6200"/>
            <a:ext cx="6347713" cy="914400"/>
          </a:xfrm>
        </p:spPr>
        <p:txBody>
          <a:bodyPr/>
          <a:lstStyle/>
          <a:p>
            <a:r>
              <a:rPr lang="en-US" dirty="0" smtClean="0"/>
              <a:t>Advertising Campaign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064144-0301-476D-A431-D9F5CD07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1"/>
            <a:ext cx="6347714" cy="437878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We have created Ad. at Facebook platform to be published on Facebook and Instagram 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/>
              <a:t>The Ad. target was “ Awareness “ to reach more and more of our potential customers and increase our brand awareness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Ad. run for 6 days and get good results as shown on the following figure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"/>
          <a:stretch/>
        </p:blipFill>
        <p:spPr>
          <a:xfrm>
            <a:off x="2895600" y="3657600"/>
            <a:ext cx="2133600" cy="25362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7553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3648" cy="990600"/>
          </a:xfrm>
        </p:spPr>
        <p:txBody>
          <a:bodyPr>
            <a:noAutofit/>
          </a:bodyPr>
          <a:lstStyle/>
          <a:p>
            <a:r>
              <a:rPr lang="en-US" sz="3600" dirty="0"/>
              <a:t>CONTROL </a:t>
            </a:r>
            <a:r>
              <a:rPr lang="en-US" sz="2400" dirty="0"/>
              <a:t>– How Do We Monitor Performance?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219200"/>
            <a:ext cx="8153400" cy="426720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monitor our previously planned objectives on marketing channels we will use some of KPIs (Key Performance Indicators) during period from October to December 2024 as follow:</a:t>
            </a:r>
          </a:p>
          <a:p>
            <a:pPr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58464"/>
              </p:ext>
            </p:extLst>
          </p:nvPr>
        </p:nvGraphicFramePr>
        <p:xfrm>
          <a:off x="1676400" y="2692400"/>
          <a:ext cx="6096000" cy="4130040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Facebook</a:t>
                      </a:r>
                      <a:endParaRPr lang="ar-E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4000</a:t>
                      </a:r>
                    </a:p>
                    <a:p>
                      <a:pPr algn="ctr" rtl="1"/>
                      <a:r>
                        <a:rPr lang="en-US" dirty="0"/>
                        <a:t>Page Impression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100 </a:t>
                      </a:r>
                    </a:p>
                    <a:p>
                      <a:pPr algn="ctr" rtl="0"/>
                      <a:r>
                        <a:rPr lang="en-US" dirty="0"/>
                        <a:t>comments</a:t>
                      </a:r>
                      <a:r>
                        <a:rPr lang="en-US" baseline="0" dirty="0"/>
                        <a:t> monthly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1000 </a:t>
                      </a:r>
                    </a:p>
                    <a:p>
                      <a:pPr algn="ctr" rtl="0"/>
                      <a:r>
                        <a:rPr lang="en-US" dirty="0"/>
                        <a:t>Followers </a:t>
                      </a:r>
                      <a:r>
                        <a:rPr lang="en-US" dirty="0" smtClean="0"/>
                        <a:t>quarterly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b="1" dirty="0" err="1">
                          <a:solidFill>
                            <a:srgbClr val="7030A0"/>
                          </a:solidFill>
                        </a:rPr>
                        <a:t>Instagram</a:t>
                      </a:r>
                      <a:endParaRPr lang="ar-EG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0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0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6000 </a:t>
                      </a:r>
                    </a:p>
                    <a:p>
                      <a:pPr algn="ctr" rtl="1"/>
                      <a:r>
                        <a:rPr lang="en-US" dirty="0"/>
                        <a:t>Page Impression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 </a:t>
                      </a:r>
                    </a:p>
                    <a:p>
                      <a:pPr algn="ctr" rtl="0"/>
                      <a:r>
                        <a:rPr lang="en-US" dirty="0"/>
                        <a:t>comments</a:t>
                      </a:r>
                      <a:r>
                        <a:rPr lang="en-US" baseline="0" dirty="0"/>
                        <a:t> monthly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1000 </a:t>
                      </a:r>
                    </a:p>
                    <a:p>
                      <a:pPr algn="ctr" rtl="0"/>
                      <a:r>
                        <a:rPr lang="en-US" dirty="0"/>
                        <a:t>Followers </a:t>
                      </a:r>
                      <a:r>
                        <a:rPr lang="en-US" dirty="0" smtClean="0"/>
                        <a:t>quarterly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Youtube</a:t>
                      </a:r>
                      <a:endParaRPr lang="ar-EG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0"/>
                      <a:endParaRPr lang="ar-E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0"/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600</a:t>
                      </a:r>
                    </a:p>
                    <a:p>
                      <a:pPr algn="ctr" rtl="1"/>
                      <a:r>
                        <a:rPr lang="en-US" dirty="0"/>
                        <a:t>Videos Impression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50</a:t>
                      </a:r>
                    </a:p>
                    <a:p>
                      <a:pPr algn="ctr" rtl="0"/>
                      <a:r>
                        <a:rPr lang="en-US" dirty="0"/>
                        <a:t>comments</a:t>
                      </a:r>
                      <a:r>
                        <a:rPr lang="en-US" baseline="0" dirty="0"/>
                        <a:t> monthly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300/5000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algn="ctr" rtl="0"/>
                      <a:r>
                        <a:rPr lang="en-US" dirty="0"/>
                        <a:t>subscribers </a:t>
                      </a:r>
                      <a:r>
                        <a:rPr lang="en-US" dirty="0" smtClean="0"/>
                        <a:t>/ views</a:t>
                      </a:r>
                      <a:r>
                        <a:rPr lang="en-US" baseline="0" dirty="0" smtClean="0"/>
                        <a:t> time </a:t>
                      </a:r>
                      <a:r>
                        <a:rPr lang="en-US" dirty="0" smtClean="0"/>
                        <a:t>quarterly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39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C79997-E073-4986-BB51-9BD5457F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064144-0301-476D-A431-D9F5CD07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Through our marketing plan for </a:t>
            </a:r>
            <a:r>
              <a:rPr lang="en-US" sz="2000" b="1" dirty="0" err="1" smtClean="0">
                <a:solidFill>
                  <a:srgbClr val="0070C0"/>
                </a:solidFill>
              </a:rPr>
              <a:t>Vitagrove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we discovered some enhancements to be achieved in the future as : </a:t>
            </a:r>
            <a:endParaRPr lang="ar-EG" sz="20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Increase our marketing budget to reach to more of potential customers  by more social media Ads. And posts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Enhance publishing of assorted content on social </a:t>
            </a:r>
            <a:r>
              <a:rPr lang="en-US" dirty="0" smtClean="0">
                <a:solidFill>
                  <a:schemeClr val="tx1"/>
                </a:solidFill>
              </a:rPr>
              <a:t>media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improving social medial pages engagement and followers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Produce </a:t>
            </a:r>
            <a:r>
              <a:rPr lang="en-US" dirty="0" smtClean="0">
                <a:solidFill>
                  <a:schemeClr val="tx1"/>
                </a:solidFill>
              </a:rPr>
              <a:t>extra new products that we do not have now to satisfy more customer needs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96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1125872"/>
              </p:ext>
            </p:extLst>
          </p:nvPr>
        </p:nvGraphicFramePr>
        <p:xfrm>
          <a:off x="182879" y="1752601"/>
          <a:ext cx="7463165" cy="5156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27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="" xmlns:a16="http://schemas.microsoft.com/office/drawing/2014/main" id="{F10F7336-49A6-C596-BFB8-1F0359DA7BB1}"/>
              </a:ext>
            </a:extLst>
          </p:cNvPr>
          <p:cNvSpPr txBox="1"/>
          <p:nvPr/>
        </p:nvSpPr>
        <p:spPr>
          <a:xfrm>
            <a:off x="763674" y="-3054698"/>
            <a:ext cx="6096000" cy="262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8" dirty="0">
                <a:solidFill>
                  <a:srgbClr val="111111"/>
                </a:solidFill>
                <a:latin typeface="-apple-system"/>
                <a:cs typeface="+mj-cs"/>
              </a:rPr>
              <a:t>Suppliers of food and intermediate products.</a:t>
            </a:r>
            <a:endParaRPr lang="ar-AE" sz="1108" dirty="0">
              <a:cs typeface="+mj-cs"/>
            </a:endParaRPr>
          </a:p>
        </p:txBody>
      </p:sp>
      <p:sp>
        <p:nvSpPr>
          <p:cNvPr id="2" name="عنصر نائب للنص 1">
            <a:extLst>
              <a:ext uri="{FF2B5EF4-FFF2-40B4-BE49-F238E27FC236}">
                <a16:creationId xmlns="" xmlns:a16="http://schemas.microsoft.com/office/drawing/2014/main" id="{5D1FA6FE-39CD-66A7-A202-FE573DFED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sz="1108" dirty="0">
                <a:cs typeface="+mj-cs"/>
              </a:rPr>
              <a:t>Suppliers of food and intermediate products.</a:t>
            </a:r>
            <a:endParaRPr lang="ar-AE" sz="1108" dirty="0">
              <a:cs typeface="+mj-cs"/>
            </a:endParaRPr>
          </a:p>
        </p:txBody>
      </p:sp>
      <p:sp>
        <p:nvSpPr>
          <p:cNvPr id="4" name="عنصر نائب للنص 3">
            <a:extLst>
              <a:ext uri="{FF2B5EF4-FFF2-40B4-BE49-F238E27FC236}">
                <a16:creationId xmlns="" xmlns:a16="http://schemas.microsoft.com/office/drawing/2014/main" id="{51B83AAC-B5B5-5A15-E2B2-2509FA480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SA" sz="1108" dirty="0">
                <a:cs typeface="+mj-cs"/>
              </a:rPr>
              <a:t>Production of healthy </a:t>
            </a:r>
            <a:r>
              <a:rPr lang="en-US" sz="1108" dirty="0" smtClean="0">
                <a:cs typeface="+mj-cs"/>
              </a:rPr>
              <a:t>meals,</a:t>
            </a:r>
            <a:r>
              <a:rPr lang="ar-SA" sz="1108" dirty="0" smtClean="0">
                <a:cs typeface="+mj-cs"/>
              </a:rPr>
              <a:t> drinks</a:t>
            </a:r>
            <a:r>
              <a:rPr lang="en-US" sz="1108" dirty="0" smtClean="0">
                <a:cs typeface="+mj-cs"/>
              </a:rPr>
              <a:t>, </a:t>
            </a:r>
            <a:r>
              <a:rPr lang="ar-SA" sz="1108" dirty="0" smtClean="0">
                <a:cs typeface="+mj-cs"/>
              </a:rPr>
              <a:t>juices</a:t>
            </a:r>
            <a:r>
              <a:rPr lang="ar-SA" sz="1108" dirty="0">
                <a:cs typeface="+mj-cs"/>
              </a:rPr>
              <a:t>, </a:t>
            </a:r>
            <a:r>
              <a:rPr lang="ar-SA" sz="1108" dirty="0" smtClean="0">
                <a:cs typeface="+mj-cs"/>
              </a:rPr>
              <a:t>snacks</a:t>
            </a:r>
            <a:r>
              <a:rPr lang="en-US" sz="1108" dirty="0" smtClean="0">
                <a:cs typeface="+mj-cs"/>
              </a:rPr>
              <a:t>.</a:t>
            </a:r>
            <a:endParaRPr lang="ar-EG" sz="1108" dirty="0" smtClean="0">
              <a:cs typeface="+mj-cs"/>
            </a:endParaRPr>
          </a:p>
          <a:p>
            <a:r>
              <a:rPr lang="en-US" sz="1108" dirty="0">
                <a:cs typeface="+mj-cs"/>
              </a:rPr>
              <a:t>And marketing it through social  medial platforms , websites &amp; </a:t>
            </a:r>
            <a:r>
              <a:rPr lang="en-US" sz="1108" dirty="0" err="1">
                <a:cs typeface="+mj-cs"/>
              </a:rPr>
              <a:t>Talabat</a:t>
            </a:r>
            <a:r>
              <a:rPr lang="en-US" sz="1108" dirty="0">
                <a:cs typeface="+mj-cs"/>
              </a:rPr>
              <a:t> App</a:t>
            </a:r>
            <a:endParaRPr lang="ar-AE" sz="1108" dirty="0">
              <a:cs typeface="+mj-cs"/>
            </a:endParaRPr>
          </a:p>
        </p:txBody>
      </p:sp>
      <p:sp>
        <p:nvSpPr>
          <p:cNvPr id="5" name="عنصر نائب للنص 4">
            <a:extLst>
              <a:ext uri="{FF2B5EF4-FFF2-40B4-BE49-F238E27FC236}">
                <a16:creationId xmlns="" xmlns:a16="http://schemas.microsoft.com/office/drawing/2014/main" id="{C788EC39-584E-2D04-DE45-3BDFF2F86A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108" dirty="0" smtClean="0">
                <a:cs typeface="+mj-cs"/>
              </a:rPr>
              <a:t>Providing customers with</a:t>
            </a:r>
            <a:r>
              <a:rPr lang="ar-SA" sz="1108" dirty="0" smtClean="0">
                <a:cs typeface="+mj-cs"/>
              </a:rPr>
              <a:t> healthy</a:t>
            </a:r>
            <a:r>
              <a:rPr lang="en-US" sz="1108" dirty="0">
                <a:cs typeface="+mj-cs"/>
              </a:rPr>
              <a:t> </a:t>
            </a:r>
            <a:r>
              <a:rPr lang="en-US" sz="1108" dirty="0" smtClean="0">
                <a:cs typeface="+mj-cs"/>
              </a:rPr>
              <a:t>meals, </a:t>
            </a:r>
            <a:r>
              <a:rPr lang="en-US" sz="1108" dirty="0">
                <a:cs typeface="+mj-cs"/>
              </a:rPr>
              <a:t>drinks, </a:t>
            </a:r>
            <a:r>
              <a:rPr lang="en-US" sz="1108" dirty="0" smtClean="0">
                <a:cs typeface="+mj-cs"/>
              </a:rPr>
              <a:t>juices &amp; </a:t>
            </a:r>
            <a:r>
              <a:rPr lang="en-US" sz="1108" dirty="0">
                <a:cs typeface="+mj-cs"/>
              </a:rPr>
              <a:t>snacks</a:t>
            </a:r>
            <a:r>
              <a:rPr lang="ar-SA" sz="1108" dirty="0" smtClean="0">
                <a:cs typeface="+mj-cs"/>
              </a:rPr>
              <a:t>. </a:t>
            </a:r>
            <a:endParaRPr lang="en-US" sz="1108" dirty="0" smtClean="0">
              <a:cs typeface="+mj-cs"/>
            </a:endParaRPr>
          </a:p>
          <a:p>
            <a:r>
              <a:rPr lang="ar-SA" sz="1108" dirty="0" smtClean="0">
                <a:cs typeface="+mj-cs"/>
              </a:rPr>
              <a:t>Meeting </a:t>
            </a:r>
            <a:r>
              <a:rPr lang="ar-SA" sz="1108" dirty="0">
                <a:cs typeface="+mj-cs"/>
              </a:rPr>
              <a:t>the needs of customers looking for healthy </a:t>
            </a:r>
            <a:r>
              <a:rPr lang="ar-SA" sz="1108" dirty="0" smtClean="0">
                <a:cs typeface="+mj-cs"/>
              </a:rPr>
              <a:t>and</a:t>
            </a:r>
            <a:r>
              <a:rPr lang="en-US" sz="1108" dirty="0" smtClean="0">
                <a:cs typeface="+mj-cs"/>
              </a:rPr>
              <a:t> natural food</a:t>
            </a:r>
            <a:endParaRPr lang="ar-AE" sz="1108" dirty="0">
              <a:cs typeface="+mj-cs"/>
            </a:endParaRPr>
          </a:p>
        </p:txBody>
      </p:sp>
      <p:sp>
        <p:nvSpPr>
          <p:cNvPr id="6" name="عنصر نائب للنص 5">
            <a:extLst>
              <a:ext uri="{FF2B5EF4-FFF2-40B4-BE49-F238E27FC236}">
                <a16:creationId xmlns="" xmlns:a16="http://schemas.microsoft.com/office/drawing/2014/main" id="{2E6CF2A3-D9AB-DC73-27FE-A2A7464BD6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0946" y="1274863"/>
            <a:ext cx="1619378" cy="1347728"/>
          </a:xfrm>
        </p:spPr>
        <p:txBody>
          <a:bodyPr/>
          <a:lstStyle/>
          <a:p>
            <a:r>
              <a:rPr lang="ar-SA" sz="1108" dirty="0">
                <a:cs typeface="+mj-cs"/>
              </a:rPr>
              <a:t> strong relationships with customers by providing high-quality products, excellent customer service, and loyalty programs.</a:t>
            </a:r>
            <a:endParaRPr lang="ar-AE" sz="1108" dirty="0">
              <a:cs typeface="+mj-cs"/>
            </a:endParaRPr>
          </a:p>
        </p:txBody>
      </p:sp>
      <p:sp>
        <p:nvSpPr>
          <p:cNvPr id="7" name="عنصر نائب للنص 6">
            <a:extLst>
              <a:ext uri="{FF2B5EF4-FFF2-40B4-BE49-F238E27FC236}">
                <a16:creationId xmlns="" xmlns:a16="http://schemas.microsoft.com/office/drawing/2014/main" id="{6406C1A1-41BD-B16F-0502-7041CB697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3053" y="1362389"/>
            <a:ext cx="1619378" cy="3051130"/>
          </a:xfrm>
        </p:spPr>
        <p:txBody>
          <a:bodyPr/>
          <a:lstStyle/>
          <a:p>
            <a:r>
              <a:rPr lang="en-US" sz="1108" dirty="0">
                <a:solidFill>
                  <a:srgbClr val="111111"/>
                </a:solidFill>
                <a:latin typeface="-apple-system"/>
                <a:cs typeface="+mj-cs"/>
              </a:rPr>
              <a:t>-conscious individuals, families, athletes, people looking for </a:t>
            </a:r>
            <a:r>
              <a:rPr lang="en-US" sz="1108" dirty="0">
                <a:latin typeface="-apple-system"/>
                <a:cs typeface="+mj-cs"/>
              </a:rPr>
              <a:t>quick </a:t>
            </a:r>
            <a:r>
              <a:rPr lang="en-US" sz="1108" dirty="0">
                <a:solidFill>
                  <a:srgbClr val="111111"/>
                </a:solidFill>
                <a:latin typeface="-apple-system"/>
                <a:cs typeface="+mj-cs"/>
              </a:rPr>
              <a:t>and healthy meals.</a:t>
            </a:r>
            <a:endParaRPr lang="ar-AE" sz="1108" dirty="0">
              <a:cs typeface="+mj-cs"/>
            </a:endParaRPr>
          </a:p>
        </p:txBody>
      </p:sp>
      <p:sp>
        <p:nvSpPr>
          <p:cNvPr id="8" name="عنصر نائب للنص 7">
            <a:extLst>
              <a:ext uri="{FF2B5EF4-FFF2-40B4-BE49-F238E27FC236}">
                <a16:creationId xmlns="" xmlns:a16="http://schemas.microsoft.com/office/drawing/2014/main" id="{C59D3010-B8DC-7B18-3F8A-AB7FB4D417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ar-SA" sz="1108" dirty="0">
                <a:cs typeface="+mj-cs"/>
              </a:rPr>
              <a:t>Raw materials (e.g., fresh fruits and vegetables), technology (production and packaging equipment), staff (production workers, marketing </a:t>
            </a:r>
            <a:r>
              <a:rPr lang="ar-SA" sz="1108" dirty="0" smtClean="0">
                <a:cs typeface="+mj-cs"/>
              </a:rPr>
              <a:t>team</a:t>
            </a:r>
            <a:r>
              <a:rPr lang="en-US" sz="1108" dirty="0" smtClean="0">
                <a:cs typeface="+mj-cs"/>
              </a:rPr>
              <a:t>).</a:t>
            </a:r>
            <a:endParaRPr lang="ar-AE" sz="1108" dirty="0">
              <a:cs typeface="+mj-cs"/>
            </a:endParaRPr>
          </a:p>
        </p:txBody>
      </p:sp>
      <p:sp>
        <p:nvSpPr>
          <p:cNvPr id="9" name="عنصر نائب للنص 8">
            <a:extLst>
              <a:ext uri="{FF2B5EF4-FFF2-40B4-BE49-F238E27FC236}">
                <a16:creationId xmlns="" xmlns:a16="http://schemas.microsoft.com/office/drawing/2014/main" id="{9FF917F8-2242-88CB-A890-60EA840D84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ar-SA" sz="1108" dirty="0">
                <a:cs typeface="+mj-cs"/>
              </a:rPr>
              <a:t>Online </a:t>
            </a:r>
            <a:r>
              <a:rPr lang="ar-SA" sz="1108" dirty="0" smtClean="0">
                <a:cs typeface="+mj-cs"/>
              </a:rPr>
              <a:t>sales</a:t>
            </a:r>
            <a:r>
              <a:rPr lang="en-US" sz="1108" dirty="0" smtClean="0">
                <a:cs typeface="+mj-cs"/>
              </a:rPr>
              <a:t> </a:t>
            </a:r>
            <a:r>
              <a:rPr lang="ar-SA" sz="1108" dirty="0" smtClean="0">
                <a:cs typeface="+mj-cs"/>
              </a:rPr>
              <a:t>through </a:t>
            </a:r>
            <a:r>
              <a:rPr lang="ar-SA" sz="1108" dirty="0">
                <a:cs typeface="+mj-cs"/>
              </a:rPr>
              <a:t>a website </a:t>
            </a:r>
            <a:r>
              <a:rPr lang="en-US" sz="1108" dirty="0" smtClean="0">
                <a:cs typeface="+mj-cs"/>
              </a:rPr>
              <a:t> &amp; social media platforms </a:t>
            </a:r>
            <a:r>
              <a:rPr lang="en-US" sz="1108" dirty="0" smtClean="0"/>
              <a:t>plus </a:t>
            </a:r>
            <a:r>
              <a:rPr lang="en-US" sz="1108" dirty="0" smtClean="0"/>
              <a:t>delivery by TALABAT company</a:t>
            </a:r>
            <a:endParaRPr lang="ar-AE" sz="1108" dirty="0">
              <a:cs typeface="+mj-cs"/>
            </a:endParaRPr>
          </a:p>
        </p:txBody>
      </p:sp>
      <p:sp>
        <p:nvSpPr>
          <p:cNvPr id="10" name="عنصر نائب للنص 9">
            <a:extLst>
              <a:ext uri="{FF2B5EF4-FFF2-40B4-BE49-F238E27FC236}">
                <a16:creationId xmlns="" xmlns:a16="http://schemas.microsoft.com/office/drawing/2014/main" id="{0B413BA7-22F5-3096-7DBD-191DFC981B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ar-SA" sz="1108" dirty="0" smtClean="0">
                <a:cs typeface="+mj-cs"/>
              </a:rPr>
              <a:t>raw </a:t>
            </a:r>
            <a:r>
              <a:rPr lang="ar-SA" sz="1108" dirty="0">
                <a:cs typeface="+mj-cs"/>
              </a:rPr>
              <a:t>materials, production costs, online marketing and distribution costs, staff costs, with a total budget of </a:t>
            </a:r>
            <a:r>
              <a:rPr lang="en-US" sz="1108" dirty="0">
                <a:cs typeface="+mj-cs"/>
              </a:rPr>
              <a:t> </a:t>
            </a:r>
            <a:r>
              <a:rPr lang="en-US" sz="1108" dirty="0" smtClean="0">
                <a:cs typeface="+mj-cs"/>
              </a:rPr>
              <a:t>1000,000 L.E</a:t>
            </a:r>
            <a:endParaRPr lang="ar-AE" sz="1108" dirty="0">
              <a:cs typeface="+mj-cs"/>
            </a:endParaRPr>
          </a:p>
        </p:txBody>
      </p:sp>
      <p:sp>
        <p:nvSpPr>
          <p:cNvPr id="11" name="عنصر نائب للنص 10">
            <a:extLst>
              <a:ext uri="{FF2B5EF4-FFF2-40B4-BE49-F238E27FC236}">
                <a16:creationId xmlns="" xmlns:a16="http://schemas.microsoft.com/office/drawing/2014/main" id="{7ABEFF9B-7766-E2EF-CCD9-74BB68A3AC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94873" y="4754134"/>
            <a:ext cx="3230903" cy="1347727"/>
          </a:xfrm>
        </p:spPr>
        <p:txBody>
          <a:bodyPr/>
          <a:lstStyle/>
          <a:p>
            <a:r>
              <a:rPr lang="ar-SA" sz="1108" dirty="0">
                <a:cs typeface="+mj-cs"/>
              </a:rPr>
              <a:t> product sales to customers </a:t>
            </a:r>
            <a:r>
              <a:rPr lang="ar-SA" sz="1108" dirty="0" smtClean="0">
                <a:cs typeface="+mj-cs"/>
              </a:rPr>
              <a:t>online</a:t>
            </a:r>
            <a:r>
              <a:rPr lang="en-US" sz="1108" dirty="0" smtClean="0">
                <a:cs typeface="+mj-cs"/>
              </a:rPr>
              <a:t> and through delivery</a:t>
            </a:r>
            <a:r>
              <a:rPr lang="en-US" sz="1108" dirty="0">
                <a:cs typeface="+mj-cs"/>
              </a:rPr>
              <a:t>.</a:t>
            </a:r>
            <a:endParaRPr lang="ar-AE" sz="1108" dirty="0">
              <a:cs typeface="+mj-cs"/>
            </a:endParaRPr>
          </a:p>
        </p:txBody>
      </p:sp>
      <p:sp>
        <p:nvSpPr>
          <p:cNvPr id="12" name="عنصر نائب للنص 11">
            <a:extLst>
              <a:ext uri="{FF2B5EF4-FFF2-40B4-BE49-F238E27FC236}">
                <a16:creationId xmlns="" xmlns:a16="http://schemas.microsoft.com/office/drawing/2014/main" id="{BAF9492C-4CFD-BE12-61B6-19F287753D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ar-SA" sz="1108" dirty="0">
                <a:cs typeface="+mj-cs"/>
              </a:rPr>
              <a:t>vitagrove</a:t>
            </a:r>
            <a:endParaRPr lang="ar-AE" sz="1108" dirty="0">
              <a:cs typeface="+mj-cs"/>
            </a:endParaRPr>
          </a:p>
        </p:txBody>
      </p:sp>
      <p:sp>
        <p:nvSpPr>
          <p:cNvPr id="13" name="عنصر نائب للنص 12">
            <a:extLst>
              <a:ext uri="{FF2B5EF4-FFF2-40B4-BE49-F238E27FC236}">
                <a16:creationId xmlns="" xmlns:a16="http://schemas.microsoft.com/office/drawing/2014/main" id="{CC36D7C1-807A-A5EF-F811-4A73121AA7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969" dirty="0" err="1" smtClean="0">
                <a:cs typeface="+mj-cs"/>
              </a:rPr>
              <a:t>VitaGrove</a:t>
            </a:r>
            <a:r>
              <a:rPr lang="en-US" sz="969" dirty="0" smtClean="0">
                <a:cs typeface="+mj-cs"/>
              </a:rPr>
              <a:t> Team</a:t>
            </a:r>
            <a:endParaRPr lang="ar-AE" sz="1108" dirty="0">
              <a:cs typeface="+mj-cs"/>
            </a:endParaRPr>
          </a:p>
        </p:txBody>
      </p:sp>
      <p:sp>
        <p:nvSpPr>
          <p:cNvPr id="14" name="عنصر نائب للنص 13">
            <a:extLst>
              <a:ext uri="{FF2B5EF4-FFF2-40B4-BE49-F238E27FC236}">
                <a16:creationId xmlns="" xmlns:a16="http://schemas.microsoft.com/office/drawing/2014/main" id="{08BD6306-ECAF-3722-0BEE-3247F8E8AA9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1108" dirty="0" smtClean="0">
                <a:cs typeface="+mj-cs"/>
              </a:rPr>
              <a:t>9/2024</a:t>
            </a:r>
            <a:endParaRPr lang="ar-AE" sz="1108" dirty="0">
              <a:cs typeface="+mj-cs"/>
            </a:endParaRPr>
          </a:p>
        </p:txBody>
      </p:sp>
      <p:sp>
        <p:nvSpPr>
          <p:cNvPr id="15" name="عنصر نائب للنص 14">
            <a:extLst>
              <a:ext uri="{FF2B5EF4-FFF2-40B4-BE49-F238E27FC236}">
                <a16:creationId xmlns="" xmlns:a16="http://schemas.microsoft.com/office/drawing/2014/main" id="{E24E5A4F-47ED-8EA4-B0B0-D1F97F2FDD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108" dirty="0" smtClean="0">
                <a:cs typeface="+mj-cs"/>
              </a:rPr>
              <a:t>1</a:t>
            </a:r>
            <a:endParaRPr lang="ar-AE" sz="1108" dirty="0">
              <a:cs typeface="+mj-cs"/>
            </a:endParaRPr>
          </a:p>
        </p:txBody>
      </p:sp>
      <p:sp>
        <p:nvSpPr>
          <p:cNvPr id="16" name="عنصر نائب للنص 15">
            <a:extLst>
              <a:ext uri="{FF2B5EF4-FFF2-40B4-BE49-F238E27FC236}">
                <a16:creationId xmlns="" xmlns:a16="http://schemas.microsoft.com/office/drawing/2014/main" id="{F78DF0EE-865E-FDF8-B87D-3713DA0FB5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1108" dirty="0" smtClean="0">
                <a:solidFill>
                  <a:srgbClr val="111111"/>
                </a:solidFill>
                <a:latin typeface="-apple-system"/>
                <a:cs typeface="+mj-cs"/>
              </a:rPr>
              <a:t>Eat Good, Abu Auf, Organic Nation &amp; Lychee </a:t>
            </a:r>
            <a:endParaRPr lang="en-US" sz="1108" dirty="0">
              <a:solidFill>
                <a:srgbClr val="111111"/>
              </a:solidFill>
              <a:latin typeface="-apple-system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24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="" xmlns:a16="http://schemas.microsoft.com/office/drawing/2014/main" id="{20A2D56C-9E6C-5B50-5424-C5E7EED9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0"/>
            <a:ext cx="8153400" cy="990600"/>
          </a:xfrm>
        </p:spPr>
        <p:txBody>
          <a:bodyPr>
            <a:normAutofit/>
          </a:bodyPr>
          <a:lstStyle/>
          <a:p>
            <a:r>
              <a:rPr lang="ar-SA" dirty="0"/>
              <a:t>SWOT ANALYSIS </a:t>
            </a:r>
            <a:endParaRPr lang="ar-AE" dirty="0"/>
          </a:p>
        </p:txBody>
      </p:sp>
      <p:graphicFrame>
        <p:nvGraphicFramePr>
          <p:cNvPr id="14" name="عنصر نائب للمحتوى 13">
            <a:extLst>
              <a:ext uri="{FF2B5EF4-FFF2-40B4-BE49-F238E27FC236}">
                <a16:creationId xmlns="" xmlns:a16="http://schemas.microsoft.com/office/drawing/2014/main" id="{AC1C00C7-8CCD-CEAD-91BE-9DDEDA363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208781"/>
              </p:ext>
            </p:extLst>
          </p:nvPr>
        </p:nvGraphicFramePr>
        <p:xfrm>
          <a:off x="609599" y="2160588"/>
          <a:ext cx="6348414" cy="1874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16138">
                  <a:extLst>
                    <a:ext uri="{9D8B030D-6E8A-4147-A177-3AD203B41FA5}">
                      <a16:colId xmlns="" xmlns:a16="http://schemas.microsoft.com/office/drawing/2014/main" val="3522130803"/>
                    </a:ext>
                  </a:extLst>
                </a:gridCol>
                <a:gridCol w="2116138">
                  <a:extLst>
                    <a:ext uri="{9D8B030D-6E8A-4147-A177-3AD203B41FA5}">
                      <a16:colId xmlns="" xmlns:a16="http://schemas.microsoft.com/office/drawing/2014/main" val="2741253463"/>
                    </a:ext>
                  </a:extLst>
                </a:gridCol>
                <a:gridCol w="2116138">
                  <a:extLst>
                    <a:ext uri="{9D8B030D-6E8A-4147-A177-3AD203B41FA5}">
                      <a16:colId xmlns="" xmlns:a16="http://schemas.microsoft.com/office/drawing/2014/main" val="3507483689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extLst>
                  <a:ext uri="{0D108BD9-81ED-4DB2-BD59-A6C34878D82A}">
                    <a16:rowId xmlns="" xmlns:a16="http://schemas.microsoft.com/office/drawing/2014/main" val="319937834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extLst>
                  <a:ext uri="{0D108BD9-81ED-4DB2-BD59-A6C34878D82A}">
                    <a16:rowId xmlns="" xmlns:a16="http://schemas.microsoft.com/office/drawing/2014/main" val="143234803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tc>
                  <a:txBody>
                    <a:bodyPr/>
                    <a:lstStyle/>
                    <a:p>
                      <a:pPr rtl="1"/>
                      <a:endParaRPr lang="ar-AE" dirty="0"/>
                    </a:p>
                  </a:txBody>
                  <a:tcPr marL="71197" marR="71197"/>
                </a:tc>
                <a:extLst>
                  <a:ext uri="{0D108BD9-81ED-4DB2-BD59-A6C34878D82A}">
                    <a16:rowId xmlns="" xmlns:a16="http://schemas.microsoft.com/office/drawing/2014/main" val="1570885630"/>
                  </a:ext>
                </a:extLst>
              </a:tr>
            </a:tbl>
          </a:graphicData>
        </a:graphic>
      </p:graphicFrame>
      <p:graphicFrame>
        <p:nvGraphicFramePr>
          <p:cNvPr id="13" name="جدول 12">
            <a:extLst>
              <a:ext uri="{FF2B5EF4-FFF2-40B4-BE49-F238E27FC236}">
                <a16:creationId xmlns="" xmlns:a16="http://schemas.microsoft.com/office/drawing/2014/main" id="{2D244E2B-AC74-2D32-0BA8-1D7D148FD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71989"/>
              </p:ext>
            </p:extLst>
          </p:nvPr>
        </p:nvGraphicFramePr>
        <p:xfrm>
          <a:off x="377888" y="990600"/>
          <a:ext cx="8388224" cy="5625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8975">
                  <a:extLst>
                    <a:ext uri="{9D8B030D-6E8A-4147-A177-3AD203B41FA5}">
                      <a16:colId xmlns="" xmlns:a16="http://schemas.microsoft.com/office/drawing/2014/main" val="2544111061"/>
                    </a:ext>
                  </a:extLst>
                </a:gridCol>
                <a:gridCol w="3889249">
                  <a:extLst>
                    <a:ext uri="{9D8B030D-6E8A-4147-A177-3AD203B41FA5}">
                      <a16:colId xmlns="" xmlns:a16="http://schemas.microsoft.com/office/drawing/2014/main" val="1600518371"/>
                    </a:ext>
                  </a:extLst>
                </a:gridCol>
              </a:tblGrid>
              <a:tr h="297420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  <a:latin typeface="Stencil" pitchFamily="82" charset="0"/>
                        </a:rPr>
                        <a:t>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Free </a:t>
                      </a:r>
                      <a:r>
                        <a:rPr lang="en-US" sz="1600" dirty="0" smtClean="0"/>
                        <a:t>consultation for Coaches and Physical</a:t>
                      </a:r>
                      <a:r>
                        <a:rPr lang="en-US" sz="1600" baseline="0" dirty="0" smtClean="0"/>
                        <a:t> Education Teachers</a:t>
                      </a:r>
                      <a:endParaRPr lang="en-US" sz="160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Cross </a:t>
                      </a:r>
                      <a:r>
                        <a:rPr lang="en-US" sz="1600" dirty="0"/>
                        <a:t>platform easy navigation website</a:t>
                      </a:r>
                      <a:endParaRPr lang="en-US" sz="1600" baseline="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team members are young and </a:t>
                      </a:r>
                      <a:r>
                        <a:rPr lang="en-US" sz="1600" dirty="0" smtClean="0"/>
                        <a:t>enthusiastic</a:t>
                      </a:r>
                      <a:endParaRPr lang="ar-EG" sz="160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Easy</a:t>
                      </a:r>
                      <a:r>
                        <a:rPr lang="en-US" sz="1600" baseline="0" dirty="0"/>
                        <a:t> delivery with </a:t>
                      </a:r>
                      <a:r>
                        <a:rPr lang="en-US" sz="1600" baseline="0" dirty="0" err="1"/>
                        <a:t>Talabat</a:t>
                      </a:r>
                      <a:r>
                        <a:rPr lang="en-US" sz="1600" baseline="0" dirty="0"/>
                        <a:t> Application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healthy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product and at the same time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tasty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Competitive prices compared to competitors </a:t>
                      </a:r>
                      <a:endParaRPr kumimoji="0" lang="en-US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Experienced social media </a:t>
                      </a:r>
                      <a:r>
                        <a:rPr kumimoji="0"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kumimoji="0" lang="en-US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kern="1200" dirty="0">
                          <a:solidFill>
                            <a:srgbClr val="C00000"/>
                          </a:solidFill>
                          <a:latin typeface="Stencil" pitchFamily="82" charset="0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Low brand awareness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Low marketing budget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Low social </a:t>
                      </a:r>
                      <a:r>
                        <a:rPr lang="en-US" sz="1600" dirty="0"/>
                        <a:t>media </a:t>
                      </a:r>
                      <a:r>
                        <a:rPr lang="en-US" sz="1600" dirty="0" smtClean="0"/>
                        <a:t>pages awareness</a:t>
                      </a:r>
                      <a:endParaRPr lang="en-US" sz="160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Many </a:t>
                      </a:r>
                      <a:r>
                        <a:rPr lang="en-US" sz="1600" dirty="0"/>
                        <a:t>competitive </a:t>
                      </a:r>
                      <a:r>
                        <a:rPr lang="en-US" sz="1600" dirty="0" smtClean="0"/>
                        <a:t>companies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8733873"/>
                  </a:ext>
                </a:extLst>
              </a:tr>
              <a:tr h="2512194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kern="1200" dirty="0">
                          <a:solidFill>
                            <a:schemeClr val="tx1"/>
                          </a:solidFill>
                          <a:latin typeface="Stencil" pitchFamily="82" charset="0"/>
                          <a:ea typeface="+mn-ea"/>
                          <a:cs typeface="+mn-cs"/>
                        </a:rPr>
                        <a:t>O</a:t>
                      </a:r>
                      <a:endParaRPr kumimoji="0" lang="en-US" sz="2000" kern="1200" dirty="0">
                        <a:solidFill>
                          <a:schemeClr val="tx1"/>
                        </a:solidFill>
                        <a:latin typeface="Stencil" pitchFamily="8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Growing market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Health awareness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Gym&amp; sports interests increasing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healthy aesthetic Lifestyle</a:t>
                      </a:r>
                      <a:endParaRPr lang="ar-EG" sz="160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Multiple</a:t>
                      </a:r>
                      <a:r>
                        <a:rPr lang="en-US" sz="1600" baseline="0" dirty="0"/>
                        <a:t> competitors support market awareness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 special products not offered from the </a:t>
                      </a:r>
                      <a:r>
                        <a:rPr lang="en-US" sz="1600" baseline="0" dirty="0" err="1"/>
                        <a:t>competitives</a:t>
                      </a:r>
                      <a:r>
                        <a:rPr lang="en-US" sz="1600" baseline="0" dirty="0"/>
                        <a:t>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Local products in the current boycott. </a:t>
                      </a:r>
                    </a:p>
                  </a:txBody>
                  <a:tcPr>
                    <a:solidFill>
                      <a:srgbClr val="7BFDB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kern="1200" dirty="0">
                          <a:solidFill>
                            <a:srgbClr val="C00000"/>
                          </a:solidFill>
                          <a:latin typeface="Stencil" pitchFamily="82" charset="0"/>
                          <a:ea typeface="+mn-ea"/>
                          <a:cs typeface="+mn-cs"/>
                        </a:rPr>
                        <a:t>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Inflation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Well-known/established </a:t>
                      </a:r>
                      <a:r>
                        <a:rPr lang="en-US" sz="1600" dirty="0"/>
                        <a:t>competitors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competitors </a:t>
                      </a:r>
                      <a:r>
                        <a:rPr lang="en-US" sz="1600" dirty="0"/>
                        <a:t>strong </a:t>
                      </a:r>
                      <a:r>
                        <a:rPr lang="en-US" sz="1600" dirty="0" smtClean="0"/>
                        <a:t>competitive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Global wars and disorders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07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4892A-41B7-4112-A86E-832EAC55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/>
          </a:bodyPr>
          <a:lstStyle/>
          <a:p>
            <a:r>
              <a:rPr lang="en-US" sz="2800" dirty="0"/>
              <a:t>Financial objectives for the first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FBB7AF-9951-43F7-B52D-2B8DAD0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44141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VitaGrove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target to  sell the following amount of each product category monthly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at the first year quarter (in units)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And we will work hardly to increase this sales amount by 15% every year quarter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98641"/>
              </p:ext>
            </p:extLst>
          </p:nvPr>
        </p:nvGraphicFramePr>
        <p:xfrm>
          <a:off x="304800" y="2667000"/>
          <a:ext cx="7385273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/>
                <a:gridCol w="936943">
                  <a:extLst>
                    <a:ext uri="{9D8B030D-6E8A-4147-A177-3AD203B41FA5}">
                      <a16:colId xmlns="" xmlns:a16="http://schemas.microsoft.com/office/drawing/2014/main" val="517901860"/>
                    </a:ext>
                  </a:extLst>
                </a:gridCol>
                <a:gridCol w="1251267">
                  <a:extLst>
                    <a:ext uri="{9D8B030D-6E8A-4147-A177-3AD203B41FA5}">
                      <a16:colId xmlns="" xmlns:a16="http://schemas.microsoft.com/office/drawing/2014/main" val="2202141996"/>
                    </a:ext>
                  </a:extLst>
                </a:gridCol>
                <a:gridCol w="1232217">
                  <a:extLst>
                    <a:ext uri="{9D8B030D-6E8A-4147-A177-3AD203B41FA5}">
                      <a16:colId xmlns="" xmlns:a16="http://schemas.microsoft.com/office/drawing/2014/main" val="850433823"/>
                    </a:ext>
                  </a:extLst>
                </a:gridCol>
                <a:gridCol w="885465">
                  <a:extLst>
                    <a:ext uri="{9D8B030D-6E8A-4147-A177-3AD203B41FA5}">
                      <a16:colId xmlns="" xmlns:a16="http://schemas.microsoft.com/office/drawing/2014/main" val="4264998751"/>
                    </a:ext>
                  </a:extLst>
                </a:gridCol>
                <a:gridCol w="1073734">
                  <a:extLst>
                    <a:ext uri="{9D8B030D-6E8A-4147-A177-3AD203B41FA5}">
                      <a16:colId xmlns="" xmlns:a16="http://schemas.microsoft.com/office/drawing/2014/main" val="3981943108"/>
                    </a:ext>
                  </a:extLst>
                </a:gridCol>
                <a:gridCol w="1016317">
                  <a:extLst>
                    <a:ext uri="{9D8B030D-6E8A-4147-A177-3AD203B41FA5}">
                      <a16:colId xmlns="" xmlns:a16="http://schemas.microsoft.com/office/drawing/2014/main" val="980997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Herbal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Chocolate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chocolate 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cake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Juice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Noodles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cookies 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4518557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383542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 (LE)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59500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140000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105000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200000</a:t>
                      </a:r>
                      <a:endParaRPr lang="en-US" sz="1600" dirty="0"/>
                    </a:p>
                  </a:txBody>
                  <a:tcPr anchor="ctr"/>
                </a:tc>
              </a:tr>
              <a:tr h="35052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sales 609500 LE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36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E9A31E-4BAD-497D-960B-EFF22893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Marketing objectives for the first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165E8C-3CD4-46BF-92B1-1C00C70A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Reach </a:t>
            </a:r>
            <a:r>
              <a:rPr lang="en-US" dirty="0" smtClean="0">
                <a:solidFill>
                  <a:schemeClr val="tx1"/>
                </a:solidFill>
              </a:rPr>
              <a:t>more than 200000 Facebook </a:t>
            </a:r>
            <a:r>
              <a:rPr lang="en-US" dirty="0">
                <a:solidFill>
                  <a:schemeClr val="tx1"/>
                </a:solidFill>
              </a:rPr>
              <a:t>customers per </a:t>
            </a:r>
            <a:r>
              <a:rPr lang="en-US" dirty="0" smtClean="0">
                <a:solidFill>
                  <a:schemeClr val="tx1"/>
                </a:solidFill>
              </a:rPr>
              <a:t>month through Ads. , organic content &amp; enhancing SEO for social platforms, plus increasing followers by 5-10% each year quarter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Increase YouTube channel </a:t>
            </a:r>
            <a:r>
              <a:rPr lang="en-US" dirty="0" smtClean="0">
                <a:solidFill>
                  <a:schemeClr val="tx1"/>
                </a:solidFill>
              </a:rPr>
              <a:t>subscribers by 10% </a:t>
            </a:r>
            <a:r>
              <a:rPr lang="en-US" dirty="0">
                <a:solidFill>
                  <a:schemeClr val="tx1"/>
                </a:solidFill>
              </a:rPr>
              <a:t>every </a:t>
            </a:r>
            <a:r>
              <a:rPr lang="en-US" dirty="0" smtClean="0">
                <a:solidFill>
                  <a:schemeClr val="tx1"/>
                </a:solidFill>
              </a:rPr>
              <a:t>month &amp; increasing total watching time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Reach 1000 follower at least every year quarter on </a:t>
            </a:r>
            <a:r>
              <a:rPr lang="en-US" dirty="0" err="1" smtClean="0">
                <a:solidFill>
                  <a:schemeClr val="tx1"/>
                </a:solidFill>
              </a:rPr>
              <a:t>Instagram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Increase engagement by </a:t>
            </a:r>
            <a:r>
              <a:rPr lang="en-US" dirty="0" smtClean="0">
                <a:solidFill>
                  <a:schemeClr val="tx1"/>
                </a:solidFill>
              </a:rPr>
              <a:t>5-10%  </a:t>
            </a:r>
            <a:r>
              <a:rPr lang="en-US" dirty="0">
                <a:solidFill>
                  <a:schemeClr val="tx1"/>
                </a:solidFill>
              </a:rPr>
              <a:t>on all marketing sites </a:t>
            </a:r>
            <a:r>
              <a:rPr lang="en-US" dirty="0" smtClean="0">
                <a:solidFill>
                  <a:schemeClr val="tx1"/>
                </a:solidFill>
              </a:rPr>
              <a:t>each year quarter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5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smtClean="0"/>
              <a:t>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4364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target young adults and mid age parents who: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 Interest in sports, fitness and yoga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People with weight goals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Mothers with children and teenagers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People with chronic diseases (diabetes, high pressure,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Club Coaches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Physical Education Teachers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="" xmlns:a16="http://schemas.microsoft.com/office/drawing/2014/main" id="{BCB68394-E77D-31DB-826B-8AE8AE88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6347713" cy="748748"/>
          </a:xfrm>
        </p:spPr>
        <p:txBody>
          <a:bodyPr>
            <a:normAutofit fontScale="90000"/>
          </a:bodyPr>
          <a:lstStyle/>
          <a:p>
            <a:r>
              <a:rPr lang="ar-SA" b="1" i="1" u="sng" dirty="0"/>
              <a:t/>
            </a:r>
            <a:br>
              <a:rPr lang="ar-SA" b="1" i="1" u="sng" dirty="0"/>
            </a:br>
            <a:r>
              <a:rPr lang="en-US" b="1" dirty="0"/>
              <a:t>Buyer persona</a:t>
            </a:r>
            <a:br>
              <a:rPr lang="en-US" b="1" dirty="0"/>
            </a:br>
            <a:endParaRPr lang="ar-AE" dirty="0"/>
          </a:p>
        </p:txBody>
      </p:sp>
      <p:graphicFrame>
        <p:nvGraphicFramePr>
          <p:cNvPr id="7" name="جدول 6">
            <a:extLst>
              <a:ext uri="{FF2B5EF4-FFF2-40B4-BE49-F238E27FC236}">
                <a16:creationId xmlns="" xmlns:a16="http://schemas.microsoft.com/office/drawing/2014/main" id="{79F68802-0F44-75DD-FFC9-DC9C564DD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067612"/>
              </p:ext>
            </p:extLst>
          </p:nvPr>
        </p:nvGraphicFramePr>
        <p:xfrm>
          <a:off x="612648" y="3429000"/>
          <a:ext cx="8153400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483821649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61253081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rgbClr val="7030A0"/>
                          </a:solidFill>
                        </a:rPr>
                        <a:t>Sohaila</a:t>
                      </a:r>
                      <a:endParaRPr lang="en-US" sz="1600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l"/>
                      <a:r>
                        <a:rPr lang="en-US" sz="1600" dirty="0" smtClean="0"/>
                        <a:t>Age</a:t>
                      </a:r>
                      <a:r>
                        <a:rPr lang="en-US" sz="1600" dirty="0"/>
                        <a:t>: 37</a:t>
                      </a:r>
                    </a:p>
                    <a:p>
                      <a:r>
                        <a:rPr lang="en-US" sz="1600" dirty="0"/>
                        <a:t>Education level: High</a:t>
                      </a:r>
                    </a:p>
                    <a:p>
                      <a:r>
                        <a:rPr lang="en-US" sz="1600" dirty="0"/>
                        <a:t>Job: Fitness coach</a:t>
                      </a:r>
                    </a:p>
                    <a:p>
                      <a:r>
                        <a:rPr lang="en-US" sz="1600" dirty="0"/>
                        <a:t>Alexandria</a:t>
                      </a:r>
                    </a:p>
                    <a:p>
                      <a:r>
                        <a:rPr lang="en-US" sz="1600" dirty="0"/>
                        <a:t>Married with kids</a:t>
                      </a:r>
                    </a:p>
                    <a:p>
                      <a:r>
                        <a:rPr lang="en-US" sz="1600" dirty="0"/>
                        <a:t>Interest: yoga, cooking, history, fashion, climate change, travel</a:t>
                      </a:r>
                    </a:p>
                    <a:p>
                      <a:r>
                        <a:rPr lang="en-US" sz="1600" dirty="0"/>
                        <a:t>Goal: keep fit </a:t>
                      </a:r>
                    </a:p>
                    <a:p>
                      <a:r>
                        <a:rPr lang="en-US" sz="1600" dirty="0"/>
                        <a:t>Needs: to be more fit and balance diet</a:t>
                      </a:r>
                    </a:p>
                    <a:p>
                      <a:r>
                        <a:rPr lang="en-US" sz="1600" dirty="0"/>
                        <a:t>Challenges: quality/availability/diversity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Karem</a:t>
                      </a:r>
                      <a:endParaRPr lang="en-US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sz="1600" dirty="0" smtClean="0"/>
                        <a:t>Age</a:t>
                      </a:r>
                      <a:r>
                        <a:rPr lang="en-US" sz="1600" dirty="0"/>
                        <a:t>: 38</a:t>
                      </a:r>
                    </a:p>
                    <a:p>
                      <a:r>
                        <a:rPr lang="en-US" sz="1600" dirty="0"/>
                        <a:t>Education level: High</a:t>
                      </a:r>
                    </a:p>
                    <a:p>
                      <a:r>
                        <a:rPr lang="en-US" sz="1600" dirty="0"/>
                        <a:t>Job: engineer</a:t>
                      </a:r>
                    </a:p>
                    <a:p>
                      <a:r>
                        <a:rPr lang="en-US" sz="1600" dirty="0"/>
                        <a:t>Cairo</a:t>
                      </a:r>
                    </a:p>
                    <a:p>
                      <a:r>
                        <a:rPr lang="en-US" sz="1600" dirty="0"/>
                        <a:t>Single</a:t>
                      </a:r>
                    </a:p>
                    <a:p>
                      <a:r>
                        <a:rPr lang="en-US" sz="1600" dirty="0"/>
                        <a:t>Interest: scuba diving, blogging, social events, reading, gardening.</a:t>
                      </a:r>
                    </a:p>
                    <a:p>
                      <a:r>
                        <a:rPr lang="en-US" sz="1600" dirty="0"/>
                        <a:t>Goal: bulking/gym goals</a:t>
                      </a:r>
                    </a:p>
                    <a:p>
                      <a:r>
                        <a:rPr lang="en-US" sz="1600" dirty="0"/>
                        <a:t>Needs: balance diet, high portion package.</a:t>
                      </a:r>
                    </a:p>
                    <a:p>
                      <a:r>
                        <a:rPr lang="en-US" sz="1600" dirty="0"/>
                        <a:t>Challenges: diversity/ meal prepping, good taste.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042189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1905000" cy="1739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537252"/>
            <a:ext cx="1600200" cy="18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="" xmlns:a16="http://schemas.microsoft.com/office/drawing/2014/main" id="{824FD491-4D71-0387-94FD-C790321F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Competitive Advantage</a:t>
            </a:r>
            <a:endParaRPr lang="ar-AE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="" xmlns:a16="http://schemas.microsoft.com/office/drawing/2014/main" id="{3F25D7BA-CA97-D9CB-6E7A-1EDCA753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Product Diversity: salty and sweet packaged Foods, Beverage, snacks and Complete </a:t>
            </a:r>
            <a:r>
              <a:rPr lang="en-US" sz="2000" dirty="0" smtClean="0">
                <a:solidFill>
                  <a:schemeClr val="tx1"/>
                </a:solidFill>
              </a:rPr>
              <a:t>Meals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Tasty, delicious and healthy </a:t>
            </a:r>
            <a:r>
              <a:rPr lang="en-US" sz="2000" dirty="0" smtClean="0">
                <a:solidFill>
                  <a:schemeClr val="tx1"/>
                </a:solidFill>
              </a:rPr>
              <a:t>products</a:t>
            </a:r>
            <a:endParaRPr lang="ar-SA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Easy and fast </a:t>
            </a:r>
            <a:r>
              <a:rPr lang="en-US" sz="2000" dirty="0" smtClean="0">
                <a:solidFill>
                  <a:schemeClr val="tx1"/>
                </a:solidFill>
              </a:rPr>
              <a:t>delivery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Low prices compared to other competitors</a:t>
            </a:r>
            <a:endParaRPr lang="ar-A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1465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Neos Chronos">
      <a:dk1>
        <a:srgbClr val="444444"/>
      </a:dk1>
      <a:lt1>
        <a:sysClr val="window" lastClr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593</TotalTime>
  <Words>1286</Words>
  <Application>Microsoft Office PowerPoint</Application>
  <PresentationFormat>On-screen Show (4:3)</PresentationFormat>
  <Paragraphs>260</Paragraphs>
  <Slides>23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1_Office Theme</vt:lpstr>
      <vt:lpstr>Facet</vt:lpstr>
      <vt:lpstr>1_Facet</vt:lpstr>
      <vt:lpstr>Healthy &amp; Tasty Food Store</vt:lpstr>
      <vt:lpstr>Team Members</vt:lpstr>
      <vt:lpstr>PowerPoint Presentation</vt:lpstr>
      <vt:lpstr>SWOT ANALYSIS </vt:lpstr>
      <vt:lpstr>Financial objectives for the first year</vt:lpstr>
      <vt:lpstr>Marketing objectives for the first year</vt:lpstr>
      <vt:lpstr>Target Segments</vt:lpstr>
      <vt:lpstr> Buyer persona </vt:lpstr>
      <vt:lpstr>Competitive Advantage</vt:lpstr>
      <vt:lpstr>4 Ps – Marketing Mix</vt:lpstr>
      <vt:lpstr>4 Ps – Marketing Mix</vt:lpstr>
      <vt:lpstr>Our Collection</vt:lpstr>
      <vt:lpstr>4 Ps – Marketing Mix</vt:lpstr>
      <vt:lpstr>4 Ps – Marketing Mix</vt:lpstr>
      <vt:lpstr>4 Ps – Marketing Mix</vt:lpstr>
      <vt:lpstr>Marketing channels</vt:lpstr>
      <vt:lpstr>calendar of social media platform </vt:lpstr>
      <vt:lpstr>Facebook</vt:lpstr>
      <vt:lpstr>Instagram </vt:lpstr>
      <vt:lpstr>Advertising Campaign</vt:lpstr>
      <vt:lpstr>CONTROL – How Do We Monitor Performance?</vt:lpstr>
      <vt:lpstr>Recommendations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Food Store</dc:title>
  <dc:creator>m7md mostafa</dc:creator>
  <cp:lastModifiedBy>Master7-PC</cp:lastModifiedBy>
  <cp:revision>200</cp:revision>
  <dcterms:created xsi:type="dcterms:W3CDTF">2006-08-16T00:00:00Z</dcterms:created>
  <dcterms:modified xsi:type="dcterms:W3CDTF">2024-10-17T18:19:19Z</dcterms:modified>
</cp:coreProperties>
</file>