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7" r:id="rId2"/>
  </p:sldMasterIdLst>
  <p:notesMasterIdLst>
    <p:notesMasterId r:id="rId24"/>
  </p:notesMasterIdLst>
  <p:handoutMasterIdLst>
    <p:handoutMasterId r:id="rId25"/>
  </p:handoutMasterIdLst>
  <p:sldIdLst>
    <p:sldId id="352" r:id="rId3"/>
    <p:sldId id="353" r:id="rId4"/>
    <p:sldId id="354" r:id="rId5"/>
    <p:sldId id="376" r:id="rId6"/>
    <p:sldId id="375" r:id="rId7"/>
    <p:sldId id="357" r:id="rId8"/>
    <p:sldId id="358" r:id="rId9"/>
    <p:sldId id="359" r:id="rId10"/>
    <p:sldId id="360" r:id="rId11"/>
    <p:sldId id="361" r:id="rId12"/>
    <p:sldId id="362" r:id="rId13"/>
    <p:sldId id="363" r:id="rId14"/>
    <p:sldId id="372" r:id="rId15"/>
    <p:sldId id="364" r:id="rId16"/>
    <p:sldId id="365" r:id="rId17"/>
    <p:sldId id="366" r:id="rId18"/>
    <p:sldId id="373" r:id="rId19"/>
    <p:sldId id="374" r:id="rId20"/>
    <p:sldId id="368" r:id="rId21"/>
    <p:sldId id="369" r:id="rId22"/>
    <p:sldId id="370" r:id="rId23"/>
  </p:sldIdLst>
  <p:sldSz cx="9144000" cy="6858000" type="screen4x3"/>
  <p:notesSz cx="6669088" cy="9872663"/>
  <p:custDataLst>
    <p:tags r:id="rId26"/>
  </p:custDataLst>
  <p:defaultTextStyle>
    <a:defPPr>
      <a:defRPr lang="en-GB"/>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8568" autoAdjust="0"/>
  </p:normalViewPr>
  <p:slideViewPr>
    <p:cSldViewPr>
      <p:cViewPr varScale="1">
        <p:scale>
          <a:sx n="78" d="100"/>
          <a:sy n="78" d="100"/>
        </p:scale>
        <p:origin x="-1709" y="-77"/>
      </p:cViewPr>
      <p:guideLst>
        <p:guide orient="horz" pos="2160"/>
        <p:guide pos="2880"/>
      </p:guideLst>
    </p:cSldViewPr>
  </p:slideViewPr>
  <p:outlineViewPr>
    <p:cViewPr>
      <p:scale>
        <a:sx n="33" d="100"/>
        <a:sy n="33" d="100"/>
      </p:scale>
      <p:origin x="48" y="193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1" y="0"/>
            <a:ext cx="2889108" cy="493634"/>
          </a:xfrm>
          <a:prstGeom prst="rect">
            <a:avLst/>
          </a:prstGeom>
          <a:noFill/>
          <a:ln w="9525">
            <a:noFill/>
            <a:miter lim="800000"/>
            <a:headEnd/>
            <a:tailEnd/>
          </a:ln>
          <a:effectLst/>
        </p:spPr>
        <p:txBody>
          <a:bodyPr vert="horz" wrap="square" lIns="90715" tIns="45357" rIns="90715" bIns="45357" numCol="1" anchor="t" anchorCtr="0" compatLnSpc="1">
            <a:prstTxWarp prst="textNoShape">
              <a:avLst/>
            </a:prstTxWarp>
          </a:bodyPr>
          <a:lstStyle>
            <a:lvl1pPr eaLnBrk="1" hangingPunct="1">
              <a:defRPr sz="1200">
                <a:latin typeface="Arial" charset="0"/>
              </a:defRPr>
            </a:lvl1pPr>
          </a:lstStyle>
          <a:p>
            <a:pPr>
              <a:defRPr/>
            </a:pPr>
            <a:endParaRPr lang="en-GB" dirty="0"/>
          </a:p>
        </p:txBody>
      </p:sp>
      <p:sp>
        <p:nvSpPr>
          <p:cNvPr id="68611" name="Rectangle 3"/>
          <p:cNvSpPr>
            <a:spLocks noGrp="1" noChangeArrowheads="1"/>
          </p:cNvSpPr>
          <p:nvPr>
            <p:ph type="dt" sz="quarter" idx="1"/>
          </p:nvPr>
        </p:nvSpPr>
        <p:spPr bwMode="auto">
          <a:xfrm>
            <a:off x="3778423" y="0"/>
            <a:ext cx="2889108" cy="493634"/>
          </a:xfrm>
          <a:prstGeom prst="rect">
            <a:avLst/>
          </a:prstGeom>
          <a:noFill/>
          <a:ln w="9525">
            <a:noFill/>
            <a:miter lim="800000"/>
            <a:headEnd/>
            <a:tailEnd/>
          </a:ln>
          <a:effectLst/>
        </p:spPr>
        <p:txBody>
          <a:bodyPr vert="horz" wrap="square" lIns="90715" tIns="45357" rIns="90715" bIns="45357"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68612" name="Rectangle 4"/>
          <p:cNvSpPr>
            <a:spLocks noGrp="1" noChangeArrowheads="1"/>
          </p:cNvSpPr>
          <p:nvPr>
            <p:ph type="ftr" sz="quarter" idx="2"/>
          </p:nvPr>
        </p:nvSpPr>
        <p:spPr bwMode="auto">
          <a:xfrm>
            <a:off x="1" y="9377443"/>
            <a:ext cx="2889108" cy="493634"/>
          </a:xfrm>
          <a:prstGeom prst="rect">
            <a:avLst/>
          </a:prstGeom>
          <a:noFill/>
          <a:ln w="9525">
            <a:noFill/>
            <a:miter lim="800000"/>
            <a:headEnd/>
            <a:tailEnd/>
          </a:ln>
          <a:effectLst/>
        </p:spPr>
        <p:txBody>
          <a:bodyPr vert="horz" wrap="square" lIns="90715" tIns="45357" rIns="90715" bIns="45357" numCol="1" anchor="b" anchorCtr="0" compatLnSpc="1">
            <a:prstTxWarp prst="textNoShape">
              <a:avLst/>
            </a:prstTxWarp>
          </a:bodyPr>
          <a:lstStyle>
            <a:lvl1pPr eaLnBrk="1" hangingPunct="1">
              <a:defRPr sz="1200">
                <a:latin typeface="Arial" charset="0"/>
              </a:defRPr>
            </a:lvl1pPr>
          </a:lstStyle>
          <a:p>
            <a:pPr>
              <a:defRPr/>
            </a:pPr>
            <a:endParaRPr lang="en-GB" dirty="0"/>
          </a:p>
        </p:txBody>
      </p:sp>
      <p:sp>
        <p:nvSpPr>
          <p:cNvPr id="68613" name="Rectangle 5"/>
          <p:cNvSpPr>
            <a:spLocks noGrp="1" noChangeArrowheads="1"/>
          </p:cNvSpPr>
          <p:nvPr>
            <p:ph type="sldNum" sz="quarter" idx="3"/>
          </p:nvPr>
        </p:nvSpPr>
        <p:spPr bwMode="auto">
          <a:xfrm>
            <a:off x="3778423" y="9377443"/>
            <a:ext cx="2889108" cy="493634"/>
          </a:xfrm>
          <a:prstGeom prst="rect">
            <a:avLst/>
          </a:prstGeom>
          <a:noFill/>
          <a:ln w="9525">
            <a:noFill/>
            <a:miter lim="800000"/>
            <a:headEnd/>
            <a:tailEnd/>
          </a:ln>
          <a:effectLst/>
        </p:spPr>
        <p:txBody>
          <a:bodyPr vert="horz" wrap="square" lIns="90715" tIns="45357" rIns="90715" bIns="45357" numCol="1" anchor="b" anchorCtr="0" compatLnSpc="1">
            <a:prstTxWarp prst="textNoShape">
              <a:avLst/>
            </a:prstTxWarp>
          </a:bodyPr>
          <a:lstStyle>
            <a:lvl1pPr algn="r" eaLnBrk="1" hangingPunct="1">
              <a:defRPr sz="1200">
                <a:latin typeface="Arial" charset="0"/>
              </a:defRPr>
            </a:lvl1pPr>
          </a:lstStyle>
          <a:p>
            <a:pPr>
              <a:defRPr/>
            </a:pPr>
            <a:fld id="{952E99E9-C878-42C0-8206-47CFE5540070}" type="slidenum">
              <a:rPr lang="en-GB"/>
              <a:pPr>
                <a:defRPr/>
              </a:pPr>
              <a:t>‹#›</a:t>
            </a:fld>
            <a:endParaRPr lang="en-GB" dirty="0"/>
          </a:p>
        </p:txBody>
      </p:sp>
    </p:spTree>
    <p:extLst>
      <p:ext uri="{BB962C8B-B14F-4D97-AF65-F5344CB8AC3E}">
        <p14:creationId xmlns:p14="http://schemas.microsoft.com/office/powerpoint/2010/main" val="546566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1" y="0"/>
            <a:ext cx="2889108" cy="493634"/>
          </a:xfrm>
          <a:prstGeom prst="rect">
            <a:avLst/>
          </a:prstGeom>
          <a:noFill/>
          <a:ln w="9525">
            <a:noFill/>
            <a:miter lim="800000"/>
            <a:headEnd/>
            <a:tailEnd/>
          </a:ln>
          <a:effectLst/>
        </p:spPr>
        <p:txBody>
          <a:bodyPr vert="horz" wrap="square" lIns="90715" tIns="45357" rIns="90715" bIns="45357" numCol="1" anchor="t" anchorCtr="0" compatLnSpc="1">
            <a:prstTxWarp prst="textNoShape">
              <a:avLst/>
            </a:prstTxWarp>
          </a:bodyPr>
          <a:lstStyle>
            <a:lvl1pPr eaLnBrk="1" hangingPunct="1">
              <a:defRPr sz="1200">
                <a:latin typeface="Arial" charset="0"/>
              </a:defRPr>
            </a:lvl1pPr>
          </a:lstStyle>
          <a:p>
            <a:pPr>
              <a:defRPr/>
            </a:pPr>
            <a:endParaRPr lang="en-GB" dirty="0"/>
          </a:p>
        </p:txBody>
      </p:sp>
      <p:sp>
        <p:nvSpPr>
          <p:cNvPr id="28675" name="Rectangle 3"/>
          <p:cNvSpPr>
            <a:spLocks noGrp="1" noChangeArrowheads="1"/>
          </p:cNvSpPr>
          <p:nvPr>
            <p:ph type="dt" idx="1"/>
          </p:nvPr>
        </p:nvSpPr>
        <p:spPr bwMode="auto">
          <a:xfrm>
            <a:off x="3778423" y="0"/>
            <a:ext cx="2889108" cy="493634"/>
          </a:xfrm>
          <a:prstGeom prst="rect">
            <a:avLst/>
          </a:prstGeom>
          <a:noFill/>
          <a:ln w="9525">
            <a:noFill/>
            <a:miter lim="800000"/>
            <a:headEnd/>
            <a:tailEnd/>
          </a:ln>
          <a:effectLst/>
        </p:spPr>
        <p:txBody>
          <a:bodyPr vert="horz" wrap="square" lIns="90715" tIns="45357" rIns="90715" bIns="45357"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13316" name="Rectangle 4"/>
          <p:cNvSpPr>
            <a:spLocks noGrp="1" noRot="1" noChangeAspect="1" noChangeArrowheads="1" noTextEdit="1"/>
          </p:cNvSpPr>
          <p:nvPr>
            <p:ph type="sldImg" idx="2"/>
          </p:nvPr>
        </p:nvSpPr>
        <p:spPr bwMode="auto">
          <a:xfrm>
            <a:off x="868363" y="741363"/>
            <a:ext cx="4933950" cy="370205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666598" y="4688722"/>
            <a:ext cx="5335894" cy="4442699"/>
          </a:xfrm>
          <a:prstGeom prst="rect">
            <a:avLst/>
          </a:prstGeom>
          <a:noFill/>
          <a:ln w="9525">
            <a:noFill/>
            <a:miter lim="800000"/>
            <a:headEnd/>
            <a:tailEnd/>
          </a:ln>
          <a:effectLst/>
        </p:spPr>
        <p:txBody>
          <a:bodyPr vert="horz" wrap="square" lIns="90715" tIns="45357" rIns="90715" bIns="45357"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8678" name="Rectangle 6"/>
          <p:cNvSpPr>
            <a:spLocks noGrp="1" noChangeArrowheads="1"/>
          </p:cNvSpPr>
          <p:nvPr>
            <p:ph type="ftr" sz="quarter" idx="4"/>
          </p:nvPr>
        </p:nvSpPr>
        <p:spPr bwMode="auto">
          <a:xfrm>
            <a:off x="1" y="9377443"/>
            <a:ext cx="2889108" cy="493634"/>
          </a:xfrm>
          <a:prstGeom prst="rect">
            <a:avLst/>
          </a:prstGeom>
          <a:noFill/>
          <a:ln w="9525">
            <a:noFill/>
            <a:miter lim="800000"/>
            <a:headEnd/>
            <a:tailEnd/>
          </a:ln>
          <a:effectLst/>
        </p:spPr>
        <p:txBody>
          <a:bodyPr vert="horz" wrap="square" lIns="90715" tIns="45357" rIns="90715" bIns="45357" numCol="1" anchor="b" anchorCtr="0" compatLnSpc="1">
            <a:prstTxWarp prst="textNoShape">
              <a:avLst/>
            </a:prstTxWarp>
          </a:bodyPr>
          <a:lstStyle>
            <a:lvl1pPr eaLnBrk="1" hangingPunct="1">
              <a:defRPr sz="1200">
                <a:latin typeface="Arial" charset="0"/>
              </a:defRPr>
            </a:lvl1pPr>
          </a:lstStyle>
          <a:p>
            <a:pPr>
              <a:defRPr/>
            </a:pPr>
            <a:endParaRPr lang="en-GB" dirty="0"/>
          </a:p>
        </p:txBody>
      </p:sp>
      <p:sp>
        <p:nvSpPr>
          <p:cNvPr id="28679" name="Rectangle 7"/>
          <p:cNvSpPr>
            <a:spLocks noGrp="1" noChangeArrowheads="1"/>
          </p:cNvSpPr>
          <p:nvPr>
            <p:ph type="sldNum" sz="quarter" idx="5"/>
          </p:nvPr>
        </p:nvSpPr>
        <p:spPr bwMode="auto">
          <a:xfrm>
            <a:off x="3778423" y="9377443"/>
            <a:ext cx="2889108" cy="493634"/>
          </a:xfrm>
          <a:prstGeom prst="rect">
            <a:avLst/>
          </a:prstGeom>
          <a:noFill/>
          <a:ln w="9525">
            <a:noFill/>
            <a:miter lim="800000"/>
            <a:headEnd/>
            <a:tailEnd/>
          </a:ln>
          <a:effectLst/>
        </p:spPr>
        <p:txBody>
          <a:bodyPr vert="horz" wrap="square" lIns="90715" tIns="45357" rIns="90715" bIns="45357" numCol="1" anchor="b" anchorCtr="0" compatLnSpc="1">
            <a:prstTxWarp prst="textNoShape">
              <a:avLst/>
            </a:prstTxWarp>
          </a:bodyPr>
          <a:lstStyle>
            <a:lvl1pPr algn="r" eaLnBrk="1" hangingPunct="1">
              <a:defRPr sz="1200">
                <a:latin typeface="Arial" charset="0"/>
              </a:defRPr>
            </a:lvl1pPr>
          </a:lstStyle>
          <a:p>
            <a:pPr>
              <a:defRPr/>
            </a:pPr>
            <a:fld id="{CEF792AC-C16C-4C66-9CBE-730E38547828}" type="slidenum">
              <a:rPr lang="en-GB"/>
              <a:pPr>
                <a:defRPr/>
              </a:pPr>
              <a:t>‹#›</a:t>
            </a:fld>
            <a:endParaRPr lang="en-GB" dirty="0"/>
          </a:p>
        </p:txBody>
      </p:sp>
    </p:spTree>
    <p:extLst>
      <p:ext uri="{BB962C8B-B14F-4D97-AF65-F5344CB8AC3E}">
        <p14:creationId xmlns:p14="http://schemas.microsoft.com/office/powerpoint/2010/main" val="512666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F792AC-C16C-4C66-9CBE-730E38547828}" type="slidenum">
              <a:rPr lang="en-GB" smtClean="0">
                <a:solidFill>
                  <a:prstClr val="black"/>
                </a:solidFill>
              </a:rPr>
              <a:pPr>
                <a:defRPr/>
              </a:pPr>
              <a:t>17</a:t>
            </a:fld>
            <a:endParaRPr lang="en-GB" dirty="0">
              <a:solidFill>
                <a:prstClr val="black"/>
              </a:solidFill>
            </a:endParaRPr>
          </a:p>
        </p:txBody>
      </p:sp>
    </p:spTree>
    <p:extLst>
      <p:ext uri="{BB962C8B-B14F-4D97-AF65-F5344CB8AC3E}">
        <p14:creationId xmlns:p14="http://schemas.microsoft.com/office/powerpoint/2010/main" val="3970928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6D2077"/>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2" name="Title 1"/>
          <p:cNvSpPr>
            <a:spLocks noGrp="1"/>
          </p:cNvSpPr>
          <p:nvPr>
            <p:ph type="ctrTitle"/>
          </p:nvPr>
        </p:nvSpPr>
        <p:spPr>
          <a:xfrm>
            <a:off x="685800" y="2130425"/>
            <a:ext cx="7772400" cy="1470025"/>
          </a:xfrm>
        </p:spPr>
        <p:txBody>
          <a:bodyPr/>
          <a:lstStyle>
            <a:lvl1pPr algn="ctr">
              <a:defRPr sz="4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5" name="Picture 4" descr="RGU Riverside Logo White Reverse AW.png"/>
          <p:cNvPicPr>
            <a:picLocks noChangeAspect="1"/>
          </p:cNvPicPr>
          <p:nvPr/>
        </p:nvPicPr>
        <p:blipFill>
          <a:blip r:embed="rId2" cstate="print"/>
          <a:stretch>
            <a:fillRect/>
          </a:stretch>
        </p:blipFill>
        <p:spPr>
          <a:xfrm>
            <a:off x="450003" y="450000"/>
            <a:ext cx="3926472" cy="713477"/>
          </a:xfrm>
          <a:prstGeom prst="rect">
            <a:avLst/>
          </a:prstGeom>
        </p:spPr>
      </p:pic>
    </p:spTree>
    <p:extLst>
      <p:ext uri="{BB962C8B-B14F-4D97-AF65-F5344CB8AC3E}">
        <p14:creationId xmlns:p14="http://schemas.microsoft.com/office/powerpoint/2010/main" val="62063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180047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692110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3611780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4225352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2150282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334611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734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Logo">
    <p:spTree>
      <p:nvGrpSpPr>
        <p:cNvPr id="1" name=""/>
        <p:cNvGrpSpPr/>
        <p:nvPr/>
      </p:nvGrpSpPr>
      <p:grpSpPr>
        <a:xfrm>
          <a:off x="0" y="0"/>
          <a:ext cx="0" cy="0"/>
          <a:chOff x="0" y="0"/>
          <a:chExt cx="0" cy="0"/>
        </a:xfrm>
      </p:grpSpPr>
      <p:sp>
        <p:nvSpPr>
          <p:cNvPr id="4" name="Rectangle 3"/>
          <p:cNvSpPr/>
          <p:nvPr/>
        </p:nvSpPr>
        <p:spPr>
          <a:xfrm>
            <a:off x="0" y="928670"/>
            <a:ext cx="9144000" cy="50006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553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389886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133956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2773644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257181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4E070E1-FA88-4FE4-A99B-184CC5FFBF8F}" type="datetimeFigureOut">
              <a:rPr lang="en-GB" smtClean="0"/>
              <a:t>09/10/2015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03E09F6-613E-453F-84AF-99ECA2D31AF6}" type="slidenum">
              <a:rPr lang="en-GB" smtClean="0"/>
              <a:t>‹#›</a:t>
            </a:fld>
            <a:endParaRPr lang="en-GB" dirty="0"/>
          </a:p>
        </p:txBody>
      </p:sp>
    </p:spTree>
    <p:extLst>
      <p:ext uri="{BB962C8B-B14F-4D97-AF65-F5344CB8AC3E}">
        <p14:creationId xmlns:p14="http://schemas.microsoft.com/office/powerpoint/2010/main" val="1608786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D2077"/>
        </a:solidFill>
        <a:effectLst/>
      </p:bgPr>
    </p:bg>
    <p:spTree>
      <p:nvGrpSpPr>
        <p:cNvPr id="1" name=""/>
        <p:cNvGrpSpPr/>
        <p:nvPr/>
      </p:nvGrpSpPr>
      <p:grpSpPr>
        <a:xfrm>
          <a:off x="0" y="0"/>
          <a:ext cx="0" cy="0"/>
          <a:chOff x="0" y="0"/>
          <a:chExt cx="0" cy="0"/>
        </a:xfrm>
      </p:grpSpPr>
      <p:sp>
        <p:nvSpPr>
          <p:cNvPr id="6" name="Rectangle 5"/>
          <p:cNvSpPr/>
          <p:nvPr/>
        </p:nvSpPr>
        <p:spPr>
          <a:xfrm>
            <a:off x="0" y="928670"/>
            <a:ext cx="9144000" cy="50006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endParaRPr>
          </a:p>
        </p:txBody>
      </p:sp>
      <p:pic>
        <p:nvPicPr>
          <p:cNvPr id="5" name="Picture 4" descr="RGU Riverside wave.jpg"/>
          <p:cNvPicPr>
            <a:picLocks noChangeAspect="1"/>
          </p:cNvPicPr>
          <p:nvPr/>
        </p:nvPicPr>
        <p:blipFill>
          <a:blip r:embed="rId6" cstate="print"/>
          <a:stretch>
            <a:fillRect/>
          </a:stretch>
        </p:blipFill>
        <p:spPr>
          <a:xfrm>
            <a:off x="216000" y="1857364"/>
            <a:ext cx="8712000" cy="2807620"/>
          </a:xfrm>
          <a:prstGeom prst="rect">
            <a:avLst/>
          </a:prstGeom>
        </p:spPr>
      </p:pic>
      <p:sp>
        <p:nvSpPr>
          <p:cNvPr id="3" name="Text Placeholder 2"/>
          <p:cNvSpPr>
            <a:spLocks noGrp="1"/>
          </p:cNvSpPr>
          <p:nvPr>
            <p:ph type="body" idx="1"/>
          </p:nvPr>
        </p:nvSpPr>
        <p:spPr>
          <a:xfrm>
            <a:off x="457200" y="1142984"/>
            <a:ext cx="8229600" cy="46034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457200" y="142853"/>
            <a:ext cx="8229600" cy="642941"/>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7" name="Picture 6" descr="RGU Riverside Logo White Reverse AW.png"/>
          <p:cNvPicPr>
            <a:picLocks noChangeAspect="1"/>
          </p:cNvPicPr>
          <p:nvPr/>
        </p:nvPicPr>
        <p:blipFill>
          <a:blip r:embed="rId7" cstate="print"/>
          <a:stretch>
            <a:fillRect/>
          </a:stretch>
        </p:blipFill>
        <p:spPr>
          <a:xfrm>
            <a:off x="6357950" y="6174294"/>
            <a:ext cx="2571768" cy="467315"/>
          </a:xfrm>
          <a:prstGeom prst="rect">
            <a:avLst/>
          </a:prstGeom>
        </p:spPr>
      </p:pic>
    </p:spTree>
    <p:extLst>
      <p:ext uri="{BB962C8B-B14F-4D97-AF65-F5344CB8AC3E}">
        <p14:creationId xmlns:p14="http://schemas.microsoft.com/office/powerpoint/2010/main" val="2788066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457200" rtl="0" eaLnBrk="1" latinLnBrk="0" hangingPunct="1">
        <a:spcBef>
          <a:spcPct val="0"/>
        </a:spcBef>
        <a:buNone/>
        <a:defRPr sz="3600" kern="1200">
          <a:solidFill>
            <a:schemeClr val="bg1"/>
          </a:solidFill>
          <a:latin typeface="Verdana" pitchFamily="34" charset="0"/>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Verdana" pitchFamily="34" charset="0"/>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Verdana" pitchFamily="34" charset="0"/>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Verdana" pitchFamily="34" charset="0"/>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Verdana" pitchFamily="34" charset="0"/>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Verdana"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070E1-FA88-4FE4-A99B-184CC5FFBF8F}" type="datetimeFigureOut">
              <a:rPr lang="en-GB" smtClean="0"/>
              <a:t>09/10/2015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E09F6-613E-453F-84AF-99ECA2D31AF6}" type="slidenum">
              <a:rPr lang="en-GB" smtClean="0"/>
              <a:t>‹#›</a:t>
            </a:fld>
            <a:endParaRPr lang="en-GB" dirty="0"/>
          </a:p>
        </p:txBody>
      </p:sp>
    </p:spTree>
    <p:extLst>
      <p:ext uri="{BB962C8B-B14F-4D97-AF65-F5344CB8AC3E}">
        <p14:creationId xmlns:p14="http://schemas.microsoft.com/office/powerpoint/2010/main" val="297925326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hyperlink" Target="mailto:placement.destech@rgu.ac.uk" TargetMode="Externa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slideLayout" Target="../slideLayouts/slideLayout11.xml"/><Relationship Id="rId1" Type="http://schemas.openxmlformats.org/officeDocument/2006/relationships/tags" Target="../tags/tag17.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eg"/></Relationships>
</file>

<file path=ppt/slides/_rels/slide17.xml.rels><?xml version="1.0" encoding="UTF-8" standalone="yes"?>
<Relationships xmlns="http://schemas.openxmlformats.org/package/2006/relationships"><Relationship Id="rId8" Type="http://schemas.openxmlformats.org/officeDocument/2006/relationships/hyperlink" Target="http://www.equatescotland.org.uk/" TargetMode="External"/><Relationship Id="rId3" Type="http://schemas.openxmlformats.org/officeDocument/2006/relationships/notesSlide" Target="../notesSlides/notesSlide1.xml"/><Relationship Id="rId7" Type="http://schemas.openxmlformats.org/officeDocument/2006/relationships/hyperlink" Target="http://uk.linkedin.com/" TargetMode="Externa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hyperlink" Target="http://www.e-placementscotland.com/" TargetMode="External"/><Relationship Id="rId5" Type="http://schemas.openxmlformats.org/officeDocument/2006/relationships/hyperlink" Target="https://twitter.com/rguplacement" TargetMode="External"/><Relationship Id="rId4" Type="http://schemas.openxmlformats.org/officeDocument/2006/relationships/hyperlink" Target="http://campusmoodle.rgu.ac.uk/course/view.php?id=81875"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hyperlink" Target="mailto:f.a.hunter@rgu.ac.uk" TargetMode="Externa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hyperlink" Target="mailto:placement.destech@rgu.ac.uk" TargetMode="External"/><Relationship Id="rId5" Type="http://schemas.openxmlformats.org/officeDocument/2006/relationships/hyperlink" Target="mailto:n.wingate@rgu.ac.uk" TargetMode="External"/><Relationship Id="rId4" Type="http://schemas.openxmlformats.org/officeDocument/2006/relationships/hyperlink" Target="mailto:a.love@rgu.ac.u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Industrial Work Placement</a:t>
            </a:r>
            <a:endParaRPr lang="en-GB" dirty="0"/>
          </a:p>
        </p:txBody>
      </p:sp>
      <p:sp>
        <p:nvSpPr>
          <p:cNvPr id="3" name="Subtitle 2"/>
          <p:cNvSpPr>
            <a:spLocks noGrp="1"/>
          </p:cNvSpPr>
          <p:nvPr>
            <p:ph type="subTitle" idx="1"/>
          </p:nvPr>
        </p:nvSpPr>
        <p:spPr/>
        <p:txBody>
          <a:bodyPr/>
          <a:lstStyle/>
          <a:p>
            <a:r>
              <a:rPr lang="en-GB" dirty="0" smtClean="0"/>
              <a:t>Ann Love</a:t>
            </a:r>
            <a:endParaRPr lang="en-GB" dirty="0" smtClean="0"/>
          </a:p>
          <a:p>
            <a:r>
              <a:rPr lang="en-GB" dirty="0" smtClean="0"/>
              <a:t>Placement </a:t>
            </a:r>
            <a:r>
              <a:rPr lang="en-GB" dirty="0" smtClean="0"/>
              <a:t>Officer</a:t>
            </a:r>
            <a:endParaRPr lang="en-GB" dirty="0" smtClean="0"/>
          </a:p>
          <a:p>
            <a:r>
              <a:rPr lang="en-GB" dirty="0" smtClean="0"/>
              <a:t>Faculty of Design &amp; Technology</a:t>
            </a:r>
          </a:p>
          <a:p>
            <a:endParaRPr lang="en-GB" dirty="0"/>
          </a:p>
        </p:txBody>
      </p:sp>
    </p:spTree>
    <p:custDataLst>
      <p:tags r:id="rId1"/>
    </p:custDataLst>
    <p:extLst>
      <p:ext uri="{BB962C8B-B14F-4D97-AF65-F5344CB8AC3E}">
        <p14:creationId xmlns:p14="http://schemas.microsoft.com/office/powerpoint/2010/main" val="2108155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algn="ctr" eaLnBrk="1" hangingPunct="1"/>
            <a:r>
              <a:rPr lang="en-GB" sz="3200" u="none" dirty="0" smtClean="0">
                <a:latin typeface="Verdana" pitchFamily="34" charset="0"/>
              </a:rPr>
              <a:t>What We Can Do To Help You</a:t>
            </a:r>
          </a:p>
        </p:txBody>
      </p:sp>
      <p:sp>
        <p:nvSpPr>
          <p:cNvPr id="11267" name="Rectangle 3"/>
          <p:cNvSpPr>
            <a:spLocks noGrp="1" noChangeArrowheads="1"/>
          </p:cNvSpPr>
          <p:nvPr>
            <p:ph idx="1"/>
          </p:nvPr>
        </p:nvSpPr>
        <p:spPr/>
        <p:txBody>
          <a:bodyPr/>
          <a:lstStyle/>
          <a:p>
            <a:pPr eaLnBrk="1" hangingPunct="1">
              <a:lnSpc>
                <a:spcPct val="90000"/>
              </a:lnSpc>
              <a:buFontTx/>
              <a:buNone/>
            </a:pPr>
            <a:r>
              <a:rPr lang="en-GB" dirty="0" smtClean="0"/>
              <a:t>	</a:t>
            </a:r>
            <a:r>
              <a:rPr lang="en-GB" sz="2400" dirty="0" smtClean="0">
                <a:latin typeface="Verdana" pitchFamily="34" charset="0"/>
              </a:rPr>
              <a:t>We will also:</a:t>
            </a:r>
          </a:p>
          <a:p>
            <a:pPr eaLnBrk="1" hangingPunct="1">
              <a:lnSpc>
                <a:spcPct val="90000"/>
              </a:lnSpc>
              <a:buFontTx/>
              <a:buNone/>
            </a:pPr>
            <a:endParaRPr lang="en-GB" sz="2400" dirty="0" smtClean="0">
              <a:latin typeface="Verdana" pitchFamily="34" charset="0"/>
            </a:endParaRPr>
          </a:p>
          <a:p>
            <a:pPr eaLnBrk="1" hangingPunct="1">
              <a:lnSpc>
                <a:spcPct val="90000"/>
              </a:lnSpc>
              <a:buFontTx/>
              <a:buNone/>
            </a:pPr>
            <a:r>
              <a:rPr lang="en-GB" sz="2400" dirty="0" smtClean="0">
                <a:latin typeface="Verdana" pitchFamily="34" charset="0"/>
              </a:rPr>
              <a:t>	- send out insurance and H&amp;S request forms</a:t>
            </a:r>
          </a:p>
          <a:p>
            <a:pPr eaLnBrk="1" hangingPunct="1">
              <a:lnSpc>
                <a:spcPct val="90000"/>
              </a:lnSpc>
              <a:buFontTx/>
              <a:buNone/>
            </a:pPr>
            <a:endParaRPr lang="en-GB" sz="2400" dirty="0" smtClean="0">
              <a:latin typeface="Verdana" pitchFamily="34" charset="0"/>
            </a:endParaRPr>
          </a:p>
          <a:p>
            <a:pPr eaLnBrk="1" hangingPunct="1">
              <a:lnSpc>
                <a:spcPct val="90000"/>
              </a:lnSpc>
              <a:buFontTx/>
              <a:buNone/>
            </a:pPr>
            <a:r>
              <a:rPr lang="en-GB" sz="2400" dirty="0" smtClean="0">
                <a:latin typeface="Verdana" pitchFamily="34" charset="0"/>
              </a:rPr>
              <a:t>	- provide pre-placement briefing and relevant documents on Moodle before you embark on your placement </a:t>
            </a:r>
          </a:p>
          <a:p>
            <a:pPr eaLnBrk="1" hangingPunct="1">
              <a:lnSpc>
                <a:spcPct val="90000"/>
              </a:lnSpc>
              <a:buFontTx/>
              <a:buNone/>
            </a:pPr>
            <a:endParaRPr lang="en-GB" sz="2400" dirty="0" smtClean="0">
              <a:latin typeface="Verdana" pitchFamily="34" charset="0"/>
            </a:endParaRPr>
          </a:p>
          <a:p>
            <a:pPr eaLnBrk="1" hangingPunct="1">
              <a:lnSpc>
                <a:spcPct val="90000"/>
              </a:lnSpc>
              <a:buFontTx/>
              <a:buNone/>
            </a:pPr>
            <a:r>
              <a:rPr lang="en-GB" sz="2400" dirty="0" smtClean="0">
                <a:latin typeface="Verdana" pitchFamily="34" charset="0"/>
              </a:rPr>
              <a:t>	- provide a professional service to students, employers and academic tutors</a:t>
            </a:r>
          </a:p>
          <a:p>
            <a:pPr eaLnBrk="1" hangingPunct="1"/>
            <a:endParaRPr lang="en-GB" sz="3200"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algn="ctr" eaLnBrk="1" hangingPunct="1"/>
            <a:r>
              <a:rPr lang="en-GB" sz="3200" u="none" dirty="0" smtClean="0">
                <a:latin typeface="Verdana" pitchFamily="34" charset="0"/>
              </a:rPr>
              <a:t>Your Commitment</a:t>
            </a:r>
          </a:p>
        </p:txBody>
      </p:sp>
      <p:sp>
        <p:nvSpPr>
          <p:cNvPr id="12291" name="Rectangle 3"/>
          <p:cNvSpPr>
            <a:spLocks noGrp="1" noChangeArrowheads="1"/>
          </p:cNvSpPr>
          <p:nvPr>
            <p:ph idx="1"/>
          </p:nvPr>
        </p:nvSpPr>
        <p:spPr>
          <a:xfrm>
            <a:off x="467544" y="908720"/>
            <a:ext cx="8280920" cy="5040560"/>
          </a:xfrm>
        </p:spPr>
        <p:txBody>
          <a:bodyPr anchor="ctr">
            <a:normAutofit fontScale="55000" lnSpcReduction="20000"/>
          </a:bodyPr>
          <a:lstStyle/>
          <a:p>
            <a:pPr eaLnBrk="1" hangingPunct="1">
              <a:lnSpc>
                <a:spcPct val="120000"/>
              </a:lnSpc>
              <a:buFont typeface="Wingdings" panose="05000000000000000000" pitchFamily="2" charset="2"/>
              <a:buChar char="ü"/>
            </a:pPr>
            <a:r>
              <a:rPr lang="en-GB" sz="3600" dirty="0" smtClean="0"/>
              <a:t>Attend timetabled classes</a:t>
            </a:r>
          </a:p>
          <a:p>
            <a:pPr eaLnBrk="1" hangingPunct="1">
              <a:lnSpc>
                <a:spcPct val="120000"/>
              </a:lnSpc>
              <a:buFont typeface="Wingdings" panose="05000000000000000000" pitchFamily="2" charset="2"/>
              <a:buChar char="ü"/>
            </a:pPr>
            <a:r>
              <a:rPr lang="en-GB" sz="3600" dirty="0" smtClean="0"/>
              <a:t>Interact with the Placement Office</a:t>
            </a:r>
          </a:p>
          <a:p>
            <a:pPr eaLnBrk="1" hangingPunct="1">
              <a:lnSpc>
                <a:spcPct val="120000"/>
              </a:lnSpc>
              <a:buFont typeface="Wingdings" panose="05000000000000000000" pitchFamily="2" charset="2"/>
              <a:buChar char="ü"/>
            </a:pPr>
            <a:r>
              <a:rPr lang="en-GB" sz="3600" dirty="0" smtClean="0"/>
              <a:t>Attend CV workshop organised by the Careers Centre</a:t>
            </a:r>
          </a:p>
          <a:p>
            <a:pPr eaLnBrk="1" hangingPunct="1">
              <a:lnSpc>
                <a:spcPct val="120000"/>
              </a:lnSpc>
              <a:buFont typeface="Wingdings" panose="05000000000000000000" pitchFamily="2" charset="2"/>
              <a:buChar char="ü"/>
            </a:pPr>
            <a:r>
              <a:rPr lang="en-GB" sz="3600" dirty="0" smtClean="0"/>
              <a:t>Attend Group Session with Placement Office</a:t>
            </a:r>
          </a:p>
          <a:p>
            <a:pPr eaLnBrk="1" hangingPunct="1">
              <a:lnSpc>
                <a:spcPct val="120000"/>
              </a:lnSpc>
              <a:buFont typeface="Wingdings" panose="05000000000000000000" pitchFamily="2" charset="2"/>
              <a:buChar char="ü"/>
            </a:pPr>
            <a:r>
              <a:rPr lang="en-GB" sz="3600" dirty="0" smtClean="0"/>
              <a:t>Bring signed Placement Registration Form along to Group Session</a:t>
            </a:r>
          </a:p>
          <a:p>
            <a:pPr eaLnBrk="1" hangingPunct="1">
              <a:lnSpc>
                <a:spcPct val="120000"/>
              </a:lnSpc>
              <a:buFont typeface="Wingdings" panose="05000000000000000000" pitchFamily="2" charset="2"/>
              <a:buChar char="ü"/>
            </a:pPr>
            <a:r>
              <a:rPr lang="en-GB" sz="3600" dirty="0" smtClean="0"/>
              <a:t>Check RGU email account, Moodle and InPlace on a regular basis</a:t>
            </a:r>
          </a:p>
          <a:p>
            <a:pPr eaLnBrk="1" hangingPunct="1">
              <a:lnSpc>
                <a:spcPct val="120000"/>
              </a:lnSpc>
              <a:buFont typeface="Wingdings" panose="05000000000000000000" pitchFamily="2" charset="2"/>
              <a:buChar char="ü"/>
            </a:pPr>
            <a:r>
              <a:rPr lang="en-GB" sz="3600" dirty="0" smtClean="0"/>
              <a:t>Have finalised CV ready for applications by 2 November </a:t>
            </a:r>
            <a:r>
              <a:rPr lang="en-GB" sz="3600" u="sng" dirty="0" smtClean="0"/>
              <a:t>and</a:t>
            </a:r>
            <a:r>
              <a:rPr lang="en-GB" sz="3600" dirty="0" smtClean="0"/>
              <a:t> send copy to Placement Office at placement.destech@rgu.ac.uk</a:t>
            </a:r>
          </a:p>
          <a:p>
            <a:pPr eaLnBrk="1" hangingPunct="1">
              <a:lnSpc>
                <a:spcPct val="120000"/>
              </a:lnSpc>
              <a:buFont typeface="Wingdings" panose="05000000000000000000" pitchFamily="2" charset="2"/>
              <a:buChar char="ü"/>
            </a:pPr>
            <a:r>
              <a:rPr lang="en-GB" sz="3600" dirty="0" smtClean="0"/>
              <a:t>Check for any advertised opportunities</a:t>
            </a:r>
          </a:p>
          <a:p>
            <a:pPr eaLnBrk="1" hangingPunct="1">
              <a:lnSpc>
                <a:spcPct val="120000"/>
              </a:lnSpc>
              <a:buFont typeface="Wingdings" panose="05000000000000000000" pitchFamily="2" charset="2"/>
              <a:buChar char="ü"/>
            </a:pPr>
            <a:r>
              <a:rPr lang="en-GB" sz="3600" dirty="0" smtClean="0"/>
              <a:t>If available, apply via InPlace by closing date</a:t>
            </a:r>
          </a:p>
          <a:p>
            <a:pPr eaLnBrk="1" hangingPunct="1">
              <a:lnSpc>
                <a:spcPct val="120000"/>
              </a:lnSpc>
              <a:buFont typeface="Wingdings" panose="05000000000000000000" pitchFamily="2" charset="2"/>
              <a:buChar char="ü"/>
            </a:pPr>
            <a:r>
              <a:rPr lang="en-GB" sz="3600" dirty="0" smtClean="0"/>
              <a:t>Prepare for interview</a:t>
            </a:r>
          </a:p>
          <a:p>
            <a:pPr eaLnBrk="1" hangingPunct="1"/>
            <a:endParaRPr lang="en-GB" dirty="0" smtClean="0">
              <a:latin typeface="Verdana"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algn="ctr" eaLnBrk="1" hangingPunct="1"/>
            <a:r>
              <a:rPr lang="en-GB" sz="3200" u="none" dirty="0" smtClean="0">
                <a:latin typeface="Verdana" pitchFamily="34" charset="0"/>
              </a:rPr>
              <a:t>Your Commitment</a:t>
            </a:r>
          </a:p>
        </p:txBody>
      </p:sp>
      <p:sp>
        <p:nvSpPr>
          <p:cNvPr id="13315" name="Rectangle 3"/>
          <p:cNvSpPr>
            <a:spLocks noGrp="1" noChangeArrowheads="1"/>
          </p:cNvSpPr>
          <p:nvPr>
            <p:ph idx="1"/>
          </p:nvPr>
        </p:nvSpPr>
        <p:spPr/>
        <p:txBody>
          <a:bodyPr anchor="t">
            <a:normAutofit fontScale="77500" lnSpcReduction="20000"/>
          </a:bodyPr>
          <a:lstStyle/>
          <a:p>
            <a:pPr marL="0" indent="0" eaLnBrk="1" hangingPunct="1">
              <a:buNone/>
            </a:pPr>
            <a:r>
              <a:rPr lang="en-GB" dirty="0" smtClean="0">
                <a:latin typeface="Verdana" pitchFamily="34" charset="0"/>
              </a:rPr>
              <a:t>When searching on own behalf:</a:t>
            </a:r>
          </a:p>
          <a:p>
            <a:pPr marL="0" indent="0" eaLnBrk="1" hangingPunct="1">
              <a:buNone/>
            </a:pPr>
            <a:endParaRPr lang="en-GB" dirty="0" smtClean="0">
              <a:latin typeface="Verdana" pitchFamily="34" charset="0"/>
            </a:endParaRPr>
          </a:p>
          <a:p>
            <a:pPr eaLnBrk="1" hangingPunct="1">
              <a:buFont typeface="Wingdings" panose="05000000000000000000" pitchFamily="2" charset="2"/>
              <a:buChar char="ü"/>
            </a:pPr>
            <a:r>
              <a:rPr lang="en-GB" dirty="0" smtClean="0">
                <a:latin typeface="Verdana" pitchFamily="34" charset="0"/>
              </a:rPr>
              <a:t>Check with Placement Office before making “cold call”</a:t>
            </a:r>
          </a:p>
          <a:p>
            <a:pPr eaLnBrk="1" hangingPunct="1">
              <a:buFont typeface="Wingdings" panose="05000000000000000000" pitchFamily="2" charset="2"/>
              <a:buChar char="ü"/>
            </a:pPr>
            <a:r>
              <a:rPr lang="en-GB" dirty="0" smtClean="0">
                <a:latin typeface="Verdana" pitchFamily="34" charset="0"/>
              </a:rPr>
              <a:t>Keep us informed of your progress</a:t>
            </a:r>
          </a:p>
          <a:p>
            <a:pPr eaLnBrk="1" hangingPunct="1">
              <a:buFontTx/>
              <a:buNone/>
            </a:pPr>
            <a:endParaRPr lang="en-GB" dirty="0" smtClean="0">
              <a:latin typeface="Verdana" pitchFamily="34" charset="0"/>
            </a:endParaRPr>
          </a:p>
          <a:p>
            <a:pPr marL="0" indent="0" eaLnBrk="1" hangingPunct="1">
              <a:buNone/>
            </a:pPr>
            <a:r>
              <a:rPr lang="en-GB" dirty="0" smtClean="0">
                <a:latin typeface="Verdana" pitchFamily="34" charset="0"/>
              </a:rPr>
              <a:t>In either case:</a:t>
            </a:r>
          </a:p>
          <a:p>
            <a:pPr marL="0" indent="0" eaLnBrk="1" hangingPunct="1">
              <a:buNone/>
            </a:pPr>
            <a:endParaRPr lang="en-GB" dirty="0" smtClean="0">
              <a:latin typeface="Verdana" pitchFamily="34" charset="0"/>
            </a:endParaRPr>
          </a:p>
          <a:p>
            <a:pPr eaLnBrk="1" hangingPunct="1">
              <a:buFont typeface="Wingdings" panose="05000000000000000000" pitchFamily="2" charset="2"/>
              <a:buChar char="ü"/>
            </a:pPr>
            <a:r>
              <a:rPr lang="en-GB" dirty="0" smtClean="0">
                <a:latin typeface="Verdana" pitchFamily="34" charset="0"/>
              </a:rPr>
              <a:t>Be professional in your approach</a:t>
            </a:r>
          </a:p>
          <a:p>
            <a:pPr eaLnBrk="1" hangingPunct="1">
              <a:buFont typeface="Wingdings" panose="05000000000000000000" pitchFamily="2" charset="2"/>
              <a:buChar char="ü"/>
            </a:pPr>
            <a:r>
              <a:rPr lang="en-GB" dirty="0" smtClean="0">
                <a:latin typeface="Verdana" pitchFamily="34" charset="0"/>
              </a:rPr>
              <a:t>Complete Contacts Form when offer is accepted. This allows the Placement Office to initiate H&amp;S process with your employer. </a:t>
            </a:r>
            <a:r>
              <a:rPr lang="en-GB" b="1" i="1" dirty="0" smtClean="0"/>
              <a:t>Your placement is not approved until  these forms are completed.</a:t>
            </a:r>
            <a:endParaRPr lang="en-GB" dirty="0" smtClean="0">
              <a:latin typeface="Verdana" pitchFamily="34" charset="0"/>
            </a:endParaRPr>
          </a:p>
          <a:p>
            <a:pPr eaLnBrk="1" hangingPunct="1">
              <a:buFont typeface="Wingdings" panose="05000000000000000000" pitchFamily="2" charset="2"/>
              <a:buChar char="ü"/>
            </a:pPr>
            <a:r>
              <a:rPr lang="en-GB" dirty="0" smtClean="0">
                <a:latin typeface="Verdana" pitchFamily="34" charset="0"/>
              </a:rPr>
              <a:t>Abide by Placement Terms and Conditions (supplied along with Registration Form)</a:t>
            </a:r>
          </a:p>
          <a:p>
            <a:pPr eaLnBrk="1" hangingPunct="1">
              <a:buFontTx/>
              <a:buNone/>
            </a:pPr>
            <a:endParaRPr lang="en-GB" dirty="0" smtClean="0">
              <a:latin typeface="Verdana" pitchFamily="34" charset="0"/>
            </a:endParaRPr>
          </a:p>
          <a:p>
            <a:pPr eaLnBrk="1" hangingPunct="1">
              <a:buFontTx/>
              <a:buNone/>
            </a:pPr>
            <a:endParaRPr lang="en-GB" dirty="0" smtClean="0">
              <a:latin typeface="Verdana" pitchFamily="34" charset="0"/>
            </a:endParaRPr>
          </a:p>
          <a:p>
            <a:pPr eaLnBrk="1" hangingPunct="1">
              <a:buFontTx/>
              <a:buNone/>
            </a:pPr>
            <a:endParaRPr lang="en-GB" dirty="0" smtClean="0">
              <a:latin typeface="Verdana" pitchFamily="34" charset="0"/>
            </a:endParaRPr>
          </a:p>
          <a:p>
            <a:pPr eaLnBrk="1" hangingPunct="1"/>
            <a:endParaRPr lang="en-GB" dirty="0" smtClean="0">
              <a:latin typeface="Verdana"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Placement Terms &amp; Conditions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GB" dirty="0" smtClean="0"/>
              <a:t>Don’t sign Registration Form without reading T&amp;C first.</a:t>
            </a:r>
          </a:p>
          <a:p>
            <a:pPr>
              <a:buFont typeface="Wingdings" panose="05000000000000000000" pitchFamily="2" charset="2"/>
              <a:buChar char="v"/>
            </a:pPr>
            <a:r>
              <a:rPr lang="en-GB" dirty="0" smtClean="0"/>
              <a:t>Pay particular attention to Number 7.</a:t>
            </a:r>
          </a:p>
          <a:p>
            <a:pPr>
              <a:buFont typeface="Wingdings" panose="05000000000000000000" pitchFamily="2" charset="2"/>
              <a:buChar char="v"/>
            </a:pPr>
            <a:r>
              <a:rPr lang="en-GB" dirty="0" smtClean="0"/>
              <a:t>Issues from 2 years ago:</a:t>
            </a:r>
          </a:p>
          <a:p>
            <a:pPr marL="0" indent="0">
              <a:buNone/>
            </a:pPr>
            <a:r>
              <a:rPr lang="en-GB" dirty="0" smtClean="0"/>
              <a:t>	- failure to attend interview</a:t>
            </a:r>
          </a:p>
          <a:p>
            <a:pPr marL="0" indent="0">
              <a:buNone/>
            </a:pPr>
            <a:r>
              <a:rPr lang="en-GB" dirty="0" smtClean="0"/>
              <a:t>	- terminating placement without good 	reason</a:t>
            </a:r>
          </a:p>
          <a:p>
            <a:pPr marL="0" indent="0">
              <a:buNone/>
            </a:pPr>
            <a:r>
              <a:rPr lang="en-GB" dirty="0" smtClean="0"/>
              <a:t>	- sending rude email to Placement Office</a:t>
            </a:r>
          </a:p>
        </p:txBody>
      </p:sp>
    </p:spTree>
    <p:custDataLst>
      <p:tags r:id="rId1"/>
    </p:custDataLst>
    <p:extLst>
      <p:ext uri="{BB962C8B-B14F-4D97-AF65-F5344CB8AC3E}">
        <p14:creationId xmlns:p14="http://schemas.microsoft.com/office/powerpoint/2010/main" val="72780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eaLnBrk="1" hangingPunct="1"/>
            <a:r>
              <a:rPr lang="en-GB" sz="3200" u="none" dirty="0" smtClean="0">
                <a:latin typeface="Verdana" pitchFamily="34" charset="0"/>
              </a:rPr>
              <a:t>Your Commitment</a:t>
            </a:r>
            <a:endParaRPr lang="en-GB" dirty="0" smtClean="0">
              <a:latin typeface="Verdana" pitchFamily="34" charset="0"/>
            </a:endParaRPr>
          </a:p>
        </p:txBody>
      </p:sp>
      <p:sp>
        <p:nvSpPr>
          <p:cNvPr id="3" name="Content Placeholder 2"/>
          <p:cNvSpPr>
            <a:spLocks noGrp="1"/>
          </p:cNvSpPr>
          <p:nvPr>
            <p:ph idx="1"/>
          </p:nvPr>
        </p:nvSpPr>
        <p:spPr/>
        <p:txBody>
          <a:bodyPr/>
          <a:lstStyle/>
          <a:p>
            <a:pPr eaLnBrk="1" hangingPunct="1">
              <a:buFontTx/>
              <a:buNone/>
              <a:defRPr/>
            </a:pPr>
            <a:r>
              <a:rPr lang="en-GB" sz="2400" dirty="0" smtClean="0">
                <a:latin typeface="Verdana" pitchFamily="34" charset="0"/>
              </a:rPr>
              <a:t>Important to note:</a:t>
            </a:r>
          </a:p>
          <a:p>
            <a:pPr eaLnBrk="1" hangingPunct="1">
              <a:buFontTx/>
              <a:buNone/>
              <a:defRPr/>
            </a:pPr>
            <a:endParaRPr lang="en-GB" sz="2400" dirty="0" smtClean="0">
              <a:latin typeface="Verdana" pitchFamily="34" charset="0"/>
            </a:endParaRPr>
          </a:p>
          <a:p>
            <a:pPr eaLnBrk="1" hangingPunct="1">
              <a:buFont typeface="Wingdings" panose="05000000000000000000" pitchFamily="2" charset="2"/>
              <a:buChar char="v"/>
              <a:defRPr/>
            </a:pPr>
            <a:r>
              <a:rPr lang="en-GB" sz="2400" dirty="0" smtClean="0">
                <a:latin typeface="Verdana" pitchFamily="34" charset="0"/>
              </a:rPr>
              <a:t>If you secure your own placement it must be verified by the University for suitability</a:t>
            </a:r>
          </a:p>
          <a:p>
            <a:pPr eaLnBrk="1" hangingPunct="1">
              <a:buFont typeface="Wingdings" panose="05000000000000000000" pitchFamily="2" charset="2"/>
              <a:buChar char="v"/>
              <a:defRPr/>
            </a:pPr>
            <a:r>
              <a:rPr lang="en-GB" sz="2400" dirty="0" smtClean="0">
                <a:latin typeface="Verdana" pitchFamily="34" charset="0"/>
              </a:rPr>
              <a:t>Remember to apply to SAAS for funding of 4</a:t>
            </a:r>
            <a:r>
              <a:rPr lang="en-GB" sz="2400" baseline="30000" dirty="0" smtClean="0">
                <a:latin typeface="Verdana" pitchFamily="34" charset="0"/>
              </a:rPr>
              <a:t>th</a:t>
            </a:r>
            <a:r>
              <a:rPr lang="en-GB" sz="2400" dirty="0" smtClean="0">
                <a:latin typeface="Verdana" pitchFamily="34" charset="0"/>
              </a:rPr>
              <a:t> year fees</a:t>
            </a:r>
          </a:p>
          <a:p>
            <a:pPr eaLnBrk="1" hangingPunct="1">
              <a:lnSpc>
                <a:spcPct val="90000"/>
              </a:lnSpc>
              <a:buFont typeface="Wingdings" panose="05000000000000000000" pitchFamily="2" charset="2"/>
              <a:buChar char="v"/>
              <a:defRPr/>
            </a:pPr>
            <a:r>
              <a:rPr lang="en-GB" sz="2400" b="1" dirty="0" smtClean="0">
                <a:latin typeface="Verdana" pitchFamily="34" charset="0"/>
              </a:rPr>
              <a:t>No placement is confirmed until the Placement Office has received insurance and risk assessment forms from your employer</a:t>
            </a:r>
          </a:p>
          <a:p>
            <a:pPr eaLnBrk="1" hangingPunct="1">
              <a:defRPr/>
            </a:pPr>
            <a:endParaRPr lang="en-GB" sz="2400" dirty="0" smtClean="0">
              <a:latin typeface="Verdana" pitchFamily="34" charset="0"/>
            </a:endParaRPr>
          </a:p>
          <a:p>
            <a:pPr eaLnBrk="1" hangingPunct="1">
              <a:defRPr/>
            </a:pPr>
            <a:endParaRPr lang="en-GB" sz="2400" dirty="0" smtClean="0">
              <a:latin typeface="Verdana" pitchFamily="34" charset="0"/>
            </a:endParaRPr>
          </a:p>
          <a:p>
            <a:pPr eaLnBrk="1" hangingPunct="1">
              <a:defRPr/>
            </a:pPr>
            <a:endParaRPr lang="en-GB" sz="2400" dirty="0" smtClean="0">
              <a:latin typeface="Verdana" pitchFamily="34" charset="0"/>
            </a:endParaRPr>
          </a:p>
          <a:p>
            <a:pPr eaLnBrk="1" hangingPunct="1">
              <a:defRPr/>
            </a:pPr>
            <a:endParaRPr lang="en-GB" sz="2400" dirty="0" smtClean="0"/>
          </a:p>
          <a:p>
            <a:pPr eaLnBrk="1" hangingPunct="1">
              <a:defRPr/>
            </a:pPr>
            <a:endParaRPr lang="en-GB"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algn="ctr" eaLnBrk="1" hangingPunct="1"/>
            <a:r>
              <a:rPr lang="en-GB" sz="3200" u="none" dirty="0" smtClean="0">
                <a:latin typeface="Verdana" pitchFamily="34" charset="0"/>
              </a:rPr>
              <a:t>Cause for Concern</a:t>
            </a:r>
            <a:endParaRPr lang="en-GB" dirty="0" smtClean="0"/>
          </a:p>
        </p:txBody>
      </p:sp>
      <p:sp>
        <p:nvSpPr>
          <p:cNvPr id="3" name="Content Placeholder 2"/>
          <p:cNvSpPr>
            <a:spLocks noGrp="1"/>
          </p:cNvSpPr>
          <p:nvPr>
            <p:ph idx="1"/>
          </p:nvPr>
        </p:nvSpPr>
        <p:spPr/>
        <p:txBody>
          <a:bodyPr/>
          <a:lstStyle/>
          <a:p>
            <a:pPr eaLnBrk="1" hangingPunct="1"/>
            <a:endParaRPr lang="en-GB" sz="2400" dirty="0" smtClean="0">
              <a:latin typeface="Verdana" pitchFamily="34" charset="0"/>
            </a:endParaRPr>
          </a:p>
          <a:p>
            <a:pPr eaLnBrk="1" hangingPunct="1">
              <a:buFontTx/>
              <a:buNone/>
            </a:pPr>
            <a:r>
              <a:rPr lang="en-GB" sz="2400" dirty="0" smtClean="0">
                <a:latin typeface="Verdana" pitchFamily="34" charset="0"/>
              </a:rPr>
              <a:t>	If you have any cause for concern contact either your Academic Tutor, Course Leader or the Placement Office (</a:t>
            </a:r>
            <a:r>
              <a:rPr lang="en-GB" sz="2400" dirty="0" smtClean="0">
                <a:latin typeface="Verdana" pitchFamily="34" charset="0"/>
                <a:hlinkClick r:id="rId3"/>
              </a:rPr>
              <a:t>placement.destech@rgu.ac.uk</a:t>
            </a:r>
            <a:r>
              <a:rPr lang="en-GB" sz="2400" dirty="0" smtClean="0">
                <a:latin typeface="Verdana" pitchFamily="34" charset="0"/>
              </a:rPr>
              <a:t>)</a:t>
            </a:r>
          </a:p>
          <a:p>
            <a:pPr eaLnBrk="1" hangingPunct="1">
              <a:buFontTx/>
              <a:buNone/>
            </a:pPr>
            <a:endParaRPr lang="en-GB" sz="2400" dirty="0" smtClean="0">
              <a:latin typeface="Verdana" pitchFamily="34" charset="0"/>
            </a:endParaRPr>
          </a:p>
          <a:p>
            <a:pPr eaLnBrk="1" hangingPunct="1">
              <a:buFontTx/>
              <a:buNone/>
            </a:pPr>
            <a:endParaRPr lang="en-GB" sz="2400" dirty="0" smtClean="0">
              <a:latin typeface="Verdana" pitchFamily="34" charset="0"/>
            </a:endParaRPr>
          </a:p>
          <a:p>
            <a:pPr eaLnBrk="1" hangingPunct="1"/>
            <a:endParaRPr lang="en-GB"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cstate="print"/>
          <a:srcRect/>
          <a:stretch>
            <a:fillRect/>
          </a:stretch>
        </p:blipFill>
        <p:spPr bwMode="auto">
          <a:xfrm>
            <a:off x="2963929" y="5322595"/>
            <a:ext cx="3167212" cy="648134"/>
          </a:xfrm>
          <a:prstGeom prst="rect">
            <a:avLst/>
          </a:prstGeom>
          <a:noFill/>
          <a:ln w="9525">
            <a:noFill/>
            <a:miter lim="800000"/>
            <a:headEnd/>
            <a:tailEnd/>
          </a:ln>
        </p:spPr>
      </p:pic>
      <p:pic>
        <p:nvPicPr>
          <p:cNvPr id="28677" name="Picture 7"/>
          <p:cNvPicPr>
            <a:picLocks noChangeAspect="1" noChangeArrowheads="1"/>
          </p:cNvPicPr>
          <p:nvPr/>
        </p:nvPicPr>
        <p:blipFill>
          <a:blip r:embed="rId4" cstate="print"/>
          <a:srcRect/>
          <a:stretch>
            <a:fillRect/>
          </a:stretch>
        </p:blipFill>
        <p:spPr bwMode="auto">
          <a:xfrm>
            <a:off x="4280832" y="312738"/>
            <a:ext cx="914400" cy="914400"/>
          </a:xfrm>
          <a:prstGeom prst="rect">
            <a:avLst/>
          </a:prstGeom>
          <a:noFill/>
          <a:ln w="9525">
            <a:noFill/>
            <a:miter lim="800000"/>
            <a:headEnd/>
            <a:tailEnd/>
          </a:ln>
        </p:spPr>
      </p:pic>
      <p:pic>
        <p:nvPicPr>
          <p:cNvPr id="28678" name="Picture 8"/>
          <p:cNvPicPr>
            <a:picLocks noChangeAspect="1" noChangeArrowheads="1"/>
          </p:cNvPicPr>
          <p:nvPr/>
        </p:nvPicPr>
        <p:blipFill>
          <a:blip r:embed="rId5" cstate="print"/>
          <a:srcRect/>
          <a:stretch>
            <a:fillRect/>
          </a:stretch>
        </p:blipFill>
        <p:spPr bwMode="auto">
          <a:xfrm>
            <a:off x="765175" y="3501008"/>
            <a:ext cx="1981200" cy="819150"/>
          </a:xfrm>
          <a:prstGeom prst="rect">
            <a:avLst/>
          </a:prstGeom>
          <a:noFill/>
          <a:ln w="9525">
            <a:noFill/>
            <a:miter lim="800000"/>
            <a:headEnd/>
            <a:tailEnd/>
          </a:ln>
        </p:spPr>
      </p:pic>
      <p:pic>
        <p:nvPicPr>
          <p:cNvPr id="28679" name="Picture 11"/>
          <p:cNvPicPr>
            <a:picLocks noChangeAspect="1" noChangeArrowheads="1"/>
          </p:cNvPicPr>
          <p:nvPr/>
        </p:nvPicPr>
        <p:blipFill>
          <a:blip r:embed="rId6" cstate="print"/>
          <a:srcRect/>
          <a:stretch>
            <a:fillRect/>
          </a:stretch>
        </p:blipFill>
        <p:spPr bwMode="auto">
          <a:xfrm>
            <a:off x="6444209" y="2102657"/>
            <a:ext cx="2075666" cy="989532"/>
          </a:xfrm>
          <a:prstGeom prst="rect">
            <a:avLst/>
          </a:prstGeom>
          <a:noFill/>
          <a:ln w="9525">
            <a:noFill/>
            <a:miter lim="800000"/>
            <a:headEnd/>
            <a:tailEnd/>
          </a:ln>
        </p:spPr>
      </p:pic>
      <p:sp>
        <p:nvSpPr>
          <p:cNvPr id="2" name="AutoShape 5" descr="data:image/jpeg;base64,/9j/4AAQSkZJRgABAQAAAQABAAD/2wCEAAkGBw8QDxQOEBIVFQ8REhAVFBAUEBcPERAUHh0dIiAVFhYZKCkgGB0xHRYXIT0hJikrLi8uGiI4ODUuNzQuLjcBCgoKDg0OGxAQGywkHyYvLS8sLi4sNy8sNy4sLCw0LywsNCwsLCwsLCwtLCwsLCwsLCwsLCwsLCwsLCwsLCw0LP/AABEIAHoAuQMBEQACEQEDEQH/xAAbAAEAAgMBAQAAAAAAAAAAAAAABQYBBAcDAv/EAD0QAAEDAgMEBggDBwUAAAAAAAEAAgMEEQUGIRITMUEHFlRhlNEiMlFScYGRkxRCgiMkM6GisfBVYnJzpP/EABoBAQACAwEAAAAAAAAAAAAAAAADBAECBQb/xAAwEQEAAgECBAUDAwMFAAAAAAAAAQIDBBEFElGRExQhMVIVQVMiYXEjgdEWMqGx4f/aAAwDAQACEQMRAD8A7igICAgICAgICAgICAgICAgICAgICAgICAgICAgICAgICAgICAgICAgICAgICAgICAgICAgICAgICAgICAgICAgICAgICAgICAgICAgICAgICAgICAgICAgICAgICAgICAgICAgICAgICAgICAgICAgICAgICAgICDCCOnx6ijcY5KmBr26OY6djXNPsIJuFrN6x901dPltG8Vnb+Hn1lw/tdP4iPzTnr1Z8rn+E9pOsuH9sp/ER+ac9ep5XN8J7SdZcP7ZT+Ij80569Tyub4T2lnrLh/a6fxEfmnPXqeVzfCe0sdZcP7XT+Ij80569Tyub4T2k6y4f2yn8RH5pz16nlc3wntJ1lw/tdP4iPzTnr1PK5vhPaTrLh/bKfxEfmnPXqeVzfCe0s9ZcP7ZT+Ij81jnr1PK5vhPaTrLh/bKfxMfmnPXqeWzfCe0nWXD+2U/iI/NZ569Ty2b4T2ljrLh/a6fxEfmnPXqTpc3wnskoZWvaHtcHNcLhwO0CPaCOK2QTEx6S9LoF0C6BdBi6DN0GLoM3QYug1MRrGwQvnf6sbHOPyHBa2nau6TFjnJeKR7y4dlrDnYliAbLe0jnyTEcQONgeWpAXOpWcl3t9ZmjRab9Pv7Qnc+ZXo6JkUdO2R1TO8hrNsyHZHGzeZuQPmpcuKK+ke6hw3iGbPa1sm0Vhu4J0dwsgM+JPLNL7AeGCMe17uZWaaeIrvdFqeM3tk5NNG6Ejy/BXVO4w1jxDH/EqZXFw+Tf8ACe5aeHF7bUW51t9Ni59TtzT7RCfqcpYLQgNrZ3ukcL7JeWk94ZHqB8SpfCx0/wB0qFeIa7VT/Rr6fx/luwZDwirh3tK94a64D2Sl4uOREl/potvApaN4lDPFdZgvy5Yjf94/w5pjmGmlqZKZzg4xuttDS49tuSpXryzs9Ppc8ZsVcm3uuuU8hRSU/wCJry5geW7tgduyAdAXd5JFgrOPBExvZxNdxi1cvJgiJ2fOfcm0tFSieDb2t41p2n7Qsbpmw1rXeGeF8Ty583Jk2USjpzLI2MEDaPrHg0DUuPcACfgFVrWbTs7ufLXDSbz7Q1TiWG9t/wDJKrPlbdXE/wBQ4fhPf/x7U1RQynZjrYtomw3rH07T+pwsPnosTpbR929OPYJ96zDr+Uuj+np9meciaawI5ws72j8x7yp8WCK+suTruMZM+9aekf8AK72VhxhAQEBAQEBAQEFD6WsV3dKylafTqHG//W21/wCZaPqqupvtXl6u7wHTc+ack+1f+3h0QYVswy1bhrK4MZ/wbxPzcf6U0tNo3b8e1HPkrjj7e/8AKy4PVUtXUzzNAdPTP3G0TtbLRrdg5AkuHxb3KWsxa0z0czPTLhx1rPtb1c/6WKiqFUIpHn8MWB8TBo08jf3iD/cKtqZnfZ6DgVMU4pvEfqj3XzKOHx0WHM5HdmWR3MuIuf5afJWcdeSjg67POp1M/wA7Q4ri2Ivqp31EnrSOvb3RyaPgLLnXnmtvL22nwVwYopH2IpaqNtmunYwXNmmRjR36WCb3r7MXpp8tv1RWZ/sufR5lN1S8V9UHGNrrsDySZnD85vxaD9SFYwYeaeezi8V4hGGvgYfTrt9v2TeamYlU10EcdO8UUM8Di+7QJCHAl5F77IHKylyc82iIj0UdH5XHgta9o55iUt0lQ7eGTH3N276OHmVvnj+nKtwi3Lq6OHYlU7ignm/PKBTR/rF3n7YI/Wq+mpvPM7PHtTtjjFH3WHoiyC6ppBVyODIppHG4aHSPYzSzdoENBdta9yt3rNp9J2edwZseOs715pnqrXTXhtDT4k2CiaGuELN8xmrRISbacnltifiDxut4Vpned3TMdzVUYFgNC0NY6tdHDHsSgvaAG3dcNIJtoOKMNrCMw43UPYxtRgznPAJjjkkklDeJs0SakC6DZ6Sc7VNBNSUdEyKSrqn22ZGPeA24ANmOBGp+gKDZ6Ts4y4TRMljbG+rlkYxjHtcYybXcdlpBtyGvMIN2vq8X/AQTRCkbVGMPqd82QQxjZuQwNdfQ6XJ5IKbkzOWYsVjklp48PbHE/Y2nxzt2zb8vp8OCC55tzWMLomy1GzJWPa1kcMYI385GoY25cGX14nSwuSgrPR3n3EazE5sNr4YInwwOeRE17XNeHMGwS57gdHnhzCCbz9nxmGmOmhiNRX1BAipwdnQm2088hfgOfdxQV/FcdzRAxsmzhz5CQHUjXbL4gRe7i+Rt+Q0PEjkg2euWYf8ARWePj80FU6QsV/E18habsh/ZM9mnH+q/0XN1F97/ALQ9xwnT+Dpo6z6rtBnLDqWhEFPLtSRQ7LBu3AOfbjqPbqrPi0rXaJcW3DNVm1HPkrtEz6qb0f5gbRVRdM47qVpEjrFx2hqHG3HW/wBVWw5Irb1dniuhnPhiKR6wsHSBj2G11MBFLeeJ20z9m4XvoW3I9n9lNnyUvX0n1c/hej1Wny/qr+mfSUjlzP8ARup2w1ZMb2sDHXaXRvFrXuL8uS2x56zXaZVtXwfPXLNsUbx7tCnflqmeJ2OMj2m7W/tJA08rA6fVaxOGJ3TWjimavJMbQYjnenrninkcYaHQykgukqLH+GNm+y328/gls9bTtPsY+E5tPXnrHNf7ft+5mnpAa1kcOGuAAHpSbuwaBwY1rkyaiIjajOi4Na9ptqUFQ56xJ0sbTP6LpIwRu2agkD2KKNRffZey8H01cdrRHtDrWYqB1TSTU7bbUsT2tJ4BxGhPdeyv3rzVmHlNNm8LNW/RxXO3Rni0roqemja+ngYTvDIyPeSvN3u2SbgABjNfc71rjpyV2Sa7VzqsvPP9ktQYdnFlMyiiFNBFGwRteCzaa0C3rekb99lIpt/JfRAIKgV+JTfiKkO2xGLmPee89ztXkHXkEHh0k5WxWvxaKoZSsnoaVrAyF87I2zH1n7V9QCbN+DUFlyJgr4pnyy4TS0TgyzJIHtke+51boNBoEFfzhlXFm49HjVNCyrijEYZTOlbC6MBhaRd2nrOc8HXU8NEGw7KOJ4tiMFdirIqelpSDFRxyb57je/pvGnEDUchaw4oLX0i0tZPhs1NQs2p5wI9XhgbGfWNz/tBb+pB59H2X3YZhUVMW7U7WukkaCLuldqWg8NNG37kFQZkLFMRrHYniFSaSeN9qWGINnEMY4cTa/fzOvsQeeUMjYnR5hfWykzUzxM11U5zBJJtM9YsB09IAIPTPWUMUGNRY3QRsqN2I/wB3fIIy0tBBA2iBaxJ46FBF4jkOvxXEoqupw+Kjh3gdU/vTaiSfUcbacBa2miDs/wCHj9wIIx2UMNJuaSEkkkndDU+1R+FTotxr9VEbRkt3Y6n4Z2OD7QTwqdIZ+oar8lu51PwzscH2gnhU6QfUNV+S3c6n4Z2OD7QTwqdIPqGq/JbudT8M7HB9oJ4VOkH1DVfkt3Op+Gdjg+0E8KnSD6hqvyW7nU/DOxwfaang06QfUNV+S3c6n4Z2OD7QTwqdIPqGq/JbuyzKWGtIc2khDgQQREAQRzCeFToxOv1MxtOS3dNWUioWQLIFkCyBZAsgWQLIFkCyBZAsgWQLIMoCAgICAgICAgICAgICAgICAgICAgICAgICAgICAgICAgICAgICAgICAgICAgICAgICAgICAgICAgICAgICAgICAgICAgICAgICAgICAgICAgICAgICAgICAgICAgICAgICAgICAgICAgICAgICAgICAgICAgICAgICAgICAgICAgICAgICAgICAgICAgICA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 name="AutoShape 7" descr="data:image/jpeg;base64,/9j/4AAQSkZJRgABAQAAAQABAAD/2wCEAAkGBw8QDxQOEBIVFQ8REhAVFBAUEBcPERAUHh0dIiAVFhYZKCkgGB0xHRYXIT0hJikrLi8uGiI4ODUuNzQuLjcBCgoKDg0OGxAQGywkHyYvLS8sLi4sNy8sNy4sLCw0LywsNCwsLCwsLCwtLCwsLCwsLCwsLCwsLCwsLCwsLCw0LP/AABEIAHoAuQMBEQACEQEDEQH/xAAbAAEAAgMBAQAAAAAAAAAAAAAABQYBBAcDAv/EAD0QAAEDAgMEBggDBwUAAAAAAAEAAgMEEQUGIRITMUEHFlRhlNEiMlFScYGRkxRCgiMkM6GisfBVYnJzpP/EABoBAQACAwEAAAAAAAAAAAAAAAADBAECBQb/xAAwEQEAAgECBAUDAwMFAAAAAAAAAQIDBBEFElGRExQhMVIVQVMiYXEjgdEWMqGx4f/aAAwDAQACEQMRAD8A7igICAgICAgICAgICAgICAgICAgICAgICAgICAgICAgICAgICAgICAgICAgICAgICAgICAgICAgICAgICAgICAgICAgICAgICAgICAgICAgICAgICAgICAgICAgICAgICAgICAgICAgICAgICAgICAgICAgICAgICDCCOnx6ijcY5KmBr26OY6djXNPsIJuFrN6x901dPltG8Vnb+Hn1lw/tdP4iPzTnr1Z8rn+E9pOsuH9sp/ER+ac9ep5XN8J7SdZcP7ZT+Ij80569Tyub4T2lnrLh/a6fxEfmnPXqeVzfCe0sdZcP7XT+Ij80569Tyub4T2k6y4f2yn8RH5pz16nlc3wntJ1lw/tdP4iPzTnr1PK5vhPaTrLh/bKfxEfmnPXqeVzfCe0s9ZcP7ZT+Ij81jnr1PK5vhPaTrLh/bKfxMfmnPXqeWzfCe0nWXD+2U/iI/NZ569Ty2b4T2ljrLh/a6fxEfmnPXqTpc3wnskoZWvaHtcHNcLhwO0CPaCOK2QTEx6S9LoF0C6BdBi6DN0GLoM3QYug1MRrGwQvnf6sbHOPyHBa2nau6TFjnJeKR7y4dlrDnYliAbLe0jnyTEcQONgeWpAXOpWcl3t9ZmjRab9Pv7Qnc+ZXo6JkUdO2R1TO8hrNsyHZHGzeZuQPmpcuKK+ke6hw3iGbPa1sm0Vhu4J0dwsgM+JPLNL7AeGCMe17uZWaaeIrvdFqeM3tk5NNG6Ejy/BXVO4w1jxDH/EqZXFw+Tf8ACe5aeHF7bUW51t9Ni59TtzT7RCfqcpYLQgNrZ3ukcL7JeWk94ZHqB8SpfCx0/wB0qFeIa7VT/Rr6fx/luwZDwirh3tK94a64D2Sl4uOREl/potvApaN4lDPFdZgvy5Yjf94/w5pjmGmlqZKZzg4xuttDS49tuSpXryzs9Ppc8ZsVcm3uuuU8hRSU/wCJry5geW7tgduyAdAXd5JFgrOPBExvZxNdxi1cvJgiJ2fOfcm0tFSieDb2t41p2n7Qsbpmw1rXeGeF8Ty583Jk2USjpzLI2MEDaPrHg0DUuPcACfgFVrWbTs7ufLXDSbz7Q1TiWG9t/wDJKrPlbdXE/wBQ4fhPf/x7U1RQynZjrYtomw3rH07T+pwsPnosTpbR929OPYJ96zDr+Uuj+np9meciaawI5ws72j8x7yp8WCK+suTruMZM+9aekf8AK72VhxhAQEBAQEBAQEFD6WsV3dKylafTqHG//W21/wCZaPqqupvtXl6u7wHTc+ack+1f+3h0QYVswy1bhrK4MZ/wbxPzcf6U0tNo3b8e1HPkrjj7e/8AKy4PVUtXUzzNAdPTP3G0TtbLRrdg5AkuHxb3KWsxa0z0czPTLhx1rPtb1c/6WKiqFUIpHn8MWB8TBo08jf3iD/cKtqZnfZ6DgVMU4pvEfqj3XzKOHx0WHM5HdmWR3MuIuf5afJWcdeSjg67POp1M/wA7Q4ri2Ivqp31EnrSOvb3RyaPgLLnXnmtvL22nwVwYopH2IpaqNtmunYwXNmmRjR36WCb3r7MXpp8tv1RWZ/sufR5lN1S8V9UHGNrrsDySZnD85vxaD9SFYwYeaeezi8V4hGGvgYfTrt9v2TeamYlU10EcdO8UUM8Di+7QJCHAl5F77IHKylyc82iIj0UdH5XHgta9o55iUt0lQ7eGTH3N276OHmVvnj+nKtwi3Lq6OHYlU7ignm/PKBTR/rF3n7YI/Wq+mpvPM7PHtTtjjFH3WHoiyC6ppBVyODIppHG4aHSPYzSzdoENBdta9yt3rNp9J2edwZseOs715pnqrXTXhtDT4k2CiaGuELN8xmrRISbacnltifiDxut4Vpned3TMdzVUYFgNC0NY6tdHDHsSgvaAG3dcNIJtoOKMNrCMw43UPYxtRgznPAJjjkkklDeJs0SakC6DZ6Sc7VNBNSUdEyKSrqn22ZGPeA24ANmOBGp+gKDZ6Ts4y4TRMljbG+rlkYxjHtcYybXcdlpBtyGvMIN2vq8X/AQTRCkbVGMPqd82QQxjZuQwNdfQ6XJ5IKbkzOWYsVjklp48PbHE/Y2nxzt2zb8vp8OCC55tzWMLomy1GzJWPa1kcMYI385GoY25cGX14nSwuSgrPR3n3EazE5sNr4YInwwOeRE17XNeHMGwS57gdHnhzCCbz9nxmGmOmhiNRX1BAipwdnQm2088hfgOfdxQV/FcdzRAxsmzhz5CQHUjXbL4gRe7i+Rt+Q0PEjkg2euWYf8ARWePj80FU6QsV/E18habsh/ZM9mnH+q/0XN1F97/ALQ9xwnT+Dpo6z6rtBnLDqWhEFPLtSRQ7LBu3AOfbjqPbqrPi0rXaJcW3DNVm1HPkrtEz6qb0f5gbRVRdM47qVpEjrFx2hqHG3HW/wBVWw5Irb1dniuhnPhiKR6wsHSBj2G11MBFLeeJ20z9m4XvoW3I9n9lNnyUvX0n1c/hej1Wny/qr+mfSUjlzP8ARup2w1ZMb2sDHXaXRvFrXuL8uS2x56zXaZVtXwfPXLNsUbx7tCnflqmeJ2OMj2m7W/tJA08rA6fVaxOGJ3TWjimavJMbQYjnenrninkcYaHQykgukqLH+GNm+y328/gls9bTtPsY+E5tPXnrHNf7ft+5mnpAa1kcOGuAAHpSbuwaBwY1rkyaiIjajOi4Na9ptqUFQ56xJ0sbTP6LpIwRu2agkD2KKNRffZey8H01cdrRHtDrWYqB1TSTU7bbUsT2tJ4BxGhPdeyv3rzVmHlNNm8LNW/RxXO3Rni0roqemja+ngYTvDIyPeSvN3u2SbgABjNfc71rjpyV2Sa7VzqsvPP9ktQYdnFlMyiiFNBFGwRteCzaa0C3rekb99lIpt/JfRAIKgV+JTfiKkO2xGLmPee89ztXkHXkEHh0k5WxWvxaKoZSsnoaVrAyF87I2zH1n7V9QCbN+DUFlyJgr4pnyy4TS0TgyzJIHtke+51boNBoEFfzhlXFm49HjVNCyrijEYZTOlbC6MBhaRd2nrOc8HXU8NEGw7KOJ4tiMFdirIqelpSDFRxyb57je/pvGnEDUchaw4oLX0i0tZPhs1NQs2p5wI9XhgbGfWNz/tBb+pB59H2X3YZhUVMW7U7WukkaCLuldqWg8NNG37kFQZkLFMRrHYniFSaSeN9qWGINnEMY4cTa/fzOvsQeeUMjYnR5hfWykzUzxM11U5zBJJtM9YsB09IAIPTPWUMUGNRY3QRsqN2I/wB3fIIy0tBBA2iBaxJ46FBF4jkOvxXEoqupw+Kjh3gdU/vTaiSfUcbacBa2miDs/wCHj9wIIx2UMNJuaSEkkkndDU+1R+FTotxr9VEbRkt3Y6n4Z2OD7QTwqdIZ+oar8lu51PwzscH2gnhU6QfUNV+S3c6n4Z2OD7QTwqdIPqGq/JbudT8M7HB9oJ4VOkH1DVfkt3Op+Gdjg+0E8KnSD6hqvyW7nU/DOxwfaang06QfUNV+S3c6n4Z2OD7QTwqdIPqGq/JbuyzKWGtIc2khDgQQREAQRzCeFToxOv1MxtOS3dNWUioWQLIFkCyBZAsgWQLIFkCyBZAsgWQLIMoCAgICAgICAgICAgICAgICAgICAgICAgICAgICAgICAgICAgICAgICAgICAgICAgICAgICAgICAgICAgICAgICAgICAgICAgICAgICAgICAgICAgICAgICAgICAgICAgICAgICAgICAgICAgICAgICAgICAgICAgICAgICAgICAgICAgICAgICAgICAgICA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 name="AutoShape 9" descr="data:image/png;base64,iVBORw0KGgoAAAANSUhEUgAAAG4AAAAbCAMAAACqakq7AAAAyVBMVEX///8AAADtHDLsDSTyYXAlJSXsFizsESgaGhrrEiggICDtHzQPDw8GBgbsGC7tJTpLTEv6yc/vOk3uLUBERESLi4v4qLD97e/+8vPNzc2Eg4MVFRXuM0aWlpbzdIH3n6iurq4yMjLwSFk6OjpTU1PY2Njl5eXZ0dL2kJr+8fP6zdLs7Oz1go7xV2fsBx65ubn84ON2dnZkZGSpqan2lJ9RX13exciwubj+XW34srnwUWL/jpr84uXvRFbtxMj9U2WVo6J9jIv5vsReOg4fAAACj0lEQVRIie1UaXMaMQyVbPbKgpd7gWQhB9CEJYEcTdMcTZv//6OqJy9T+q0w+dIZNLNjy/bq+T1JJjrYwQ52sP/eBm92f7uZ7Aq3tMbgT2eMcZiEGMM0dTYxldnNgb/N7gxGJDEjjCfGpPi91XZZy2+tJ9aHpeqAWBLBErmTyQa7o70KXIpJZM4x1FzS/7ObI6z1Yc+B5hZf1BYvb5e7gxE9Swz8+JAs4Wap+y7DWMRTikIvlQloj5XoV67saB80So0J14BVistEsfMbiTz2nB3Igvgl4Nr1DRzf7oE2iKrUnBDSJmpVnOQWqA9jati8xi60/GBuPD6Ne8DbA65mfMAr+RYCbSDhx1YRZuDlAIc82l/MP5/aRHWF6x4FYjOiANIWgRDWFXUpCJoeZNRljocVjygXkp3KUabZVq2Lu7bhtRcieheUPtRtKBzztCgKopLrhCuUVBYFN26Le6JhLBiINmQ+O71TMRahcSGhNBZgYX2R2qrXImNz0MrzgV/OfrAGppmgFXTKPJ/Pxb0TB+DY6vFIKTGXfmFL9RdppDaSk6BC1plqp3C23+9POp1t4a15+sZ8h2lT4EqaSn3G0C1gEXTFAbYuWGUbyb0UaIgLNqfTU9Iedy2NBI7UcsruxNpzVGv7BhqqYdm4xxgoVJ4J2gj3vlitVhsCgcfxZIZ81OvptCsnZ12dosdfZJwIyVeciqKtl2L8LM4kSsRCfws0XR1p42Px5xzP5vMSEy7Lka4JxwsFbcTHsWJMuV6WQ01jrXrApPkMqoEeTLTwWPmDg5JX/hnzTUlVxx03kTA6U+e+0rahKlOsHDdZm+kKLnnvk5T67qreYYgbuSwLdSbFUr3SKX2CrWv/bJ+A9hukpSqVN1EKA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103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8096" y="4419479"/>
            <a:ext cx="2707951" cy="3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903288"/>
            <a:ext cx="19050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8014" y="4653722"/>
            <a:ext cx="1175522" cy="1175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568" y="2055926"/>
            <a:ext cx="2041614" cy="1224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www.ase.org.uk/public/images/robert-gordon-s-college.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11723" y="4551299"/>
            <a:ext cx="1957666" cy="1277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pnmsoft.com/wp-content/uploads/2015/05/Harris.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1672" y="950415"/>
            <a:ext cx="2582216" cy="6403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marketbeat.com/logos/rignet-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2010" y="2891432"/>
            <a:ext cx="2347368" cy="7789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sgardmarketing.co.uk/wp-content/uploads/2012/10/isn-noborder.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0112" y="3549925"/>
            <a:ext cx="2263222" cy="869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m2mmotorsport.co.uk/custom/coltel.bm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37922" y="1493951"/>
            <a:ext cx="1419225" cy="11239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algn="ctr" eaLnBrk="1" hangingPunct="1"/>
            <a:r>
              <a:rPr lang="en-GB" sz="3600" u="none" dirty="0" smtClean="0"/>
              <a:t>Resources</a:t>
            </a:r>
          </a:p>
        </p:txBody>
      </p:sp>
      <p:sp>
        <p:nvSpPr>
          <p:cNvPr id="150531" name="Rectangle 3"/>
          <p:cNvSpPr>
            <a:spLocks noGrp="1" noChangeArrowheads="1"/>
          </p:cNvSpPr>
          <p:nvPr>
            <p:ph idx="1"/>
          </p:nvPr>
        </p:nvSpPr>
        <p:spPr/>
        <p:txBody>
          <a:bodyPr>
            <a:normAutofit lnSpcReduction="10000"/>
          </a:bodyPr>
          <a:lstStyle/>
          <a:p>
            <a:r>
              <a:rPr lang="en-GB" sz="2400" dirty="0" smtClean="0">
                <a:hlinkClick r:id="rId4"/>
              </a:rPr>
              <a:t>[</a:t>
            </a:r>
            <a:r>
              <a:rPr lang="en-GB" sz="2400" dirty="0">
                <a:hlinkClick r:id="rId4"/>
              </a:rPr>
              <a:t>General Study Area] Faculty of Design and Technology: Placement </a:t>
            </a:r>
            <a:r>
              <a:rPr lang="en-GB" sz="2400" dirty="0" smtClean="0">
                <a:hlinkClick r:id="rId4"/>
              </a:rPr>
              <a:t>Process</a:t>
            </a:r>
            <a:endParaRPr lang="en-GB" sz="2400" dirty="0" smtClean="0"/>
          </a:p>
          <a:p>
            <a:r>
              <a:rPr lang="en-GB" sz="2400" dirty="0" smtClean="0"/>
              <a:t>Careers Centre:</a:t>
            </a:r>
          </a:p>
          <a:p>
            <a:pPr marL="0" lvl="1" indent="0">
              <a:buNone/>
            </a:pPr>
            <a:r>
              <a:rPr lang="en-GB" dirty="0" smtClean="0"/>
              <a:t>	- </a:t>
            </a:r>
            <a:r>
              <a:rPr lang="en-GB" sz="2000" dirty="0" smtClean="0"/>
              <a:t>Seminars and Workshops</a:t>
            </a:r>
          </a:p>
          <a:p>
            <a:pPr marL="0" lvl="1" indent="0">
              <a:buNone/>
            </a:pPr>
            <a:r>
              <a:rPr lang="en-GB" sz="2000" dirty="0"/>
              <a:t>	</a:t>
            </a:r>
            <a:r>
              <a:rPr lang="en-GB" sz="2000" dirty="0" smtClean="0"/>
              <a:t>- CV feedback</a:t>
            </a:r>
          </a:p>
          <a:p>
            <a:pPr marL="0" lvl="1" indent="0">
              <a:buNone/>
            </a:pPr>
            <a:r>
              <a:rPr lang="en-GB" sz="2000" dirty="0"/>
              <a:t>	</a:t>
            </a:r>
            <a:r>
              <a:rPr lang="en-GB" sz="2000" dirty="0" smtClean="0"/>
              <a:t>- Employer On Campus events</a:t>
            </a:r>
          </a:p>
          <a:p>
            <a:pPr marL="0" lvl="1" indent="0">
              <a:buNone/>
            </a:pPr>
            <a:r>
              <a:rPr lang="en-GB" sz="2000" dirty="0"/>
              <a:t>	</a:t>
            </a:r>
            <a:r>
              <a:rPr lang="en-GB" sz="2000" dirty="0" smtClean="0"/>
              <a:t>- Drop-in sessions</a:t>
            </a:r>
            <a:endParaRPr lang="en-GB" sz="2400" dirty="0" smtClean="0"/>
          </a:p>
          <a:p>
            <a:r>
              <a:rPr lang="en-GB" sz="2400" dirty="0"/>
              <a:t>The Placement Office also has a twitter account </a:t>
            </a:r>
            <a:r>
              <a:rPr lang="en-GB" sz="2400" dirty="0" smtClean="0"/>
              <a:t>at: </a:t>
            </a:r>
            <a:r>
              <a:rPr lang="en-GB" sz="2400" dirty="0">
                <a:hlinkClick r:id="rId5"/>
              </a:rPr>
              <a:t>@</a:t>
            </a:r>
            <a:r>
              <a:rPr lang="en-GB" sz="2400" dirty="0" smtClean="0">
                <a:hlinkClick r:id="rId5"/>
              </a:rPr>
              <a:t>rguplacement </a:t>
            </a:r>
            <a:endParaRPr lang="en-GB" sz="2400" dirty="0" smtClean="0"/>
          </a:p>
          <a:p>
            <a:r>
              <a:rPr lang="en-GB" sz="2400" dirty="0">
                <a:hlinkClick r:id="rId6"/>
              </a:rPr>
              <a:t>http://www.e-placementscotland.com</a:t>
            </a:r>
            <a:r>
              <a:rPr lang="en-GB" sz="2400" dirty="0" smtClean="0">
                <a:hlinkClick r:id="rId6"/>
              </a:rPr>
              <a:t>/</a:t>
            </a:r>
            <a:r>
              <a:rPr lang="en-GB" sz="2400" dirty="0" smtClean="0"/>
              <a:t>   </a:t>
            </a:r>
            <a:endParaRPr lang="en-GB" sz="2400" dirty="0"/>
          </a:p>
          <a:p>
            <a:r>
              <a:rPr lang="en-GB" sz="2400" dirty="0">
                <a:hlinkClick r:id="rId7"/>
              </a:rPr>
              <a:t>http://uk.linkedin.com</a:t>
            </a:r>
            <a:r>
              <a:rPr lang="en-GB" sz="2400" dirty="0" smtClean="0">
                <a:hlinkClick r:id="rId7"/>
              </a:rPr>
              <a:t>/</a:t>
            </a:r>
            <a:r>
              <a:rPr lang="en-GB" sz="2400" dirty="0"/>
              <a:t>	</a:t>
            </a:r>
            <a:endParaRPr lang="en-GB" sz="2400" dirty="0" smtClean="0"/>
          </a:p>
          <a:p>
            <a:r>
              <a:rPr lang="en-GB" sz="2400" dirty="0">
                <a:hlinkClick r:id="rId8"/>
              </a:rPr>
              <a:t>http://</a:t>
            </a:r>
            <a:r>
              <a:rPr lang="en-GB" sz="2400" dirty="0" smtClean="0">
                <a:hlinkClick r:id="rId8"/>
              </a:rPr>
              <a:t>www.equatescotland.org.uk</a:t>
            </a:r>
            <a:r>
              <a:rPr lang="en-GB" sz="2400" dirty="0" smtClean="0"/>
              <a:t>  </a:t>
            </a:r>
          </a:p>
        </p:txBody>
      </p:sp>
    </p:spTree>
    <p:custDataLst>
      <p:tags r:id="rId1"/>
    </p:custDataLst>
    <p:extLst>
      <p:ext uri="{BB962C8B-B14F-4D97-AF65-F5344CB8AC3E}">
        <p14:creationId xmlns:p14="http://schemas.microsoft.com/office/powerpoint/2010/main" val="3812945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53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05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05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053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053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053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05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Moodle Placement Pages</a:t>
            </a:r>
            <a:endParaRPr lang="en-GB"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9778" y="1143000"/>
            <a:ext cx="8184444" cy="460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58856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algn="ctr" eaLnBrk="1" hangingPunct="1"/>
            <a:r>
              <a:rPr lang="en-GB" sz="3200" u="none" dirty="0" smtClean="0">
                <a:latin typeface="Verdana" pitchFamily="34" charset="0"/>
              </a:rPr>
              <a:t>InPlace</a:t>
            </a:r>
          </a:p>
        </p:txBody>
      </p:sp>
      <p:sp>
        <p:nvSpPr>
          <p:cNvPr id="28675" name="Rectangle 3"/>
          <p:cNvSpPr>
            <a:spLocks noGrp="1" noChangeArrowheads="1"/>
          </p:cNvSpPr>
          <p:nvPr>
            <p:ph idx="1"/>
          </p:nvPr>
        </p:nvSpPr>
        <p:spPr/>
        <p:txBody>
          <a:bodyPr>
            <a:normAutofit fontScale="77500" lnSpcReduction="20000"/>
          </a:bodyPr>
          <a:lstStyle/>
          <a:p>
            <a:pPr marL="381000" indent="-381000" eaLnBrk="1" hangingPunct="1"/>
            <a:r>
              <a:rPr lang="en-GB" dirty="0" smtClean="0">
                <a:latin typeface="Verdana" pitchFamily="34" charset="0"/>
              </a:rPr>
              <a:t>What is it?	</a:t>
            </a:r>
          </a:p>
          <a:p>
            <a:pPr marL="0" indent="0" eaLnBrk="1" hangingPunct="1">
              <a:buNone/>
            </a:pPr>
            <a:r>
              <a:rPr lang="en-GB" dirty="0"/>
              <a:t>	</a:t>
            </a:r>
            <a:r>
              <a:rPr lang="en-GB" dirty="0" smtClean="0">
                <a:latin typeface="Verdana" pitchFamily="34" charset="0"/>
              </a:rPr>
              <a:t>Online placement system where placement 			opportunities will be advertised</a:t>
            </a:r>
          </a:p>
          <a:p>
            <a:pPr marL="381000" indent="-381000" eaLnBrk="1" hangingPunct="1">
              <a:buFontTx/>
              <a:buNone/>
            </a:pPr>
            <a:endParaRPr lang="en-GB" dirty="0" smtClean="0">
              <a:latin typeface="Verdana" pitchFamily="34" charset="0"/>
            </a:endParaRPr>
          </a:p>
          <a:p>
            <a:pPr marL="381000" indent="-381000" eaLnBrk="1" hangingPunct="1"/>
            <a:r>
              <a:rPr lang="en-GB" dirty="0" smtClean="0">
                <a:latin typeface="Verdana" pitchFamily="34" charset="0"/>
              </a:rPr>
              <a:t>Why use it?</a:t>
            </a:r>
          </a:p>
          <a:p>
            <a:pPr marL="381000" indent="-381000">
              <a:buNone/>
            </a:pPr>
            <a:r>
              <a:rPr lang="en-GB" dirty="0" smtClean="0">
                <a:latin typeface="Verdana" pitchFamily="34" charset="0"/>
              </a:rPr>
              <a:t>			</a:t>
            </a:r>
            <a:r>
              <a:rPr lang="en-GB" dirty="0"/>
              <a:t>Apply for placement opportunities online </a:t>
            </a:r>
            <a:endParaRPr lang="en-GB" dirty="0" smtClean="0"/>
          </a:p>
          <a:p>
            <a:pPr marL="381000" indent="-381000">
              <a:buNone/>
            </a:pPr>
            <a:r>
              <a:rPr lang="en-GB" dirty="0"/>
              <a:t>	</a:t>
            </a:r>
            <a:r>
              <a:rPr lang="en-GB" dirty="0" smtClean="0"/>
              <a:t>		CV </a:t>
            </a:r>
            <a:r>
              <a:rPr lang="en-GB" dirty="0" smtClean="0">
                <a:latin typeface="Verdana" pitchFamily="34" charset="0"/>
              </a:rPr>
              <a:t>&amp; Covering Letter targeted for each application</a:t>
            </a:r>
          </a:p>
          <a:p>
            <a:pPr marL="381000" indent="-381000" eaLnBrk="1" hangingPunct="1">
              <a:buFontTx/>
              <a:buNone/>
            </a:pPr>
            <a:r>
              <a:rPr lang="en-GB" dirty="0" smtClean="0">
                <a:latin typeface="Verdana" pitchFamily="34" charset="0"/>
              </a:rPr>
              <a:t>			View vacancies and apply as appropriate</a:t>
            </a:r>
          </a:p>
          <a:p>
            <a:pPr marL="381000" indent="-381000" eaLnBrk="1" hangingPunct="1">
              <a:buFontTx/>
              <a:buNone/>
            </a:pPr>
            <a:r>
              <a:rPr lang="en-GB" dirty="0" smtClean="0">
                <a:latin typeface="Verdana" pitchFamily="34" charset="0"/>
              </a:rPr>
              <a:t>			Track the progress of your applications</a:t>
            </a:r>
          </a:p>
          <a:p>
            <a:pPr marL="381000" indent="-381000" eaLnBrk="1" hangingPunct="1">
              <a:buFontTx/>
              <a:buNone/>
            </a:pPr>
            <a:r>
              <a:rPr lang="en-GB" dirty="0" smtClean="0">
                <a:latin typeface="Verdana" pitchFamily="34" charset="0"/>
              </a:rPr>
              <a:t>		</a:t>
            </a:r>
          </a:p>
          <a:p>
            <a:pPr marL="381000" indent="-381000" eaLnBrk="1" hangingPunct="1"/>
            <a:r>
              <a:rPr lang="en-GB" dirty="0" smtClean="0">
                <a:latin typeface="Verdana" pitchFamily="34" charset="0"/>
              </a:rPr>
              <a:t>When the system goes live, you will be enrolled automatically and we will issue further instructions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Introduction</a:t>
            </a:r>
            <a:endParaRPr lang="en-GB" dirty="0"/>
          </a:p>
        </p:txBody>
      </p:sp>
      <p:sp>
        <p:nvSpPr>
          <p:cNvPr id="3" name="Content Placeholder 2"/>
          <p:cNvSpPr>
            <a:spLocks noGrp="1"/>
          </p:cNvSpPr>
          <p:nvPr>
            <p:ph idx="1"/>
          </p:nvPr>
        </p:nvSpPr>
        <p:spPr/>
        <p:txBody>
          <a:bodyPr>
            <a:normAutofit/>
          </a:bodyPr>
          <a:lstStyle/>
          <a:p>
            <a:pPr>
              <a:lnSpc>
                <a:spcPct val="90000"/>
              </a:lnSpc>
            </a:pPr>
            <a:r>
              <a:rPr lang="en-GB" dirty="0"/>
              <a:t>Who We Are</a:t>
            </a:r>
          </a:p>
          <a:p>
            <a:pPr>
              <a:lnSpc>
                <a:spcPct val="90000"/>
              </a:lnSpc>
            </a:pPr>
            <a:r>
              <a:rPr lang="en-GB" dirty="0" smtClean="0"/>
              <a:t>Placement Details</a:t>
            </a:r>
          </a:p>
          <a:p>
            <a:pPr>
              <a:lnSpc>
                <a:spcPct val="90000"/>
              </a:lnSpc>
            </a:pPr>
            <a:r>
              <a:rPr lang="en-GB" dirty="0" smtClean="0"/>
              <a:t>Why Choose the Placement Option</a:t>
            </a:r>
            <a:endParaRPr lang="en-GB" dirty="0"/>
          </a:p>
          <a:p>
            <a:pPr>
              <a:lnSpc>
                <a:spcPct val="90000"/>
              </a:lnSpc>
            </a:pPr>
            <a:r>
              <a:rPr lang="en-GB" dirty="0"/>
              <a:t>Who Does What</a:t>
            </a:r>
          </a:p>
          <a:p>
            <a:pPr>
              <a:lnSpc>
                <a:spcPct val="90000"/>
              </a:lnSpc>
            </a:pPr>
            <a:r>
              <a:rPr lang="en-GB" dirty="0" smtClean="0"/>
              <a:t>Cause </a:t>
            </a:r>
            <a:r>
              <a:rPr lang="en-GB" dirty="0"/>
              <a:t>for Concern</a:t>
            </a:r>
          </a:p>
          <a:p>
            <a:pPr>
              <a:lnSpc>
                <a:spcPct val="90000"/>
              </a:lnSpc>
            </a:pPr>
            <a:r>
              <a:rPr lang="en-GB" dirty="0"/>
              <a:t>Past Opportunities</a:t>
            </a:r>
          </a:p>
          <a:p>
            <a:pPr>
              <a:lnSpc>
                <a:spcPct val="90000"/>
              </a:lnSpc>
            </a:pPr>
            <a:r>
              <a:rPr lang="en-GB" dirty="0"/>
              <a:t>Resources</a:t>
            </a:r>
          </a:p>
          <a:p>
            <a:pPr>
              <a:lnSpc>
                <a:spcPct val="90000"/>
              </a:lnSpc>
            </a:pPr>
            <a:r>
              <a:rPr lang="en-GB" dirty="0" smtClean="0"/>
              <a:t>InPlace</a:t>
            </a:r>
          </a:p>
          <a:p>
            <a:pPr>
              <a:lnSpc>
                <a:spcPct val="90000"/>
              </a:lnSpc>
            </a:pPr>
            <a:r>
              <a:rPr lang="en-GB" dirty="0" smtClean="0"/>
              <a:t>Next Steps</a:t>
            </a:r>
          </a:p>
          <a:p>
            <a:pPr>
              <a:lnSpc>
                <a:spcPct val="90000"/>
              </a:lnSpc>
            </a:pPr>
            <a:endParaRPr lang="en-GB" dirty="0"/>
          </a:p>
          <a:p>
            <a:pPr marL="0" indent="0">
              <a:buNone/>
            </a:pPr>
            <a:endParaRPr lang="en-GB" dirty="0"/>
          </a:p>
        </p:txBody>
      </p:sp>
    </p:spTree>
    <p:custDataLst>
      <p:tags r:id="rId1"/>
    </p:custDataLst>
    <p:extLst>
      <p:ext uri="{BB962C8B-B14F-4D97-AF65-F5344CB8AC3E}">
        <p14:creationId xmlns:p14="http://schemas.microsoft.com/office/powerpoint/2010/main" val="1217106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ctr" eaLnBrk="1" hangingPunct="1"/>
            <a:r>
              <a:rPr lang="en-GB" sz="2800" u="none" dirty="0" smtClean="0">
                <a:latin typeface="Verdana" pitchFamily="34" charset="0"/>
              </a:rPr>
              <a:t>Next Steps</a:t>
            </a:r>
          </a:p>
        </p:txBody>
      </p:sp>
      <p:sp>
        <p:nvSpPr>
          <p:cNvPr id="18435" name="Rectangle 3"/>
          <p:cNvSpPr>
            <a:spLocks noGrp="1" noChangeArrowheads="1"/>
          </p:cNvSpPr>
          <p:nvPr>
            <p:ph idx="1"/>
          </p:nvPr>
        </p:nvSpPr>
        <p:spPr/>
        <p:txBody>
          <a:bodyPr>
            <a:normAutofit lnSpcReduction="10000"/>
          </a:bodyPr>
          <a:lstStyle/>
          <a:p>
            <a:pPr lvl="1" eaLnBrk="1" hangingPunct="1">
              <a:buFont typeface="Wingdings" panose="05000000000000000000" pitchFamily="2" charset="2"/>
              <a:buChar char="Ø"/>
            </a:pPr>
            <a:r>
              <a:rPr lang="en-GB" sz="1800" dirty="0" smtClean="0">
                <a:latin typeface="Verdana" pitchFamily="34" charset="0"/>
              </a:rPr>
              <a:t>Register your interest in seeking a placement today</a:t>
            </a:r>
          </a:p>
          <a:p>
            <a:pPr lvl="1" eaLnBrk="1" hangingPunct="1">
              <a:buFont typeface="Wingdings" panose="05000000000000000000" pitchFamily="2" charset="2"/>
              <a:buChar char="Ø"/>
            </a:pPr>
            <a:r>
              <a:rPr lang="en-GB" sz="1800" dirty="0" smtClean="0">
                <a:latin typeface="Verdana" pitchFamily="34" charset="0"/>
              </a:rPr>
              <a:t>Attend Careers workshop 9 October</a:t>
            </a:r>
          </a:p>
          <a:p>
            <a:pPr lvl="1" eaLnBrk="1" hangingPunct="1">
              <a:buFont typeface="Wingdings" panose="05000000000000000000" pitchFamily="2" charset="2"/>
              <a:buChar char="Ø"/>
            </a:pPr>
            <a:r>
              <a:rPr lang="en-GB" sz="1800" dirty="0" smtClean="0">
                <a:latin typeface="Verdana" pitchFamily="34" charset="0"/>
              </a:rPr>
              <a:t>Write or update your CV</a:t>
            </a:r>
          </a:p>
          <a:p>
            <a:pPr lvl="1" eaLnBrk="1" hangingPunct="1">
              <a:buFont typeface="Wingdings" panose="05000000000000000000" pitchFamily="2" charset="2"/>
              <a:buChar char="Ø"/>
            </a:pPr>
            <a:r>
              <a:rPr lang="en-GB" sz="1800" dirty="0" smtClean="0">
                <a:latin typeface="Verdana" pitchFamily="34" charset="0"/>
              </a:rPr>
              <a:t>Complete Placement Registration Form</a:t>
            </a:r>
          </a:p>
          <a:p>
            <a:pPr lvl="1" eaLnBrk="1" hangingPunct="1">
              <a:buFont typeface="Wingdings" panose="05000000000000000000" pitchFamily="2" charset="2"/>
              <a:buChar char="Ø"/>
            </a:pPr>
            <a:r>
              <a:rPr lang="en-GB" sz="1800" dirty="0" smtClean="0">
                <a:latin typeface="Verdana" pitchFamily="34" charset="0"/>
              </a:rPr>
              <a:t>Read, sign and abide by Placement Terms &amp; Conditions</a:t>
            </a:r>
          </a:p>
          <a:p>
            <a:pPr lvl="1" eaLnBrk="1" hangingPunct="1">
              <a:buFont typeface="Wingdings" panose="05000000000000000000" pitchFamily="2" charset="2"/>
              <a:buChar char="Ø"/>
            </a:pPr>
            <a:r>
              <a:rPr lang="en-GB" sz="1800" dirty="0" smtClean="0">
                <a:latin typeface="Verdana" pitchFamily="34" charset="0"/>
              </a:rPr>
              <a:t>Attend Group Session with Placement Office bringing signed Placement Registration Form with you</a:t>
            </a:r>
          </a:p>
          <a:p>
            <a:pPr lvl="1" eaLnBrk="1" hangingPunct="1">
              <a:buFont typeface="Wingdings" panose="05000000000000000000" pitchFamily="2" charset="2"/>
              <a:buChar char="Ø"/>
            </a:pPr>
            <a:r>
              <a:rPr lang="en-GB" sz="1800" dirty="0" smtClean="0">
                <a:latin typeface="Verdana" pitchFamily="34" charset="0"/>
              </a:rPr>
              <a:t>Send copy of your finalised CV to Placement Office by 2 November 2015</a:t>
            </a:r>
          </a:p>
          <a:p>
            <a:pPr lvl="1" eaLnBrk="1" hangingPunct="1">
              <a:buFont typeface="Wingdings" panose="05000000000000000000" pitchFamily="2" charset="2"/>
              <a:buChar char="Ø"/>
            </a:pPr>
            <a:r>
              <a:rPr lang="en-GB" sz="1800" dirty="0" smtClean="0">
                <a:latin typeface="Verdana" pitchFamily="34" charset="0"/>
              </a:rPr>
              <a:t>Check for placement opportunities on InPlace</a:t>
            </a:r>
          </a:p>
          <a:p>
            <a:pPr lvl="1" eaLnBrk="1" hangingPunct="1">
              <a:buFont typeface="Wingdings" panose="05000000000000000000" pitchFamily="2" charset="2"/>
              <a:buChar char="Ø"/>
            </a:pPr>
            <a:r>
              <a:rPr lang="en-GB" sz="1800" dirty="0" smtClean="0">
                <a:latin typeface="Verdana" pitchFamily="34" charset="0"/>
              </a:rPr>
              <a:t>Apply by submitting CV to opportunity before closing date</a:t>
            </a:r>
          </a:p>
          <a:p>
            <a:pPr lvl="1" eaLnBrk="1" hangingPunct="1">
              <a:buFont typeface="Wingdings" panose="05000000000000000000" pitchFamily="2" charset="2"/>
              <a:buChar char="Ø"/>
            </a:pPr>
            <a:r>
              <a:rPr lang="en-GB" sz="1800" dirty="0" smtClean="0">
                <a:latin typeface="Verdana" pitchFamily="34" charset="0"/>
              </a:rPr>
              <a:t>Complete Contacts Form when a placement offer has been accepted and submit to the Placement Office</a:t>
            </a:r>
          </a:p>
          <a:p>
            <a:pPr lvl="1" eaLnBrk="1" hangingPunct="1"/>
            <a:endParaRPr lang="en-GB" sz="1800" dirty="0" smtClean="0">
              <a:latin typeface="Verdana" pitchFamily="34" charset="0"/>
            </a:endParaRPr>
          </a:p>
          <a:p>
            <a:pPr lvl="1" eaLnBrk="1" hangingPunct="1">
              <a:buFont typeface="Wingdings" panose="05000000000000000000" pitchFamily="2" charset="2"/>
              <a:buChar char="Ø"/>
            </a:pPr>
            <a:r>
              <a:rPr lang="en-GB" sz="1800" b="1" dirty="0" smtClean="0">
                <a:latin typeface="Verdana" pitchFamily="34" charset="0"/>
              </a:rPr>
              <a:t>Start talking to potential contacts from now!</a:t>
            </a:r>
            <a:endParaRPr lang="en-GB" sz="1800" dirty="0" smtClean="0">
              <a:latin typeface="Verdana" pitchFamily="34" charset="0"/>
            </a:endParaRPr>
          </a:p>
          <a:p>
            <a:pPr eaLnBrk="1" hangingPunct="1"/>
            <a:endParaRPr lang="en-GB" sz="1800" dirty="0" smtClean="0"/>
          </a:p>
          <a:p>
            <a:pPr eaLnBrk="1" hangingPunct="1"/>
            <a:endParaRPr lang="en-GB" sz="1800" dirty="0" smtClean="0">
              <a:latin typeface="Verdana"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algn="ctr" eaLnBrk="1" hangingPunct="1"/>
            <a:r>
              <a:rPr lang="en-GB" sz="2800" u="none" dirty="0" smtClean="0">
                <a:latin typeface="Verdana" pitchFamily="34" charset="0"/>
              </a:rPr>
              <a:t>And Finally </a:t>
            </a:r>
          </a:p>
        </p:txBody>
      </p:sp>
      <p:sp>
        <p:nvSpPr>
          <p:cNvPr id="32770" name="Rectangle 3"/>
          <p:cNvSpPr>
            <a:spLocks noGrp="1" noChangeArrowheads="1"/>
          </p:cNvSpPr>
          <p:nvPr>
            <p:ph idx="1"/>
          </p:nvPr>
        </p:nvSpPr>
        <p:spPr/>
        <p:txBody>
          <a:bodyPr/>
          <a:lstStyle/>
          <a:p>
            <a:pPr eaLnBrk="1" hangingPunct="1"/>
            <a:endParaRPr lang="en-GB" sz="1800" dirty="0" smtClean="0"/>
          </a:p>
          <a:p>
            <a:pPr eaLnBrk="1" hangingPunct="1"/>
            <a:endParaRPr lang="en-GB" sz="1800" dirty="0" smtClean="0"/>
          </a:p>
          <a:p>
            <a:pPr>
              <a:buFontTx/>
              <a:buNone/>
            </a:pPr>
            <a:r>
              <a:rPr lang="en-US" dirty="0" smtClean="0">
                <a:latin typeface="Verdana" pitchFamily="34" charset="0"/>
              </a:rPr>
              <a:t>	“</a:t>
            </a:r>
            <a:r>
              <a:rPr lang="en-US" i="1" dirty="0" smtClean="0">
                <a:latin typeface="Verdana" pitchFamily="34" charset="0"/>
              </a:rPr>
              <a:t>Just a short note to praise the contributions being made by David to the IT team, both locally and globally.</a:t>
            </a:r>
            <a:r>
              <a:rPr lang="en-GB" i="1" dirty="0" smtClean="0">
                <a:latin typeface="Verdana" pitchFamily="34" charset="0"/>
              </a:rPr>
              <a:t> </a:t>
            </a:r>
            <a:r>
              <a:rPr lang="en-US" i="1" dirty="0" smtClean="0">
                <a:latin typeface="Verdana" pitchFamily="34" charset="0"/>
              </a:rPr>
              <a:t>He is delivering a lot of value.  Many people outside Aberdeen did not realize he was a Student Intern.  That is a great testament to his professionalism.”</a:t>
            </a:r>
            <a:endParaRPr lang="en-GB" i="1" dirty="0" smtClean="0">
              <a:latin typeface="Verdana" pitchFamily="34" charset="0"/>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Placement Office</a:t>
            </a:r>
            <a:endParaRPr lang="en-GB" dirty="0"/>
          </a:p>
        </p:txBody>
      </p:sp>
      <p:sp>
        <p:nvSpPr>
          <p:cNvPr id="3" name="Content Placeholder 2"/>
          <p:cNvSpPr>
            <a:spLocks noGrp="1"/>
          </p:cNvSpPr>
          <p:nvPr>
            <p:ph idx="1"/>
          </p:nvPr>
        </p:nvSpPr>
        <p:spPr/>
        <p:txBody>
          <a:bodyPr>
            <a:normAutofit/>
          </a:bodyPr>
          <a:lstStyle/>
          <a:p>
            <a:pPr marL="0" indent="0">
              <a:buNone/>
            </a:pPr>
            <a:endParaRPr lang="en-GB" sz="1800" dirty="0" smtClean="0"/>
          </a:p>
          <a:p>
            <a:pPr marL="0" indent="0">
              <a:buNone/>
            </a:pPr>
            <a:r>
              <a:rPr lang="en-GB" sz="1800" dirty="0" smtClean="0"/>
              <a:t>Frances Hunter			Ann Love				Nicola Wingate </a:t>
            </a:r>
          </a:p>
          <a:p>
            <a:pPr marL="0" indent="0">
              <a:buNone/>
            </a:pPr>
            <a:r>
              <a:rPr lang="en-GB" sz="1800" dirty="0" smtClean="0"/>
              <a:t>Placement Manager		Placement Officer		Clerical Assistant</a:t>
            </a:r>
          </a:p>
          <a:p>
            <a:pPr marL="0" indent="0">
              <a:buNone/>
            </a:pPr>
            <a:r>
              <a:rPr lang="en-GB" sz="1800" dirty="0" smtClean="0">
                <a:hlinkClick r:id="rId3"/>
              </a:rPr>
              <a:t>f.a.hunter@rgu.ac.uk</a:t>
            </a:r>
            <a:r>
              <a:rPr lang="en-GB" sz="1800" dirty="0" smtClean="0"/>
              <a:t>	</a:t>
            </a:r>
            <a:r>
              <a:rPr lang="en-GB" sz="1800" dirty="0" smtClean="0">
                <a:hlinkClick r:id="rId4"/>
              </a:rPr>
              <a:t>a.love@rgu.ac.uk</a:t>
            </a:r>
            <a:r>
              <a:rPr lang="en-GB" sz="1800" dirty="0" smtClean="0"/>
              <a:t>		</a:t>
            </a:r>
            <a:r>
              <a:rPr lang="en-GB" sz="1800" dirty="0" smtClean="0">
                <a:hlinkClick r:id="rId5"/>
              </a:rPr>
              <a:t>n.wingate@rgu.ac.uk</a:t>
            </a:r>
            <a:r>
              <a:rPr lang="en-GB" sz="1800" dirty="0" smtClean="0"/>
              <a:t> </a:t>
            </a:r>
          </a:p>
          <a:p>
            <a:pPr marL="0" indent="0">
              <a:buNone/>
            </a:pPr>
            <a:r>
              <a:rPr lang="en-GB" sz="1800" dirty="0"/>
              <a:t>Tel: </a:t>
            </a:r>
            <a:r>
              <a:rPr lang="en-GB" sz="1800" dirty="0" smtClean="0"/>
              <a:t>(01224) 262344	Tel</a:t>
            </a:r>
            <a:r>
              <a:rPr lang="en-GB" sz="1800" dirty="0"/>
              <a:t>: (01224) </a:t>
            </a:r>
            <a:r>
              <a:rPr lang="en-GB" sz="1800" dirty="0" smtClean="0"/>
              <a:t>262335	Tel</a:t>
            </a:r>
            <a:r>
              <a:rPr lang="en-GB" sz="1800" dirty="0"/>
              <a:t>: (01224) </a:t>
            </a:r>
            <a:r>
              <a:rPr lang="en-GB" sz="1800" dirty="0" smtClean="0"/>
              <a:t>262433</a:t>
            </a:r>
          </a:p>
          <a:p>
            <a:pPr marL="0" indent="0">
              <a:buNone/>
            </a:pPr>
            <a:endParaRPr lang="en-GB" sz="1800" dirty="0"/>
          </a:p>
          <a:p>
            <a:pPr marL="0" indent="0">
              <a:buNone/>
            </a:pPr>
            <a:r>
              <a:rPr lang="en-GB" sz="2400" dirty="0"/>
              <a:t>Shared mailbox at: </a:t>
            </a:r>
            <a:r>
              <a:rPr lang="en-GB" sz="2400" dirty="0" smtClean="0">
                <a:hlinkClick r:id="rId6"/>
              </a:rPr>
              <a:t>placement.destech@rgu.ac.uk</a:t>
            </a:r>
            <a:endParaRPr lang="en-GB" sz="2400" dirty="0" smtClean="0"/>
          </a:p>
          <a:p>
            <a:pPr marL="0" indent="0">
              <a:buNone/>
            </a:pPr>
            <a:endParaRPr lang="en-GB" sz="2400" dirty="0"/>
          </a:p>
          <a:p>
            <a:pPr marL="0" indent="0">
              <a:buNone/>
            </a:pPr>
            <a:r>
              <a:rPr lang="en-GB" sz="2400" dirty="0"/>
              <a:t>Located in Faculty </a:t>
            </a:r>
            <a:r>
              <a:rPr lang="en-GB" sz="2400" dirty="0" smtClean="0"/>
              <a:t>Office</a:t>
            </a:r>
          </a:p>
          <a:p>
            <a:pPr marL="0" indent="0">
              <a:buNone/>
            </a:pPr>
            <a:r>
              <a:rPr lang="en-GB" sz="2400" dirty="0" smtClean="0"/>
              <a:t>NS301/301a </a:t>
            </a:r>
            <a:r>
              <a:rPr lang="en-GB" sz="2400" dirty="0"/>
              <a:t>Sir Ian Wood Building</a:t>
            </a:r>
          </a:p>
        </p:txBody>
      </p:sp>
    </p:spTree>
    <p:custDataLst>
      <p:tags r:id="rId1"/>
    </p:custDataLst>
    <p:extLst>
      <p:ext uri="{BB962C8B-B14F-4D97-AF65-F5344CB8AC3E}">
        <p14:creationId xmlns:p14="http://schemas.microsoft.com/office/powerpoint/2010/main" val="1828617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Design\Placement Office\Administration\Logos, Maps &amp; Signatures\Pointing the way_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6685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Design\Placement Office\Administration\Logos, Maps &amp; Signatures\Placement Office New Loca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60648"/>
            <a:ext cx="4968552" cy="63367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519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ctr" eaLnBrk="1" hangingPunct="1"/>
            <a:r>
              <a:rPr lang="en-GB" sz="3200" u="none" dirty="0" smtClean="0">
                <a:latin typeface="Verdana" pitchFamily="34" charset="0"/>
              </a:rPr>
              <a:t>Placement Details</a:t>
            </a:r>
          </a:p>
        </p:txBody>
      </p:sp>
      <p:sp>
        <p:nvSpPr>
          <p:cNvPr id="8195" name="Rectangle 3"/>
          <p:cNvSpPr>
            <a:spLocks noGrp="1" noChangeArrowheads="1"/>
          </p:cNvSpPr>
          <p:nvPr>
            <p:ph idx="1"/>
          </p:nvPr>
        </p:nvSpPr>
        <p:spPr/>
        <p:txBody>
          <a:bodyPr anchor="ctr"/>
          <a:lstStyle/>
          <a:p>
            <a:pPr eaLnBrk="1" hangingPunct="1">
              <a:buFont typeface="Wingdings" panose="05000000000000000000" pitchFamily="2" charset="2"/>
              <a:buChar char="v"/>
            </a:pPr>
            <a:r>
              <a:rPr lang="en-GB" sz="2400" dirty="0" smtClean="0">
                <a:latin typeface="Verdana" pitchFamily="34" charset="0"/>
              </a:rPr>
              <a:t>Is not compulsory</a:t>
            </a:r>
          </a:p>
          <a:p>
            <a:pPr eaLnBrk="1" hangingPunct="1">
              <a:buFont typeface="Wingdings" panose="05000000000000000000" pitchFamily="2" charset="2"/>
              <a:buChar char="v"/>
            </a:pPr>
            <a:r>
              <a:rPr lang="en-GB" sz="2400" dirty="0" smtClean="0">
                <a:latin typeface="Verdana" pitchFamily="34" charset="0"/>
              </a:rPr>
              <a:t>Begins 2</a:t>
            </a:r>
            <a:r>
              <a:rPr lang="en-GB" sz="2400" baseline="30000" dirty="0" smtClean="0">
                <a:latin typeface="Verdana" pitchFamily="34" charset="0"/>
              </a:rPr>
              <a:t>nd</a:t>
            </a:r>
            <a:r>
              <a:rPr lang="en-GB" sz="2400" dirty="0" smtClean="0">
                <a:latin typeface="Verdana" pitchFamily="34" charset="0"/>
              </a:rPr>
              <a:t> Semester Stage 3 and continues through to the start of Semester 2 Stage 4</a:t>
            </a:r>
          </a:p>
          <a:p>
            <a:pPr eaLnBrk="1" hangingPunct="1">
              <a:buFont typeface="Wingdings" panose="05000000000000000000" pitchFamily="2" charset="2"/>
              <a:buChar char="v"/>
            </a:pPr>
            <a:r>
              <a:rPr lang="en-GB" sz="2400" dirty="0" smtClean="0">
                <a:latin typeface="Verdana" pitchFamily="34" charset="0"/>
              </a:rPr>
              <a:t>Start date 1 February 2016</a:t>
            </a:r>
          </a:p>
          <a:p>
            <a:pPr eaLnBrk="1" hangingPunct="1">
              <a:buFont typeface="Wingdings" panose="05000000000000000000" pitchFamily="2" charset="2"/>
              <a:buChar char="v"/>
            </a:pPr>
            <a:r>
              <a:rPr lang="en-GB" sz="2400" dirty="0" smtClean="0">
                <a:latin typeface="Verdana" pitchFamily="34" charset="0"/>
              </a:rPr>
              <a:t>There may be an option to do a ½ placement</a:t>
            </a:r>
          </a:p>
          <a:p>
            <a:pPr eaLnBrk="1" hangingPunct="1">
              <a:buFont typeface="Wingdings" panose="05000000000000000000" pitchFamily="2" charset="2"/>
              <a:buChar char="v"/>
            </a:pPr>
            <a:r>
              <a:rPr lang="en-GB" sz="2400" dirty="0" smtClean="0">
                <a:latin typeface="Verdana" pitchFamily="34" charset="0"/>
              </a:rPr>
              <a:t>Spent within a relevant organisation</a:t>
            </a:r>
          </a:p>
          <a:p>
            <a:pPr eaLnBrk="1" hangingPunct="1">
              <a:buFont typeface="Wingdings" panose="05000000000000000000" pitchFamily="2" charset="2"/>
              <a:buChar char="v"/>
            </a:pPr>
            <a:r>
              <a:rPr lang="en-GB" sz="2400" dirty="0" smtClean="0">
                <a:latin typeface="Verdana" pitchFamily="34" charset="0"/>
              </a:rPr>
              <a:t>Paid</a:t>
            </a:r>
          </a:p>
          <a:p>
            <a:pPr eaLnBrk="1" hangingPunct="1">
              <a:buFont typeface="Wingdings" panose="05000000000000000000" pitchFamily="2" charset="2"/>
              <a:buChar char="v"/>
            </a:pPr>
            <a:r>
              <a:rPr lang="en-GB" sz="2400" dirty="0" smtClean="0">
                <a:latin typeface="Verdana" pitchFamily="34" charset="0"/>
              </a:rPr>
              <a:t>Assessed by University and your Employer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algn="ctr" eaLnBrk="1" hangingPunct="1"/>
            <a:r>
              <a:rPr lang="en-GB" sz="2800" u="none" dirty="0" smtClean="0">
                <a:latin typeface="Verdana" pitchFamily="34" charset="0"/>
              </a:rPr>
              <a:t>Placement Benefits</a:t>
            </a:r>
            <a:endParaRPr lang="en-US" dirty="0" smtClean="0"/>
          </a:p>
        </p:txBody>
      </p:sp>
      <p:sp>
        <p:nvSpPr>
          <p:cNvPr id="8195" name="Content Placeholder 2"/>
          <p:cNvSpPr>
            <a:spLocks noGrp="1"/>
          </p:cNvSpPr>
          <p:nvPr>
            <p:ph idx="1"/>
          </p:nvPr>
        </p:nvSpPr>
        <p:spPr/>
        <p:txBody>
          <a:bodyPr>
            <a:normAutofit fontScale="85000" lnSpcReduction="20000"/>
          </a:bodyPr>
          <a:lstStyle/>
          <a:p>
            <a:pPr eaLnBrk="1" hangingPunct="1">
              <a:buFontTx/>
              <a:buNone/>
            </a:pPr>
            <a:r>
              <a:rPr lang="en-GB" dirty="0" smtClean="0">
                <a:latin typeface="Verdana" pitchFamily="34" charset="0"/>
              </a:rPr>
              <a:t>What previous students have told us:</a:t>
            </a:r>
            <a:r>
              <a:rPr lang="en-GB" sz="2400" dirty="0" smtClean="0"/>
              <a:t>	</a:t>
            </a:r>
          </a:p>
          <a:p>
            <a:pPr eaLnBrk="1" hangingPunct="1">
              <a:buFontTx/>
              <a:buNone/>
            </a:pPr>
            <a:r>
              <a:rPr lang="en-GB" dirty="0" smtClean="0"/>
              <a:t>	</a:t>
            </a:r>
            <a:r>
              <a:rPr lang="en-GB" dirty="0" smtClean="0">
                <a:latin typeface="Verdana" pitchFamily="34" charset="0"/>
              </a:rPr>
              <a:t>“</a:t>
            </a:r>
            <a:r>
              <a:rPr lang="en-GB" i="1" dirty="0" smtClean="0">
                <a:latin typeface="Verdana" pitchFamily="34" charset="0"/>
              </a:rPr>
              <a:t>It’s excellent to put the theory gained over education into practice. My placement has been extremely beneficial and I have gained a part time job while at university from my placement company, and will return to full-time work once qualified.</a:t>
            </a:r>
            <a:r>
              <a:rPr lang="en-GB" dirty="0" smtClean="0">
                <a:latin typeface="Verdana" pitchFamily="34" charset="0"/>
              </a:rPr>
              <a:t>”</a:t>
            </a:r>
            <a:r>
              <a:rPr lang="en-GB" sz="2400" dirty="0" smtClean="0">
                <a:latin typeface="Verdana" pitchFamily="34" charset="0"/>
              </a:rPr>
              <a:t> </a:t>
            </a:r>
          </a:p>
          <a:p>
            <a:pPr eaLnBrk="1" hangingPunct="1"/>
            <a:endParaRPr lang="en-GB" dirty="0" smtClean="0"/>
          </a:p>
          <a:p>
            <a:pPr eaLnBrk="1" hangingPunct="1">
              <a:buFontTx/>
              <a:buNone/>
            </a:pPr>
            <a:r>
              <a:rPr lang="en-GB" dirty="0" smtClean="0"/>
              <a:t>	“</a:t>
            </a:r>
            <a:r>
              <a:rPr lang="en-GB" i="1" dirty="0" smtClean="0">
                <a:latin typeface="Verdana" pitchFamily="34" charset="0"/>
              </a:rPr>
              <a:t>The knowledge gained over the placement has been invaluable.  The placement provided a great deal of valuable ‘hands on’ experience allowing me to expand my overall knowledge of the subject and improve on my communication and other personal skills.</a:t>
            </a:r>
            <a:r>
              <a:rPr lang="en-GB" dirty="0" smtClean="0">
                <a:latin typeface="Verdana" pitchFamily="34" charset="0"/>
              </a:rPr>
              <a:t>”</a:t>
            </a:r>
            <a:endParaRPr lang="en-GB"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algn="ctr" eaLnBrk="1" hangingPunct="1"/>
            <a:r>
              <a:rPr lang="en-GB" sz="2800" u="none" dirty="0" smtClean="0">
                <a:latin typeface="Verdana" pitchFamily="34" charset="0"/>
              </a:rPr>
              <a:t>Placement Benefits</a:t>
            </a:r>
            <a:endParaRPr lang="en-US" dirty="0" smtClean="0"/>
          </a:p>
        </p:txBody>
      </p:sp>
      <p:sp>
        <p:nvSpPr>
          <p:cNvPr id="8195" name="Content Placeholder 2"/>
          <p:cNvSpPr>
            <a:spLocks noGrp="1"/>
          </p:cNvSpPr>
          <p:nvPr>
            <p:ph idx="1"/>
          </p:nvPr>
        </p:nvSpPr>
        <p:spPr/>
        <p:txBody>
          <a:bodyPr>
            <a:normAutofit fontScale="85000" lnSpcReduction="20000"/>
          </a:bodyPr>
          <a:lstStyle/>
          <a:p>
            <a:pPr eaLnBrk="1" hangingPunct="1">
              <a:buFontTx/>
              <a:buNone/>
            </a:pPr>
            <a:r>
              <a:rPr lang="en-GB" sz="2400" dirty="0" smtClean="0"/>
              <a:t>    “…</a:t>
            </a:r>
            <a:r>
              <a:rPr lang="en-GB" i="1" dirty="0" smtClean="0">
                <a:latin typeface="Verdana" pitchFamily="34" charset="0"/>
              </a:rPr>
              <a:t>for me studying my course was very important to get a placement. It is not just to get the first work experience in the industry but also get to know highly skilled engineers from the industry. The whole team in ConocoPhillips was excellent, provided all necessary training, mentoring and later on the opportunity to do my daily tasks without any supervision. I have enhanced my skills not just in a technical way but also increased my confidence and understood the values of teamwork which contributed to continuous improvement.”</a:t>
            </a:r>
            <a:r>
              <a:rPr lang="en-GB" sz="2400" dirty="0" smtClean="0"/>
              <a:t> </a:t>
            </a:r>
          </a:p>
          <a:p>
            <a:pPr eaLnBrk="1" hangingPunct="1">
              <a:buFontTx/>
              <a:buNone/>
            </a:pPr>
            <a:endParaRPr lang="en-GB" sz="2400" dirty="0" smtClean="0"/>
          </a:p>
          <a:p>
            <a:pPr eaLnBrk="1" hangingPunct="1"/>
            <a:r>
              <a:rPr lang="en-GB" dirty="0" smtClean="0">
                <a:latin typeface="Verdana" pitchFamily="34" charset="0"/>
              </a:rPr>
              <a:t>And you get paid!</a:t>
            </a:r>
          </a:p>
          <a:p>
            <a:pPr eaLnBrk="1" hangingPunct="1"/>
            <a:endParaRPr lang="en-GB"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algn="ctr" eaLnBrk="1" hangingPunct="1"/>
            <a:r>
              <a:rPr lang="en-GB" sz="3200" u="none" dirty="0" smtClean="0">
                <a:latin typeface="Verdana" pitchFamily="34" charset="0"/>
              </a:rPr>
              <a:t>What We Can Do To Help You</a:t>
            </a:r>
          </a:p>
        </p:txBody>
      </p:sp>
      <p:sp>
        <p:nvSpPr>
          <p:cNvPr id="10243" name="Rectangle 3"/>
          <p:cNvSpPr>
            <a:spLocks noGrp="1" noChangeArrowheads="1"/>
          </p:cNvSpPr>
          <p:nvPr>
            <p:ph idx="1"/>
          </p:nvPr>
        </p:nvSpPr>
        <p:spPr>
          <a:xfrm>
            <a:off x="457200" y="1052736"/>
            <a:ext cx="8229600" cy="4824536"/>
          </a:xfrm>
        </p:spPr>
        <p:txBody>
          <a:bodyPr anchor="ctr">
            <a:normAutofit lnSpcReduction="10000"/>
          </a:bodyPr>
          <a:lstStyle/>
          <a:p>
            <a:pPr eaLnBrk="1" hangingPunct="1">
              <a:lnSpc>
                <a:spcPct val="90000"/>
              </a:lnSpc>
            </a:pPr>
            <a:endParaRPr lang="en-GB" sz="2000" dirty="0" smtClean="0">
              <a:latin typeface="Verdana" pitchFamily="34" charset="0"/>
            </a:endParaRPr>
          </a:p>
          <a:p>
            <a:pPr eaLnBrk="1" hangingPunct="1">
              <a:lnSpc>
                <a:spcPct val="90000"/>
              </a:lnSpc>
            </a:pPr>
            <a:endParaRPr lang="en-GB" sz="2000" dirty="0"/>
          </a:p>
          <a:p>
            <a:pPr eaLnBrk="1" hangingPunct="1">
              <a:lnSpc>
                <a:spcPct val="90000"/>
              </a:lnSpc>
            </a:pPr>
            <a:r>
              <a:rPr lang="en-GB" sz="2000" dirty="0" smtClean="0">
                <a:latin typeface="Verdana" pitchFamily="34" charset="0"/>
              </a:rPr>
              <a:t>Seek placement opportunities in Aberdeen and elsewhere</a:t>
            </a:r>
          </a:p>
          <a:p>
            <a:pPr eaLnBrk="1" hangingPunct="1">
              <a:lnSpc>
                <a:spcPct val="90000"/>
              </a:lnSpc>
            </a:pPr>
            <a:r>
              <a:rPr lang="en-GB" sz="2000" dirty="0" smtClean="0">
                <a:latin typeface="Verdana" pitchFamily="34" charset="0"/>
              </a:rPr>
              <a:t>Advertise placements on InPlace (online system)</a:t>
            </a:r>
          </a:p>
          <a:p>
            <a:pPr eaLnBrk="1" hangingPunct="1">
              <a:lnSpc>
                <a:spcPct val="90000"/>
              </a:lnSpc>
            </a:pPr>
            <a:r>
              <a:rPr lang="en-GB" sz="2000" dirty="0" smtClean="0">
                <a:latin typeface="Verdana" pitchFamily="34" charset="0"/>
              </a:rPr>
              <a:t>Liaise with companies to handle interviews</a:t>
            </a:r>
          </a:p>
          <a:p>
            <a:pPr eaLnBrk="1" hangingPunct="1">
              <a:lnSpc>
                <a:spcPct val="90000"/>
              </a:lnSpc>
            </a:pPr>
            <a:r>
              <a:rPr lang="en-GB" sz="2000" dirty="0" smtClean="0">
                <a:latin typeface="Verdana" pitchFamily="34" charset="0"/>
              </a:rPr>
              <a:t>Make placement offers on behalf of companies</a:t>
            </a:r>
          </a:p>
          <a:p>
            <a:pPr eaLnBrk="1" hangingPunct="1">
              <a:lnSpc>
                <a:spcPct val="90000"/>
              </a:lnSpc>
              <a:buFontTx/>
              <a:buNone/>
            </a:pPr>
            <a:endParaRPr lang="en-GB" sz="2000" dirty="0" smtClean="0">
              <a:latin typeface="Verdana" pitchFamily="34" charset="0"/>
            </a:endParaRPr>
          </a:p>
          <a:p>
            <a:pPr eaLnBrk="1" hangingPunct="1">
              <a:lnSpc>
                <a:spcPct val="90000"/>
              </a:lnSpc>
              <a:buFontTx/>
              <a:buNone/>
            </a:pPr>
            <a:r>
              <a:rPr lang="en-GB" sz="2000" b="1" dirty="0" smtClean="0">
                <a:latin typeface="Verdana" pitchFamily="34" charset="0"/>
              </a:rPr>
              <a:t>However placements are not guaranteed</a:t>
            </a:r>
          </a:p>
          <a:p>
            <a:pPr eaLnBrk="1" hangingPunct="1">
              <a:lnSpc>
                <a:spcPct val="90000"/>
              </a:lnSpc>
              <a:buFontTx/>
              <a:buNone/>
            </a:pPr>
            <a:endParaRPr lang="en-GB" sz="2000" dirty="0" smtClean="0">
              <a:latin typeface="Verdana" pitchFamily="34" charset="0"/>
            </a:endParaRPr>
          </a:p>
          <a:p>
            <a:pPr eaLnBrk="1" hangingPunct="1"/>
            <a:r>
              <a:rPr lang="en-GB" sz="2000" dirty="0" smtClean="0">
                <a:latin typeface="Verdana" pitchFamily="34" charset="0"/>
              </a:rPr>
              <a:t>Be actively seeking a placement for yourself</a:t>
            </a:r>
          </a:p>
          <a:p>
            <a:pPr eaLnBrk="1" hangingPunct="1"/>
            <a:r>
              <a:rPr lang="en-GB" sz="2000" dirty="0" smtClean="0">
                <a:latin typeface="Verdana" pitchFamily="34" charset="0"/>
              </a:rPr>
              <a:t>We can advise on how to use any existing contacts</a:t>
            </a:r>
          </a:p>
          <a:p>
            <a:pPr eaLnBrk="1" hangingPunct="1"/>
            <a:r>
              <a:rPr lang="en-GB" sz="2000" dirty="0" smtClean="0">
                <a:latin typeface="Verdana" pitchFamily="34" charset="0"/>
              </a:rPr>
              <a:t>We can tell you who we are talking to so we avoid duplication</a:t>
            </a:r>
          </a:p>
          <a:p>
            <a:pPr eaLnBrk="1" hangingPunct="1"/>
            <a:r>
              <a:rPr lang="en-GB" sz="2000" dirty="0" smtClean="0">
                <a:latin typeface="Verdana" pitchFamily="34" charset="0"/>
              </a:rPr>
              <a:t>We can brief prospective placement providers on their commitment if they agree to take you on</a:t>
            </a:r>
          </a:p>
          <a:p>
            <a:pPr eaLnBrk="1" hangingPunct="1"/>
            <a:endParaRPr lang="en-GB"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f82ffc39-c094-4540-800d-fd8f0c52e916"/>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ae0c34eb-6256-4ada-b17b-41240eae7599"/>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ae0c34eb-6256-4ada-b17b-41240eae7599"/>
  <p:tag name="ARTICULATE_SLIDE_THUMBNAIL_REFRESH" val="1"/>
</p:tagLst>
</file>

<file path=ppt/theme/theme1.xml><?xml version="1.0" encoding="utf-8"?>
<a:theme xmlns:a="http://schemas.openxmlformats.org/drawingml/2006/main" name="RGU Riverside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4363</TotalTime>
  <Words>656</Words>
  <Application>Microsoft Office PowerPoint</Application>
  <PresentationFormat>On-screen Show (4:3)</PresentationFormat>
  <Paragraphs>149</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RGU Riverside 3</vt:lpstr>
      <vt:lpstr>Office Theme</vt:lpstr>
      <vt:lpstr>Industrial Work Placement</vt:lpstr>
      <vt:lpstr>Introduction</vt:lpstr>
      <vt:lpstr>The Placement Office</vt:lpstr>
      <vt:lpstr>PowerPoint Presentation</vt:lpstr>
      <vt:lpstr>PowerPoint Presentation</vt:lpstr>
      <vt:lpstr>Placement Details</vt:lpstr>
      <vt:lpstr>Placement Benefits</vt:lpstr>
      <vt:lpstr>Placement Benefits</vt:lpstr>
      <vt:lpstr>What We Can Do To Help You</vt:lpstr>
      <vt:lpstr>What We Can Do To Help You</vt:lpstr>
      <vt:lpstr>Your Commitment</vt:lpstr>
      <vt:lpstr>Your Commitment</vt:lpstr>
      <vt:lpstr>Placement Terms &amp; Conditions</vt:lpstr>
      <vt:lpstr>Your Commitment</vt:lpstr>
      <vt:lpstr>Cause for Concern</vt:lpstr>
      <vt:lpstr>PowerPoint Presentation</vt:lpstr>
      <vt:lpstr>Resources</vt:lpstr>
      <vt:lpstr>Moodle Placement Pages</vt:lpstr>
      <vt:lpstr>InPlace</vt:lpstr>
      <vt:lpstr>Next Steps</vt:lpstr>
      <vt:lpstr>And Finally </vt:lpstr>
    </vt:vector>
  </TitlesOfParts>
  <Company>The Robert Gordon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J McCreath</dc:creator>
  <cp:lastModifiedBy>ITS</cp:lastModifiedBy>
  <cp:revision>357</cp:revision>
  <cp:lastPrinted>2015-09-30T14:19:57Z</cp:lastPrinted>
  <dcterms:created xsi:type="dcterms:W3CDTF">2004-10-07T08:59:46Z</dcterms:created>
  <dcterms:modified xsi:type="dcterms:W3CDTF">2015-10-09T15:30:14Z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3255D86A-BFD7-4C4A-BAF1-FD9C7CD396BB</vt:lpwstr>
  </property>
  <property fmtid="{D5CDD505-2E9C-101B-9397-08002B2CF9AE}" pid="3" name="ArticulatePath">
    <vt:lpwstr>Presentation CNMD Oct 2014</vt:lpwstr>
  </property>
</Properties>
</file>