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9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</p:sldIdLst>
  <p:sldSz cx="12192000" cy="6858000"/>
  <p:notesSz cx="6858000" cy="9144000"/>
  <p:embeddedFontLst>
    <p:embeddedFont>
      <p:font typeface="Century Gothic" panose="020B0502020202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h7DN71Wr8AZuuabkDj2Zm9wA6b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4C67FC-CF93-4712-9611-D0973F7E93CE}">
  <a:tblStyle styleId="{1C4C67FC-CF93-4712-9611-D0973F7E93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654bfd45ce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3654bfd45ce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54bfd45ce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3654bfd45ce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654bfd45ce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g3654bfd45ce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654bfd45ce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g3654bfd45ce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654bfd45ce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g3654bfd45ce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654bfd45ce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g3654bfd45ce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654bfd45ce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3654bfd45ce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654bfd45ce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3654bfd45ce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654bfd45ce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g3654bfd45ce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654bfd45ce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g3654bfd45ce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2126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654bfd45ce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g3654bfd45ce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654bfd45ce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g3654bfd45ce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654bfd45ce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g3654bfd45ce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654bfd45c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g3654bfd45c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654bfd45ce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3654bfd45ce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654bfd45ce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g3654bfd45ce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654bfd45ce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3654bfd45ce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654bfd45ce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g3654bfd45ce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654bfd45ce_0_3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3654bfd45ce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654bfd45ce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3654bfd45ce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654bfd45ce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g3654bfd45ce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654bfd45ce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g3654bfd45ce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654bfd45ce_0_4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g3654bfd45ce_0_4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654bfd45ce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3654bfd45ce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654bfd45c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3654bfd45c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654bfd45c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g3654bfd45c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3654bfd45c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g3654bfd45c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7c086573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g37c086573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654bfd45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3654bfd45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654bfd45ce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3654bfd45ce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654bfd45ce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g3654bfd45ce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54bfd45ce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3654bfd45ce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54bfd45c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3654bfd45c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654bfd45ce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654bfd45ce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6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24" name="Google Shape;24;p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6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6" name="Google Shape;26;p16"/>
          <p:cNvSpPr txBox="1">
            <a:spLocks noGrp="1"/>
          </p:cNvSpPr>
          <p:nvPr>
            <p:ph type="ctrTitle"/>
          </p:nvPr>
        </p:nvSpPr>
        <p:spPr>
          <a:xfrm>
            <a:off x="1154955" y="2099733"/>
            <a:ext cx="8825700" cy="26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subTitle" idx="1"/>
          </p:nvPr>
        </p:nvSpPr>
        <p:spPr>
          <a:xfrm>
            <a:off x="1154955" y="4777380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440"/>
              <a:buNone/>
              <a:defRPr cap="none">
                <a:solidFill>
                  <a:srgbClr val="EE52A4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dt" idx="10"/>
          </p:nvPr>
        </p:nvSpPr>
        <p:spPr>
          <a:xfrm rot="5400000">
            <a:off x="10158983" y="1792224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ftr" idx="11"/>
          </p:nvPr>
        </p:nvSpPr>
        <p:spPr>
          <a:xfrm rot="5400000">
            <a:off x="8951974" y="3227835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5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22" name="Google Shape;122;p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5"/>
            <p:cNvSpPr/>
            <p:nvPr/>
          </p:nvSpPr>
          <p:spPr>
            <a:xfrm rot="10371517">
              <a:off x="263779" y="4438261"/>
              <a:ext cx="3299395" cy="440920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5"/>
            <p:cNvSpPr/>
            <p:nvPr/>
          </p:nvSpPr>
          <p:spPr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30" name="Google Shape;130;p25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1154954" y="4969927"/>
            <a:ext cx="8825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>
            <a:spLocks noGrp="1"/>
          </p:cNvSpPr>
          <p:nvPr>
            <p:ph type="pic" idx="2"/>
          </p:nvPr>
        </p:nvSpPr>
        <p:spPr>
          <a:xfrm>
            <a:off x="1154954" y="685800"/>
            <a:ext cx="8825700" cy="3429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1154954" y="5536665"/>
            <a:ext cx="88257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aption">
  <p:cSld name="Title and Caption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6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40" name="Google Shape;140;p2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6"/>
            <p:cNvSpPr/>
            <p:nvPr/>
          </p:nvSpPr>
          <p:spPr>
            <a:xfrm rot="-589939">
              <a:off x="8490949" y="2714870"/>
              <a:ext cx="3299413" cy="440920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6"/>
            <p:cNvSpPr/>
            <p:nvPr/>
          </p:nvSpPr>
          <p:spPr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 extrusionOk="0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48" name="Google Shape;148;p26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xfrm>
            <a:off x="1148798" y="1063417"/>
            <a:ext cx="8831700" cy="13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1"/>
          </p:nvPr>
        </p:nvSpPr>
        <p:spPr>
          <a:xfrm>
            <a:off x="1154954" y="3543300"/>
            <a:ext cx="8825700" cy="24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 with Caption">
  <p:cSld name="Quote with Caption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7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57" name="Google Shape;157;p2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 rot="-589939">
              <a:off x="8490949" y="4185113"/>
              <a:ext cx="3299413" cy="440920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455612" y="4241801"/>
              <a:ext cx="11277600" cy="2337160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65" name="Google Shape;165;p27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6" name="Google Shape;166;p27"/>
          <p:cNvSpPr txBox="1"/>
          <p:nvPr/>
        </p:nvSpPr>
        <p:spPr>
          <a:xfrm>
            <a:off x="881566" y="607336"/>
            <a:ext cx="8019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7" name="Google Shape;167;p27"/>
          <p:cNvSpPr txBox="1"/>
          <p:nvPr/>
        </p:nvSpPr>
        <p:spPr>
          <a:xfrm>
            <a:off x="9884458" y="2613787"/>
            <a:ext cx="652800" cy="15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EE52A4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1581878" y="982134"/>
            <a:ext cx="8454000" cy="26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1945945" y="3678766"/>
            <a:ext cx="7731300" cy="34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 b="0" i="0" cap="small">
                <a:solidFill>
                  <a:srgbClr val="EE52A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2"/>
          </p:nvPr>
        </p:nvSpPr>
        <p:spPr>
          <a:xfrm>
            <a:off x="1154954" y="5029199"/>
            <a:ext cx="92448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ame Card">
  <p:cSld name="Name Card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28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77" name="Google Shape;177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 rot="-589939">
              <a:off x="8490949" y="4193579"/>
              <a:ext cx="3299413" cy="440920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455612" y="4241801"/>
              <a:ext cx="11277600" cy="2337160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5" name="Google Shape;185;p28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1154954" y="2370667"/>
            <a:ext cx="8825700" cy="18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1154954" y="5024967"/>
            <a:ext cx="88257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9"/>
          <p:cNvSpPr txBox="1">
            <a:spLocks noGrp="1"/>
          </p:cNvSpPr>
          <p:nvPr>
            <p:ph type="body" idx="1"/>
          </p:nvPr>
        </p:nvSpPr>
        <p:spPr>
          <a:xfrm>
            <a:off x="1154954" y="2603502"/>
            <a:ext cx="31419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5" name="Google Shape;195;p29"/>
          <p:cNvSpPr txBox="1">
            <a:spLocks noGrp="1"/>
          </p:cNvSpPr>
          <p:nvPr>
            <p:ph type="body" idx="2"/>
          </p:nvPr>
        </p:nvSpPr>
        <p:spPr>
          <a:xfrm>
            <a:off x="1154953" y="3179764"/>
            <a:ext cx="3141900" cy="28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6" name="Google Shape;196;p29"/>
          <p:cNvSpPr txBox="1">
            <a:spLocks noGrp="1"/>
          </p:cNvSpPr>
          <p:nvPr>
            <p:ph type="body" idx="3"/>
          </p:nvPr>
        </p:nvSpPr>
        <p:spPr>
          <a:xfrm>
            <a:off x="4512721" y="2603500"/>
            <a:ext cx="3147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4"/>
          </p:nvPr>
        </p:nvSpPr>
        <p:spPr>
          <a:xfrm>
            <a:off x="4512721" y="3179763"/>
            <a:ext cx="3147000" cy="28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98" name="Google Shape;198;p29"/>
          <p:cNvSpPr txBox="1">
            <a:spLocks noGrp="1"/>
          </p:cNvSpPr>
          <p:nvPr>
            <p:ph type="body" idx="5"/>
          </p:nvPr>
        </p:nvSpPr>
        <p:spPr>
          <a:xfrm>
            <a:off x="7888135" y="2603501"/>
            <a:ext cx="31458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99" name="Google Shape;199;p29"/>
          <p:cNvSpPr txBox="1">
            <a:spLocks noGrp="1"/>
          </p:cNvSpPr>
          <p:nvPr>
            <p:ph type="body" idx="6"/>
          </p:nvPr>
        </p:nvSpPr>
        <p:spPr>
          <a:xfrm>
            <a:off x="7888329" y="3179762"/>
            <a:ext cx="3145500" cy="28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00" name="Google Shape;200;p29"/>
          <p:cNvCxnSpPr/>
          <p:nvPr/>
        </p:nvCxnSpPr>
        <p:spPr>
          <a:xfrm>
            <a:off x="4403971" y="2569633"/>
            <a:ext cx="0" cy="34926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1" name="Google Shape;201;p29"/>
          <p:cNvCxnSpPr/>
          <p:nvPr/>
        </p:nvCxnSpPr>
        <p:spPr>
          <a:xfrm>
            <a:off x="7772401" y="2569633"/>
            <a:ext cx="0" cy="34926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2" name="Google Shape;202;p2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1154954" y="4532844"/>
            <a:ext cx="30504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08" name="Google Shape;208;p30"/>
          <p:cNvSpPr>
            <a:spLocks noGrp="1"/>
          </p:cNvSpPr>
          <p:nvPr>
            <p:ph type="pic" idx="2"/>
          </p:nvPr>
        </p:nvSpPr>
        <p:spPr>
          <a:xfrm>
            <a:off x="1334553" y="2603500"/>
            <a:ext cx="2691300" cy="15915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</p:sp>
      <p:sp>
        <p:nvSpPr>
          <p:cNvPr id="209" name="Google Shape;209;p30"/>
          <p:cNvSpPr txBox="1">
            <a:spLocks noGrp="1"/>
          </p:cNvSpPr>
          <p:nvPr>
            <p:ph type="body" idx="3"/>
          </p:nvPr>
        </p:nvSpPr>
        <p:spPr>
          <a:xfrm>
            <a:off x="1154954" y="5109106"/>
            <a:ext cx="30504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0" name="Google Shape;210;p30"/>
          <p:cNvSpPr txBox="1">
            <a:spLocks noGrp="1"/>
          </p:cNvSpPr>
          <p:nvPr>
            <p:ph type="body" idx="4"/>
          </p:nvPr>
        </p:nvSpPr>
        <p:spPr>
          <a:xfrm>
            <a:off x="4568865" y="4532844"/>
            <a:ext cx="30504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0"/>
          <p:cNvSpPr>
            <a:spLocks noGrp="1"/>
          </p:cNvSpPr>
          <p:nvPr>
            <p:ph type="pic" idx="5"/>
          </p:nvPr>
        </p:nvSpPr>
        <p:spPr>
          <a:xfrm>
            <a:off x="4748462" y="2603500"/>
            <a:ext cx="2691300" cy="15915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</p:sp>
      <p:sp>
        <p:nvSpPr>
          <p:cNvPr id="212" name="Google Shape;212;p30"/>
          <p:cNvSpPr txBox="1">
            <a:spLocks noGrp="1"/>
          </p:cNvSpPr>
          <p:nvPr>
            <p:ph type="body" idx="6"/>
          </p:nvPr>
        </p:nvSpPr>
        <p:spPr>
          <a:xfrm>
            <a:off x="4570172" y="5109105"/>
            <a:ext cx="30504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body" idx="7"/>
          </p:nvPr>
        </p:nvSpPr>
        <p:spPr>
          <a:xfrm>
            <a:off x="7982775" y="4532845"/>
            <a:ext cx="3051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0"/>
          <p:cNvSpPr>
            <a:spLocks noGrp="1"/>
          </p:cNvSpPr>
          <p:nvPr>
            <p:ph type="pic" idx="8"/>
          </p:nvPr>
        </p:nvSpPr>
        <p:spPr>
          <a:xfrm>
            <a:off x="8163031" y="2603500"/>
            <a:ext cx="2691300" cy="15915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</p:sp>
      <p:sp>
        <p:nvSpPr>
          <p:cNvPr id="215" name="Google Shape;215;p30"/>
          <p:cNvSpPr txBox="1">
            <a:spLocks noGrp="1"/>
          </p:cNvSpPr>
          <p:nvPr>
            <p:ph type="body" idx="9"/>
          </p:nvPr>
        </p:nvSpPr>
        <p:spPr>
          <a:xfrm>
            <a:off x="7982775" y="5109104"/>
            <a:ext cx="3051000" cy="9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cxnSp>
        <p:nvCxnSpPr>
          <p:cNvPr id="216" name="Google Shape;216;p30"/>
          <p:cNvCxnSpPr/>
          <p:nvPr/>
        </p:nvCxnSpPr>
        <p:spPr>
          <a:xfrm>
            <a:off x="4405831" y="2569633"/>
            <a:ext cx="0" cy="34926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7" name="Google Shape;217;p30"/>
          <p:cNvCxnSpPr/>
          <p:nvPr/>
        </p:nvCxnSpPr>
        <p:spPr>
          <a:xfrm>
            <a:off x="7797802" y="2569633"/>
            <a:ext cx="0" cy="3492600"/>
          </a:xfrm>
          <a:prstGeom prst="straightConnector1">
            <a:avLst/>
          </a:prstGeom>
          <a:noFill/>
          <a:ln w="12700" cap="flat" cmpd="sng">
            <a:solidFill>
              <a:schemeClr val="accen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8" name="Google Shape;218;p3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0"/>
          <p:cNvSpPr txBox="1">
            <a:spLocks noGrp="1"/>
          </p:cNvSpPr>
          <p:nvPr>
            <p:ph type="ftr" idx="11"/>
          </p:nvPr>
        </p:nvSpPr>
        <p:spPr>
          <a:xfrm>
            <a:off x="561111" y="6391838"/>
            <a:ext cx="36444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8257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1"/>
          </p:nvPr>
        </p:nvSpPr>
        <p:spPr>
          <a:xfrm rot="5400000">
            <a:off x="3859563" y="-101150"/>
            <a:ext cx="3416400" cy="88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dt" idx="10"/>
          </p:nvPr>
        </p:nvSpPr>
        <p:spPr>
          <a:xfrm>
            <a:off x="10695439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2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229" name="Google Shape;229;p3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2"/>
            <p:cNvSpPr/>
            <p:nvPr/>
          </p:nvSpPr>
          <p:spPr>
            <a:xfrm>
              <a:off x="414867" y="402165"/>
              <a:ext cx="65109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2"/>
            <p:cNvSpPr/>
            <p:nvPr/>
          </p:nvSpPr>
          <p:spPr>
            <a:xfrm rot="5101739">
              <a:off x="6294738" y="4577733"/>
              <a:ext cx="3299410" cy="440930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 rot="5400000">
              <a:off x="4449229" y="2801723"/>
              <a:ext cx="6053675" cy="1254560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38" name="Google Shape;238;p32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39" name="Google Shape;239;p32"/>
          <p:cNvSpPr txBox="1">
            <a:spLocks noGrp="1"/>
          </p:cNvSpPr>
          <p:nvPr>
            <p:ph type="title"/>
          </p:nvPr>
        </p:nvSpPr>
        <p:spPr>
          <a:xfrm rot="5400000">
            <a:off x="6915850" y="2947817"/>
            <a:ext cx="4748700" cy="14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2"/>
          <p:cNvSpPr txBox="1">
            <a:spLocks noGrp="1"/>
          </p:cNvSpPr>
          <p:nvPr>
            <p:ph type="body" idx="1"/>
          </p:nvPr>
        </p:nvSpPr>
        <p:spPr>
          <a:xfrm rot="5400000">
            <a:off x="1908679" y="524867"/>
            <a:ext cx="4748700" cy="62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41" name="Google Shape;241;p3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21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3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3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18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40" name="Google Shape;40;p1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8"/>
            <p:cNvSpPr/>
            <p:nvPr/>
          </p:nvSpPr>
          <p:spPr>
            <a:xfrm>
              <a:off x="7289800" y="402165"/>
              <a:ext cx="44790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8"/>
            <p:cNvSpPr/>
            <p:nvPr/>
          </p:nvSpPr>
          <p:spPr>
            <a:xfrm rot="-5400000">
              <a:off x="3787243" y="2801717"/>
              <a:ext cx="6053675" cy="1254560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48" name="Google Shape;48;p18"/>
            <p:cNvSpPr/>
            <p:nvPr/>
          </p:nvSpPr>
          <p:spPr>
            <a:xfrm rot="-5677505">
              <a:off x="4698346" y="1826074"/>
              <a:ext cx="3299419" cy="440920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8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1154954" y="2677645"/>
            <a:ext cx="4350900" cy="22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6895559" y="2677644"/>
            <a:ext cx="3757500" cy="22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2"/>
          </p:nvPr>
        </p:nvSpPr>
        <p:spPr>
          <a:xfrm>
            <a:off x="6208712" y="2603500"/>
            <a:ext cx="4825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4825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2"/>
          </p:nvPr>
        </p:nvSpPr>
        <p:spPr>
          <a:xfrm>
            <a:off x="1154954" y="3179762"/>
            <a:ext cx="4825200" cy="28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3"/>
          </p:nvPr>
        </p:nvSpPr>
        <p:spPr>
          <a:xfrm>
            <a:off x="6208712" y="2603500"/>
            <a:ext cx="48252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4"/>
          </p:nvPr>
        </p:nvSpPr>
        <p:spPr>
          <a:xfrm>
            <a:off x="6208712" y="3179762"/>
            <a:ext cx="4825200" cy="28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23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84" name="Google Shape;84;p2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3"/>
            <p:cNvSpPr/>
            <p:nvPr/>
          </p:nvSpPr>
          <p:spPr>
            <a:xfrm>
              <a:off x="5713412" y="402165"/>
              <a:ext cx="60552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3"/>
            <p:cNvSpPr/>
            <p:nvPr/>
          </p:nvSpPr>
          <p:spPr>
            <a:xfrm rot="-5677505">
              <a:off x="3140479" y="1826074"/>
              <a:ext cx="3299419" cy="440920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 rot="-5400000">
              <a:off x="2229376" y="2801718"/>
              <a:ext cx="6053675" cy="1254560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1154955" y="1295400"/>
            <a:ext cx="2793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1"/>
          </p:nvPr>
        </p:nvSpPr>
        <p:spPr>
          <a:xfrm>
            <a:off x="5781146" y="1447800"/>
            <a:ext cx="5190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2"/>
          </p:nvPr>
        </p:nvSpPr>
        <p:spPr>
          <a:xfrm>
            <a:off x="1154954" y="3129280"/>
            <a:ext cx="27933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4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103" name="Google Shape;103;p2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4"/>
            <p:cNvSpPr/>
            <p:nvPr/>
          </p:nvSpPr>
          <p:spPr>
            <a:xfrm>
              <a:off x="6172200" y="402165"/>
              <a:ext cx="5596500" cy="6053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4"/>
            <p:cNvSpPr/>
            <p:nvPr/>
          </p:nvSpPr>
          <p:spPr>
            <a:xfrm rot="-5677505">
              <a:off x="4203588" y="1826074"/>
              <a:ext cx="3299419" cy="440920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4"/>
            <p:cNvSpPr/>
            <p:nvPr/>
          </p:nvSpPr>
          <p:spPr>
            <a:xfrm rot="-5400000">
              <a:off x="3295431" y="2801718"/>
              <a:ext cx="6053675" cy="1254560"/>
            </a:xfrm>
            <a:custGeom>
              <a:avLst/>
              <a:gdLst/>
              <a:ahLst/>
              <a:cxnLst/>
              <a:rect l="l" t="t" r="r" b="b"/>
              <a:pathLst>
                <a:path w="10000" h="8000" extrusionOk="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12" name="Google Shape;112;p24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xfrm>
            <a:off x="1154955" y="1693333"/>
            <a:ext cx="3865200" cy="17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>
            <a:spLocks noGrp="1"/>
          </p:cNvSpPr>
          <p:nvPr>
            <p:ph type="pic" idx="2"/>
          </p:nvPr>
        </p:nvSpPr>
        <p:spPr>
          <a:xfrm>
            <a:off x="6547870" y="1143000"/>
            <a:ext cx="3227100" cy="4572000"/>
          </a:xfrm>
          <a:prstGeom prst="roundRect">
            <a:avLst>
              <a:gd name="adj" fmla="val 1858"/>
            </a:avLst>
          </a:prstGeom>
          <a:noFill/>
          <a:ln>
            <a:noFill/>
          </a:ln>
          <a:effectLst>
            <a:outerShdw blurRad="50800" dist="50800" dir="5400000" algn="tl" rotWithShape="0">
              <a:srgbClr val="000000">
                <a:alpha val="42750"/>
              </a:srgbClr>
            </a:outerShdw>
          </a:effectLst>
        </p:spPr>
      </p:sp>
      <p:sp>
        <p:nvSpPr>
          <p:cNvPr id="115" name="Google Shape;115;p24"/>
          <p:cNvSpPr txBox="1">
            <a:spLocks noGrp="1"/>
          </p:cNvSpPr>
          <p:nvPr>
            <p:ph type="body" idx="1"/>
          </p:nvPr>
        </p:nvSpPr>
        <p:spPr>
          <a:xfrm>
            <a:off x="1154954" y="3657600"/>
            <a:ext cx="38592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EE52A4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4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5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7" name="Google Shape;7;p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1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>
              <a:gsLst>
                <a:gs pos="0">
                  <a:srgbClr val="9B6BF2">
                    <a:alpha val="10980"/>
                  </a:srgbClr>
                </a:gs>
                <a:gs pos="36000">
                  <a:srgbClr val="9B6BF2">
                    <a:alpha val="9803"/>
                  </a:srgbClr>
                </a:gs>
                <a:gs pos="75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>
              <a:gsLst>
                <a:gs pos="0">
                  <a:srgbClr val="9B6BF2">
                    <a:alpha val="7843"/>
                  </a:srgbClr>
                </a:gs>
                <a:gs pos="36000">
                  <a:srgbClr val="9B6BF2">
                    <a:alpha val="7843"/>
                  </a:srgbClr>
                </a:gs>
                <a:gs pos="72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66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>
              <a:gsLst>
                <a:gs pos="0">
                  <a:srgbClr val="9B6BF2">
                    <a:alpha val="6666"/>
                  </a:srgbClr>
                </a:gs>
                <a:gs pos="36000">
                  <a:srgbClr val="9B6BF2">
                    <a:alpha val="5882"/>
                  </a:srgbClr>
                </a:gs>
                <a:gs pos="69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>
              <a:gsLst>
                <a:gs pos="0">
                  <a:srgbClr val="9B6BF2">
                    <a:alpha val="13725"/>
                  </a:srgbClr>
                </a:gs>
                <a:gs pos="36000">
                  <a:srgbClr val="9B6BF2">
                    <a:alpha val="6666"/>
                  </a:srgbClr>
                </a:gs>
                <a:gs pos="73000">
                  <a:srgbClr val="9B6BF2">
                    <a:alpha val="0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5"/>
            <p:cNvSpPr/>
            <p:nvPr/>
          </p:nvSpPr>
          <p:spPr>
            <a:xfrm rot="-589939">
              <a:off x="8490949" y="1797513"/>
              <a:ext cx="3299413" cy="440920"/>
            </a:xfrm>
            <a:custGeom>
              <a:avLst/>
              <a:gdLst/>
              <a:ahLst/>
              <a:cxnLst/>
              <a:rect l="l" t="t" r="r" b="b"/>
              <a:pathLst>
                <a:path w="10000" h="5291" extrusionOk="0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5"/>
            <p:cNvSpPr/>
            <p:nvPr/>
          </p:nvSpPr>
          <p:spPr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l" t="t" r="r" b="b"/>
              <a:pathLst>
                <a:path w="7104" h="2856" extrusionOk="0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5" name="Google Shape;15;p15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76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0988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299719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8956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89559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89559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10653104" y="6391838"/>
            <a:ext cx="990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561110" y="6391838"/>
            <a:ext cx="385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ctr">
              <a:spcBef>
                <a:spcPts val="0"/>
              </a:spcBef>
              <a:buNone/>
              <a:defRPr sz="2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merthamoqa/fraud-detection-case-stud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hiMQKO0TdaRoU8fq00BqmyyJKDfrrXWC?usp=sharing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"/>
          <p:cNvSpPr txBox="1">
            <a:spLocks noGrp="1"/>
          </p:cNvSpPr>
          <p:nvPr>
            <p:ph type="ctrTitle"/>
          </p:nvPr>
        </p:nvSpPr>
        <p:spPr>
          <a:xfrm>
            <a:off x="1234350" y="2928150"/>
            <a:ext cx="97233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</a:pPr>
            <a:r>
              <a:rPr lang="en-US"/>
              <a:t>Fraud Detection Case Study</a:t>
            </a:r>
            <a:endParaRPr/>
          </a:p>
        </p:txBody>
      </p:sp>
      <p:sp>
        <p:nvSpPr>
          <p:cNvPr id="250" name="Google Shape;250;p1"/>
          <p:cNvSpPr txBox="1">
            <a:spLocks noGrp="1"/>
          </p:cNvSpPr>
          <p:nvPr>
            <p:ph type="subTitle" idx="1"/>
          </p:nvPr>
        </p:nvSpPr>
        <p:spPr>
          <a:xfrm>
            <a:off x="1234355" y="4736680"/>
            <a:ext cx="8825700" cy="8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>
                <a:solidFill>
                  <a:schemeClr val="lt1"/>
                </a:solidFill>
              </a:rPr>
              <a:t>Tamer Tahamoqa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251" name="Google Shape;251;p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54bfd45ce_0_14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 </a:t>
            </a:r>
            <a:endParaRPr/>
          </a:p>
        </p:txBody>
      </p:sp>
      <p:sp>
        <p:nvSpPr>
          <p:cNvPr id="310" name="Google Shape;310;g3654bfd45ce_0_14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Feature Associations plot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Associations plot by Dython framework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numerical-numerical metric: </a:t>
            </a:r>
            <a:r>
              <a:rPr lang="en-US" b="1"/>
              <a:t>pearson metric</a:t>
            </a:r>
            <a:endParaRPr b="1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nominal-nominal metric: </a:t>
            </a:r>
            <a:r>
              <a:rPr lang="en-US" b="1"/>
              <a:t>cramer metric</a:t>
            </a:r>
            <a:endParaRPr b="1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numerical-nominal metric: </a:t>
            </a:r>
            <a:r>
              <a:rPr lang="en-US" b="1"/>
              <a:t>correlation ratio metric</a:t>
            </a:r>
            <a:endParaRPr b="1"/>
          </a:p>
        </p:txBody>
      </p:sp>
      <p:sp>
        <p:nvSpPr>
          <p:cNvPr id="311" name="Google Shape;311;g3654bfd45ce_0_14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g3654bfd45ce_0_155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317" name="Google Shape;317;g3654bfd45ce_0_15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g3654bfd45ce_0_155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19" name="Google Shape;319;g3654bfd45ce_0_15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3654bfd45ce_0_155"/>
          <p:cNvSpPr txBox="1">
            <a:spLocks noGrp="1"/>
          </p:cNvSpPr>
          <p:nvPr>
            <p:ph type="title"/>
          </p:nvPr>
        </p:nvSpPr>
        <p:spPr>
          <a:xfrm>
            <a:off x="829330" y="741592"/>
            <a:ext cx="8825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 - Associations Plot</a:t>
            </a:r>
            <a:endParaRPr/>
          </a:p>
        </p:txBody>
      </p:sp>
      <p:sp>
        <p:nvSpPr>
          <p:cNvPr id="321" name="Google Shape;321;g3654bfd45ce_0_15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322" name="Google Shape;322;g3654bfd45ce_0_155" title="2-feature-associations-plo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5075" y="1413075"/>
            <a:ext cx="5545400" cy="48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654bfd45ce_0_14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328" name="Google Shape;328;g3654bfd45ce_0_14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Checking columns with high correlation with target column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amount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category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customer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merchant</a:t>
            </a:r>
            <a:endParaRPr b="1"/>
          </a:p>
        </p:txBody>
      </p:sp>
      <p:sp>
        <p:nvSpPr>
          <p:cNvPr id="329" name="Google Shape;329;g3654bfd45ce_0_14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654bfd45ce_0_16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335" name="Google Shape;335;g3654bfd45ce_0_16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Checking columns with high correlation with target column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amount</a:t>
            </a:r>
            <a:endParaRPr b="1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fraudulent records tend to have significantly higher amount values</a:t>
            </a:r>
            <a:endParaRPr/>
          </a:p>
          <a:p>
            <a:pPr marL="1600200" lvl="3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fraudulent</a:t>
            </a:r>
            <a:endParaRPr b="1"/>
          </a:p>
          <a:p>
            <a:pPr marL="2057400" lvl="4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mean</a:t>
            </a:r>
            <a:r>
              <a:rPr lang="en-US"/>
              <a:t>: 530.926551</a:t>
            </a:r>
            <a:endParaRPr/>
          </a:p>
          <a:p>
            <a:pPr marL="2057400" lvl="4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median</a:t>
            </a:r>
            <a:r>
              <a:rPr lang="en-US"/>
              <a:t>: 319.175</a:t>
            </a:r>
            <a:endParaRPr/>
          </a:p>
          <a:p>
            <a:pPr marL="1600200" lvl="3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non-fraudulent</a:t>
            </a:r>
            <a:endParaRPr b="1"/>
          </a:p>
          <a:p>
            <a:pPr marL="2057400" lvl="4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mean</a:t>
            </a:r>
            <a:r>
              <a:rPr lang="en-US"/>
              <a:t>: 31.847230</a:t>
            </a:r>
            <a:endParaRPr/>
          </a:p>
          <a:p>
            <a:pPr marL="2057400" lvl="4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median</a:t>
            </a:r>
            <a:r>
              <a:rPr lang="en-US"/>
              <a:t>: 26.61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Statistical significance between the two amount distributions was verified with </a:t>
            </a:r>
            <a:r>
              <a:rPr lang="en-US" b="1"/>
              <a:t>Kolmogorov–Smirnov (K–S)</a:t>
            </a:r>
            <a:r>
              <a:rPr lang="en-US"/>
              <a:t> Statistical Test</a:t>
            </a:r>
            <a:endParaRPr/>
          </a:p>
          <a:p>
            <a:pPr marL="1600200" lvl="3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KS-statistic: 0.8318216467148491</a:t>
            </a:r>
            <a:endParaRPr/>
          </a:p>
          <a:p>
            <a:pPr marL="1600200" lvl="3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p-value: 0.0</a:t>
            </a:r>
            <a:endParaRPr/>
          </a:p>
          <a:p>
            <a:pPr marL="1600200" lvl="3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Assuming 5% significance level -&gt; </a:t>
            </a:r>
            <a:r>
              <a:rPr lang="en-US" b="1"/>
              <a:t>null hypothesis</a:t>
            </a:r>
            <a:r>
              <a:rPr lang="en-US"/>
              <a:t> of two distributions being the same is </a:t>
            </a:r>
            <a:r>
              <a:rPr lang="en-US" b="1"/>
              <a:t>rejected </a:t>
            </a:r>
            <a:r>
              <a:rPr lang="en-US"/>
              <a:t>(p-value &lt; 0.05)</a:t>
            </a:r>
            <a:endParaRPr/>
          </a:p>
        </p:txBody>
      </p:sp>
      <p:sp>
        <p:nvSpPr>
          <p:cNvPr id="336" name="Google Shape;336;g3654bfd45ce_0_16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" name="Google Shape;341;g3654bfd45ce_0_199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342" name="Google Shape;342;g3654bfd45ce_0_19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g3654bfd45ce_0_199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44" name="Google Shape;344;g3654bfd45ce_0_19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654bfd45ce_0_199"/>
          <p:cNvSpPr txBox="1">
            <a:spLocks noGrp="1"/>
          </p:cNvSpPr>
          <p:nvPr>
            <p:ph type="title"/>
          </p:nvPr>
        </p:nvSpPr>
        <p:spPr>
          <a:xfrm>
            <a:off x="829330" y="741592"/>
            <a:ext cx="8825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 - Amount</a:t>
            </a:r>
            <a:endParaRPr/>
          </a:p>
        </p:txBody>
      </p:sp>
      <p:sp>
        <p:nvSpPr>
          <p:cNvPr id="346" name="Google Shape;346;g3654bfd45ce_0_19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347" name="Google Shape;347;g3654bfd45ce_0_199" title="3-amount-distribu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8281" y="1328100"/>
            <a:ext cx="6575445" cy="491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54bfd45ce_0_18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353" name="Google Shape;353;g3654bfd45ce_0_18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Checking columns with high correlation with target column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category</a:t>
            </a:r>
            <a:endParaRPr b="1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15 unique categories.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3 categories (20%) had no "fraudulent" transactions.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12 categories (80%) had at least one "fraudulent" transaction.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8 categories (53%) had &gt;= 5% of their transactions as being fraudulent.</a:t>
            </a:r>
            <a:endParaRPr/>
          </a:p>
        </p:txBody>
      </p:sp>
      <p:sp>
        <p:nvSpPr>
          <p:cNvPr id="354" name="Google Shape;354;g3654bfd45ce_0_18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g3654bfd45ce_0_215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360" name="Google Shape;360;g3654bfd45ce_0_2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g3654bfd45ce_0_215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62" name="Google Shape;362;g3654bfd45ce_0_2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3654bfd45ce_0_215"/>
          <p:cNvSpPr txBox="1">
            <a:spLocks noGrp="1"/>
          </p:cNvSpPr>
          <p:nvPr>
            <p:ph type="title"/>
          </p:nvPr>
        </p:nvSpPr>
        <p:spPr>
          <a:xfrm>
            <a:off x="829330" y="741592"/>
            <a:ext cx="8825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 - Category</a:t>
            </a:r>
            <a:endParaRPr/>
          </a:p>
        </p:txBody>
      </p:sp>
      <p:sp>
        <p:nvSpPr>
          <p:cNvPr id="364" name="Google Shape;364;g3654bfd45ce_0_21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65" name="Google Shape;365;g3654bfd45ce_0_215" title="4-category-fraud-rat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0863" y="1328100"/>
            <a:ext cx="6430274" cy="480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654bfd45ce_0_187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371" name="Google Shape;371;g3654bfd45ce_0_187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Checking columns with high correlation with target column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customer</a:t>
            </a:r>
            <a:endParaRPr b="1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4,112 unique customers.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2,629 customer (63.9348%) had no "fraudulent" transactions.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1,483 customers (36.0651%) had at least one "fraudulent" transaction.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393 customers (9.56%) had &gt;= 5% of their transactions as being fraudulent.</a:t>
            </a:r>
            <a:endParaRPr/>
          </a:p>
        </p:txBody>
      </p:sp>
      <p:sp>
        <p:nvSpPr>
          <p:cNvPr id="372" name="Google Shape;372;g3654bfd45ce_0_187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7" name="Google Shape;377;g3654bfd45ce_0_231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378" name="Google Shape;378;g3654bfd45ce_0_23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g3654bfd45ce_0_231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80" name="Google Shape;380;g3654bfd45ce_0_2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g3654bfd45ce_0_231"/>
          <p:cNvSpPr txBox="1">
            <a:spLocks noGrp="1"/>
          </p:cNvSpPr>
          <p:nvPr>
            <p:ph type="title"/>
          </p:nvPr>
        </p:nvSpPr>
        <p:spPr>
          <a:xfrm>
            <a:off x="829324" y="741600"/>
            <a:ext cx="98775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400"/>
              <a:t>Data Exploration - Top fraudulent customers</a:t>
            </a:r>
            <a:endParaRPr sz="3400"/>
          </a:p>
        </p:txBody>
      </p:sp>
      <p:sp>
        <p:nvSpPr>
          <p:cNvPr id="382" name="Google Shape;382;g3654bfd45ce_0_23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83" name="Google Shape;383;g3654bfd45ce_0_231" title="5-top-fraudulent-customer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7000" y="1388775"/>
            <a:ext cx="6882151" cy="48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g3654bfd45ce_0_242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389" name="Google Shape;389;g3654bfd45ce_0_24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g3654bfd45ce_0_242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391" name="Google Shape;391;g3654bfd45ce_0_24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3654bfd45ce_0_242"/>
          <p:cNvSpPr txBox="1">
            <a:spLocks noGrp="1"/>
          </p:cNvSpPr>
          <p:nvPr>
            <p:ph type="title"/>
          </p:nvPr>
        </p:nvSpPr>
        <p:spPr>
          <a:xfrm>
            <a:off x="829330" y="741592"/>
            <a:ext cx="8825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 - Customer</a:t>
            </a:r>
            <a:endParaRPr/>
          </a:p>
        </p:txBody>
      </p:sp>
      <p:sp>
        <p:nvSpPr>
          <p:cNvPr id="393" name="Google Shape;393;g3654bfd45ce_0_24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pic>
        <p:nvPicPr>
          <p:cNvPr id="394" name="Google Shape;394;g3654bfd45ce_0_242" title="6-customer-fraud-rat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2138" y="1642850"/>
            <a:ext cx="8327726" cy="411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dirty="0"/>
              <a:t>Download links</a:t>
            </a:r>
            <a:endParaRPr dirty="0"/>
          </a:p>
        </p:txBody>
      </p:sp>
      <p:sp>
        <p:nvSpPr>
          <p:cNvPr id="257" name="Google Shape;257;p1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GitHub repository: </a:t>
            </a:r>
            <a:r>
              <a:rPr lang="en-US" dirty="0">
                <a:hlinkClick r:id="rId3"/>
              </a:rPr>
              <a:t>link</a:t>
            </a:r>
            <a:endParaRPr dirty="0"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dirty="0"/>
              <a:t>Data and trained models Google Drive: </a:t>
            </a:r>
            <a:r>
              <a:rPr lang="en-US" dirty="0">
                <a:hlinkClick r:id="rId4"/>
              </a:rPr>
              <a:t>link</a:t>
            </a:r>
            <a:endParaRPr dirty="0"/>
          </a:p>
        </p:txBody>
      </p:sp>
      <p:sp>
        <p:nvSpPr>
          <p:cNvPr id="258" name="Google Shape;258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32309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654bfd45ce_0_19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400" name="Google Shape;400;g3654bfd45ce_0_19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Checking columns with high correlation with target column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merchant</a:t>
            </a:r>
            <a:endParaRPr b="1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50 unique merchants.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20 merchants (40%) had no "fraudulent" transactions.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30 merchants (60%) had at least one "fraudulent" transaction.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25 merchants (50%) had &gt;= 5% of their transactions as being fraudulent.</a:t>
            </a:r>
            <a:endParaRPr/>
          </a:p>
        </p:txBody>
      </p:sp>
      <p:sp>
        <p:nvSpPr>
          <p:cNvPr id="401" name="Google Shape;401;g3654bfd45ce_0_19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g3654bfd45ce_0_258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407" name="Google Shape;407;g3654bfd45ce_0_25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g3654bfd45ce_0_258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09" name="Google Shape;409;g3654bfd45ce_0_25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g3654bfd45ce_0_258"/>
          <p:cNvSpPr txBox="1">
            <a:spLocks noGrp="1"/>
          </p:cNvSpPr>
          <p:nvPr>
            <p:ph type="title"/>
          </p:nvPr>
        </p:nvSpPr>
        <p:spPr>
          <a:xfrm>
            <a:off x="829324" y="741600"/>
            <a:ext cx="98775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400"/>
              <a:t>Data Exploration - Top fraudulent merchants</a:t>
            </a:r>
            <a:endParaRPr sz="3400"/>
          </a:p>
        </p:txBody>
      </p:sp>
      <p:sp>
        <p:nvSpPr>
          <p:cNvPr id="411" name="Google Shape;411;g3654bfd45ce_0_25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pic>
        <p:nvPicPr>
          <p:cNvPr id="412" name="Google Shape;412;g3654bfd45ce_0_258" title="7-top-fraudulent-merchant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1237" y="1452200"/>
            <a:ext cx="5669525" cy="4607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7" name="Google Shape;417;g3654bfd45ce_0_269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418" name="Google Shape;418;g3654bfd45ce_0_26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g3654bfd45ce_0_269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20" name="Google Shape;420;g3654bfd45ce_0_26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g3654bfd45ce_0_269"/>
          <p:cNvSpPr txBox="1">
            <a:spLocks noGrp="1"/>
          </p:cNvSpPr>
          <p:nvPr>
            <p:ph type="title"/>
          </p:nvPr>
        </p:nvSpPr>
        <p:spPr>
          <a:xfrm>
            <a:off x="829330" y="741592"/>
            <a:ext cx="8825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 - Merchant</a:t>
            </a:r>
            <a:endParaRPr/>
          </a:p>
        </p:txBody>
      </p:sp>
      <p:sp>
        <p:nvSpPr>
          <p:cNvPr id="422" name="Google Shape;422;g3654bfd45ce_0_26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423" name="Google Shape;423;g3654bfd45ce_0_269" title="8-merchant-fraud-rat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3150" y="1571625"/>
            <a:ext cx="7505700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654bfd45ce_0_7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429" name="Google Shape;429;g3654bfd45ce_0_7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General insights based on analysis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High imbalance</a:t>
            </a:r>
            <a:r>
              <a:rPr lang="en-US"/>
              <a:t> present in the "Fraud" target label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non-fraudulent: 587,443 records (98.7892% of records)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fraudulent: 7,200 records (1.2108% of records)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There is a general trend of </a:t>
            </a:r>
            <a:r>
              <a:rPr lang="en-US" b="1"/>
              <a:t>higher amount values being positively correlated</a:t>
            </a:r>
            <a:r>
              <a:rPr lang="en-US"/>
              <a:t> with being labeled as "</a:t>
            </a:r>
            <a:r>
              <a:rPr lang="en-US" b="1"/>
              <a:t>fraudulent</a:t>
            </a:r>
            <a:r>
              <a:rPr lang="en-US"/>
              <a:t>".</a:t>
            </a:r>
            <a:endParaRPr/>
          </a:p>
          <a:p>
            <a:pPr marL="7429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There are </a:t>
            </a:r>
            <a:r>
              <a:rPr lang="en-US" b="1"/>
              <a:t>customers</a:t>
            </a:r>
            <a:r>
              <a:rPr lang="en-US"/>
              <a:t>, </a:t>
            </a:r>
            <a:r>
              <a:rPr lang="en-US" b="1"/>
              <a:t>merchants</a:t>
            </a:r>
            <a:r>
              <a:rPr lang="en-US"/>
              <a:t>, and </a:t>
            </a:r>
            <a:r>
              <a:rPr lang="en-US" b="1"/>
              <a:t>categories</a:t>
            </a:r>
            <a:r>
              <a:rPr lang="en-US"/>
              <a:t> that have a </a:t>
            </a:r>
            <a:r>
              <a:rPr lang="en-US" b="1"/>
              <a:t>very large ratio of fraudulent</a:t>
            </a:r>
            <a:r>
              <a:rPr lang="en-US"/>
              <a:t> transactions.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Most likely due to having larger amount values.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Most likely related to the labeling logic of the data.</a:t>
            </a:r>
            <a:endParaRPr/>
          </a:p>
        </p:txBody>
      </p:sp>
      <p:sp>
        <p:nvSpPr>
          <p:cNvPr id="430" name="Google Shape;430;g3654bfd45ce_0_7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654bfd45ce_0_8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436" name="Google Shape;436;g3654bfd45ce_0_8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General insights based on analysis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Training/validation/test </a:t>
            </a:r>
            <a:r>
              <a:rPr lang="en-US"/>
              <a:t>dataset splits will be conducted based on </a:t>
            </a:r>
            <a:r>
              <a:rPr lang="en-US" b="1"/>
              <a:t>customer</a:t>
            </a:r>
            <a:r>
              <a:rPr lang="en-US"/>
              <a:t> id, to </a:t>
            </a:r>
            <a:r>
              <a:rPr lang="en-US" b="1"/>
              <a:t>avoid data leakage</a:t>
            </a:r>
            <a:r>
              <a:rPr lang="en-US"/>
              <a:t>; one customer's transactions will only exist in either training, validation, or test, no overlapping records in the sets.</a:t>
            </a:r>
            <a:endParaRPr/>
          </a:p>
          <a:p>
            <a:pPr marL="7429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Columns most likely to be dropped: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customer</a:t>
            </a:r>
            <a:r>
              <a:rPr lang="en-US"/>
              <a:t> (assuming id should not be included within the predictive model)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merchant</a:t>
            </a:r>
            <a:r>
              <a:rPr lang="en-US"/>
              <a:t> (assuming id should not be included within the predictive model)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zipcodeOri</a:t>
            </a:r>
            <a:r>
              <a:rPr lang="en-US"/>
              <a:t> (only one value)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zipMerchant</a:t>
            </a:r>
            <a:r>
              <a:rPr lang="en-US"/>
              <a:t> (only one value)</a:t>
            </a:r>
            <a:endParaRPr/>
          </a:p>
          <a:p>
            <a:pPr marL="1143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Zero</a:t>
            </a:r>
            <a:r>
              <a:rPr lang="en-US"/>
              <a:t> </a:t>
            </a:r>
            <a:r>
              <a:rPr lang="en-US" b="1"/>
              <a:t>amount</a:t>
            </a:r>
            <a:r>
              <a:rPr lang="en-US"/>
              <a:t> values assumed to be correct -&gt; validation with the business regarding correct values of the data may be required</a:t>
            </a:r>
            <a:endParaRPr/>
          </a:p>
        </p:txBody>
      </p:sp>
      <p:sp>
        <p:nvSpPr>
          <p:cNvPr id="437" name="Google Shape;437;g3654bfd45ce_0_8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654bfd45ce_0_28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Modeling Experiments</a:t>
            </a:r>
            <a:endParaRPr/>
          </a:p>
        </p:txBody>
      </p:sp>
      <p:sp>
        <p:nvSpPr>
          <p:cNvPr id="443" name="Google Shape;443;g3654bfd45ce_0_28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29184" algn="l" rtl="0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Three modeling experiments were conducted</a:t>
            </a:r>
            <a:endParaRPr/>
          </a:p>
          <a:p>
            <a:pPr marL="742950" lvl="1" indent="-272033" algn="l" rtl="0">
              <a:spcBef>
                <a:spcPts val="0"/>
              </a:spcBef>
              <a:spcAft>
                <a:spcPts val="0"/>
              </a:spcAft>
              <a:buSzPct val="90000"/>
              <a:buChar char="►"/>
            </a:pPr>
            <a:r>
              <a:rPr lang="en-US" b="1"/>
              <a:t>Baseline</a:t>
            </a:r>
            <a:endParaRPr b="1"/>
          </a:p>
          <a:p>
            <a:pPr marL="742950" lvl="1" indent="-272033" algn="l" rtl="0">
              <a:spcBef>
                <a:spcPts val="0"/>
              </a:spcBef>
              <a:spcAft>
                <a:spcPts val="0"/>
              </a:spcAft>
              <a:buSzPct val="90000"/>
              <a:buChar char="►"/>
            </a:pPr>
            <a:r>
              <a:rPr lang="en-US" b="1"/>
              <a:t>SMOTE</a:t>
            </a:r>
            <a:r>
              <a:rPr lang="en-US"/>
              <a:t> (Synthetic Minority Over-sampling Technique)</a:t>
            </a:r>
            <a:endParaRPr/>
          </a:p>
          <a:p>
            <a:pPr marL="742950" lvl="1" indent="-272033" algn="l" rtl="0">
              <a:spcBef>
                <a:spcPts val="0"/>
              </a:spcBef>
              <a:spcAft>
                <a:spcPts val="0"/>
              </a:spcAft>
              <a:buSzPct val="90000"/>
              <a:buChar char="►"/>
            </a:pPr>
            <a:r>
              <a:rPr lang="en-US" b="1"/>
              <a:t>Adding</a:t>
            </a:r>
            <a:r>
              <a:rPr lang="en-US"/>
              <a:t> </a:t>
            </a:r>
            <a:r>
              <a:rPr lang="en-US" b="1"/>
              <a:t>Temporal Features</a:t>
            </a:r>
            <a:r>
              <a:rPr lang="en-US"/>
              <a:t> (Time features per customer)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29184" algn="l" rtl="0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Three classification models were trained on each experiment</a:t>
            </a:r>
            <a:endParaRPr/>
          </a:p>
          <a:p>
            <a:pPr marL="742950" lvl="1" indent="-272033" algn="l" rtl="0">
              <a:spcBef>
                <a:spcPts val="0"/>
              </a:spcBef>
              <a:spcAft>
                <a:spcPts val="0"/>
              </a:spcAft>
              <a:buSzPct val="90000"/>
              <a:buChar char="►"/>
            </a:pPr>
            <a:r>
              <a:rPr lang="en-US" b="1"/>
              <a:t>Logistic Regression</a:t>
            </a:r>
            <a:r>
              <a:rPr lang="en-US"/>
              <a:t> (baseline)</a:t>
            </a:r>
            <a:endParaRPr/>
          </a:p>
          <a:p>
            <a:pPr marL="742950" lvl="1" indent="-272033" algn="l" rtl="0">
              <a:spcBef>
                <a:spcPts val="0"/>
              </a:spcBef>
              <a:spcAft>
                <a:spcPts val="0"/>
              </a:spcAft>
              <a:buSzPct val="90000"/>
              <a:buChar char="►"/>
            </a:pPr>
            <a:r>
              <a:rPr lang="en-US" b="1"/>
              <a:t>XGBoost</a:t>
            </a:r>
            <a:endParaRPr b="1"/>
          </a:p>
          <a:p>
            <a:pPr marL="742950" lvl="1" indent="-272033" algn="l" rtl="0">
              <a:spcBef>
                <a:spcPts val="0"/>
              </a:spcBef>
              <a:spcAft>
                <a:spcPts val="0"/>
              </a:spcAft>
              <a:buSzPct val="90000"/>
              <a:buChar char="►"/>
            </a:pPr>
            <a:r>
              <a:rPr lang="en-US" b="1"/>
              <a:t>Autogluon Tabular Predictor </a:t>
            </a:r>
            <a:r>
              <a:rPr lang="en-US"/>
              <a:t>(ensemble of 12 models including XGBoost)</a:t>
            </a:r>
            <a:endParaRPr/>
          </a:p>
          <a:p>
            <a:pPr marL="7429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29184" algn="l" rtl="0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The data was split into an </a:t>
            </a:r>
            <a:r>
              <a:rPr lang="en-US" b="1"/>
              <a:t>80/10/10 train/validation/test split</a:t>
            </a:r>
            <a:r>
              <a:rPr lang="en-US"/>
              <a:t> based on </a:t>
            </a:r>
            <a:r>
              <a:rPr lang="en-US" b="1"/>
              <a:t>customer</a:t>
            </a:r>
            <a:r>
              <a:rPr lang="en-US"/>
              <a:t> id.</a:t>
            </a:r>
            <a:endParaRPr/>
          </a:p>
          <a:p>
            <a:pPr marL="742950" lvl="1" indent="-272033" algn="l" rtl="0">
              <a:spcBef>
                <a:spcPts val="0"/>
              </a:spcBef>
              <a:spcAft>
                <a:spcPts val="0"/>
              </a:spcAft>
              <a:buSzPct val="90000"/>
              <a:buChar char="►"/>
            </a:pPr>
            <a:r>
              <a:rPr lang="en-US" b="1"/>
              <a:t>StratifiedGroupKFold</a:t>
            </a:r>
            <a:r>
              <a:rPr lang="en-US"/>
              <a:t> splitting method was used to ensure the ratios of fraud for all sets </a:t>
            </a:r>
            <a:r>
              <a:rPr lang="en-US" b="1"/>
              <a:t>were as close to each other as possible</a:t>
            </a:r>
            <a:r>
              <a:rPr lang="en-US"/>
              <a:t>.</a:t>
            </a:r>
            <a:endParaRPr/>
          </a:p>
          <a:p>
            <a:pPr marL="742950" lvl="1" indent="-272033" algn="l" rtl="0">
              <a:spcBef>
                <a:spcPts val="0"/>
              </a:spcBef>
              <a:spcAft>
                <a:spcPts val="0"/>
              </a:spcAft>
              <a:buSzPct val="90000"/>
              <a:buChar char="►"/>
            </a:pPr>
            <a:r>
              <a:rPr lang="en-US"/>
              <a:t>An entire customer’s records would only be in only one of the sets.</a:t>
            </a:r>
            <a:endParaRPr/>
          </a:p>
          <a:p>
            <a:pPr marL="742950" lvl="1" indent="-272033" algn="l" rtl="0">
              <a:spcBef>
                <a:spcPts val="0"/>
              </a:spcBef>
              <a:spcAft>
                <a:spcPts val="0"/>
              </a:spcAft>
              <a:buSzPct val="90000"/>
              <a:buChar char="►"/>
            </a:pPr>
            <a:r>
              <a:rPr lang="en-US"/>
              <a:t>Done to </a:t>
            </a:r>
            <a:r>
              <a:rPr lang="en-US" b="1"/>
              <a:t>avoid data leakage</a:t>
            </a:r>
            <a:r>
              <a:rPr lang="en-US"/>
              <a:t>.</a:t>
            </a:r>
            <a:endParaRPr/>
          </a:p>
          <a:p>
            <a:pPr marL="742950" lvl="1" indent="-272033" algn="l" rtl="0">
              <a:spcBef>
                <a:spcPts val="0"/>
              </a:spcBef>
              <a:spcAft>
                <a:spcPts val="0"/>
              </a:spcAft>
              <a:buSzPct val="90000"/>
              <a:buChar char="►"/>
            </a:pPr>
            <a:r>
              <a:rPr lang="en-US"/>
              <a:t>The train, validation, and test sets, were the </a:t>
            </a:r>
            <a:r>
              <a:rPr lang="en-US" b="1"/>
              <a:t>same</a:t>
            </a:r>
            <a:r>
              <a:rPr lang="en-US"/>
              <a:t> for </a:t>
            </a:r>
            <a:r>
              <a:rPr lang="en-US" b="1"/>
              <a:t>all</a:t>
            </a:r>
            <a:r>
              <a:rPr lang="en-US"/>
              <a:t> </a:t>
            </a:r>
            <a:r>
              <a:rPr lang="en-US" b="1"/>
              <a:t>experiments</a:t>
            </a:r>
            <a:r>
              <a:rPr lang="en-US"/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g3654bfd45ce_0_28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654bfd45ce_0_29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Modeling Experiments</a:t>
            </a:r>
            <a:endParaRPr/>
          </a:p>
        </p:txBody>
      </p:sp>
      <p:sp>
        <p:nvSpPr>
          <p:cNvPr id="450" name="Google Shape;450;g3654bfd45ce_0_29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Train/validation/test splits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Train</a:t>
            </a:r>
            <a:endParaRPr b="1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476,608</a:t>
            </a:r>
            <a:r>
              <a:rPr lang="en-US"/>
              <a:t> records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fraud label distribution</a:t>
            </a:r>
            <a:endParaRPr/>
          </a:p>
          <a:p>
            <a:pPr marL="1600200" lvl="3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non-fraudulent</a:t>
            </a:r>
            <a:r>
              <a:rPr lang="en-US"/>
              <a:t>: 470,978 (98.81%)</a:t>
            </a:r>
            <a:endParaRPr/>
          </a:p>
          <a:p>
            <a:pPr marL="1600200" lvl="3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fraudulent</a:t>
            </a:r>
            <a:r>
              <a:rPr lang="en-US"/>
              <a:t>: 5,630 (</a:t>
            </a:r>
            <a:r>
              <a:rPr lang="en-US" b="1"/>
              <a:t>1.18%</a:t>
            </a:r>
            <a:r>
              <a:rPr lang="en-US"/>
              <a:t>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Validation</a:t>
            </a:r>
            <a:endParaRPr b="1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60,291</a:t>
            </a:r>
            <a:r>
              <a:rPr lang="en-US"/>
              <a:t> records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fraud label distribution</a:t>
            </a:r>
            <a:endParaRPr/>
          </a:p>
          <a:p>
            <a:pPr marL="1600200" lvl="3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non-fraudulent</a:t>
            </a:r>
            <a:r>
              <a:rPr lang="en-US"/>
              <a:t>: 59,787 (99.16%)</a:t>
            </a:r>
            <a:endParaRPr/>
          </a:p>
          <a:p>
            <a:pPr marL="1600200" lvl="3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fraudulent</a:t>
            </a:r>
            <a:r>
              <a:rPr lang="en-US"/>
              <a:t>: 504 (</a:t>
            </a:r>
            <a:r>
              <a:rPr lang="en-US" b="1"/>
              <a:t>0.083%</a:t>
            </a:r>
            <a:r>
              <a:rPr lang="en-US"/>
              <a:t>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Test</a:t>
            </a:r>
            <a:endParaRPr b="1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57,744</a:t>
            </a:r>
            <a:r>
              <a:rPr lang="en-US"/>
              <a:t> records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fraud label distribution</a:t>
            </a:r>
            <a:endParaRPr/>
          </a:p>
          <a:p>
            <a:pPr marL="1600200" lvl="3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non-fraudulent</a:t>
            </a:r>
            <a:r>
              <a:rPr lang="en-US"/>
              <a:t>: 56,678 (98.15%)</a:t>
            </a:r>
            <a:endParaRPr/>
          </a:p>
          <a:p>
            <a:pPr marL="1600200" lvl="3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fraudulent</a:t>
            </a:r>
            <a:r>
              <a:rPr lang="en-US"/>
              <a:t>: 1,066 (</a:t>
            </a:r>
            <a:r>
              <a:rPr lang="en-US" b="1"/>
              <a:t>1.84%</a:t>
            </a:r>
            <a:r>
              <a:rPr lang="en-US"/>
              <a:t>)</a:t>
            </a:r>
            <a:endParaRPr/>
          </a:p>
        </p:txBody>
      </p:sp>
      <p:sp>
        <p:nvSpPr>
          <p:cNvPr id="451" name="Google Shape;451;g3654bfd45ce_0_29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654bfd45ce_0_28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Modeling Experiments</a:t>
            </a:r>
            <a:endParaRPr/>
          </a:p>
        </p:txBody>
      </p:sp>
      <p:sp>
        <p:nvSpPr>
          <p:cNvPr id="457" name="Google Shape;457;g3654bfd45ce_0_288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F1-score metric</a:t>
            </a:r>
            <a:r>
              <a:rPr lang="en-US"/>
              <a:t> was chosen as the metric to judge model performance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No requirement was specified to focus on lowering either false positives (</a:t>
            </a:r>
            <a:r>
              <a:rPr lang="en-US" b="1"/>
              <a:t>precision</a:t>
            </a:r>
            <a:r>
              <a:rPr lang="en-US"/>
              <a:t>) nor false negatives (</a:t>
            </a:r>
            <a:r>
              <a:rPr lang="en-US" b="1"/>
              <a:t>recall</a:t>
            </a:r>
            <a:r>
              <a:rPr lang="en-US"/>
              <a:t>).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As such, f1-score was chosen as it is the harmonic mean of both classification metrics.</a:t>
            </a:r>
            <a:endParaRPr/>
          </a:p>
          <a:p>
            <a:pPr marL="7429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Logistic Regression</a:t>
            </a:r>
            <a:r>
              <a:rPr lang="en-US"/>
              <a:t> and </a:t>
            </a:r>
            <a:r>
              <a:rPr lang="en-US" b="1"/>
              <a:t>XGBoost</a:t>
            </a:r>
            <a:r>
              <a:rPr lang="en-US"/>
              <a:t> model training utilized </a:t>
            </a:r>
            <a:r>
              <a:rPr lang="en-US" b="1"/>
              <a:t>grid search training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validation set was the predefined split for the hyperparameter combinations to be validated on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hyperparameters also  included adding </a:t>
            </a:r>
            <a:r>
              <a:rPr lang="en-US" b="1"/>
              <a:t>class weights </a:t>
            </a:r>
            <a:r>
              <a:rPr lang="en-US"/>
              <a:t>to mitigate class imbalance.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</a:t>
            </a:r>
            <a:r>
              <a:rPr lang="en-US" b="1"/>
              <a:t>best-performing model</a:t>
            </a:r>
            <a:r>
              <a:rPr lang="en-US"/>
              <a:t> would be used on the </a:t>
            </a:r>
            <a:r>
              <a:rPr lang="en-US" b="1"/>
              <a:t>test</a:t>
            </a:r>
            <a:r>
              <a:rPr lang="en-US"/>
              <a:t> set as a final test</a:t>
            </a:r>
            <a:endParaRPr/>
          </a:p>
          <a:p>
            <a:pPr marL="7429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Autogluon Tabular Predictor</a:t>
            </a:r>
            <a:r>
              <a:rPr lang="en-US"/>
              <a:t> has its own built-in hyperparameter search training.</a:t>
            </a:r>
            <a:endParaRPr/>
          </a:p>
        </p:txBody>
      </p:sp>
      <p:sp>
        <p:nvSpPr>
          <p:cNvPr id="458" name="Google Shape;458;g3654bfd45ce_0_28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654bfd45ce_0_318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Modeling Experiments</a:t>
            </a:r>
            <a:endParaRPr/>
          </a:p>
        </p:txBody>
      </p:sp>
      <p:sp>
        <p:nvSpPr>
          <p:cNvPr id="464" name="Google Shape;464;g3654bfd45ce_0_318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Baseline</a:t>
            </a:r>
            <a:endParaRPr b="1"/>
          </a:p>
          <a:p>
            <a:pPr marL="6858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No added features</a:t>
            </a:r>
            <a:endParaRPr b="1"/>
          </a:p>
          <a:p>
            <a:pPr marL="6858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Removing id columns </a:t>
            </a:r>
            <a:r>
              <a:rPr lang="en-US"/>
              <a:t>(customer, merchant) and columns with only one value (zipcodeOri, zipMerchant)</a:t>
            </a:r>
            <a:endParaRPr/>
          </a:p>
          <a:p>
            <a:pPr marL="6858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One-hot-encoding</a:t>
            </a:r>
            <a:r>
              <a:rPr lang="en-US"/>
              <a:t> categorical columns and </a:t>
            </a:r>
            <a:r>
              <a:rPr lang="en-US" b="1"/>
              <a:t>standard scaling</a:t>
            </a:r>
            <a:r>
              <a:rPr lang="en-US"/>
              <a:t> numerical columns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g3654bfd45ce_0_318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654bfd45ce_0_33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Modeling Experiments</a:t>
            </a:r>
            <a:endParaRPr/>
          </a:p>
        </p:txBody>
      </p:sp>
      <p:sp>
        <p:nvSpPr>
          <p:cNvPr id="471" name="Google Shape;471;g3654bfd45ce_0_33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SMOTE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Removing id columns</a:t>
            </a:r>
            <a:r>
              <a:rPr lang="en-US"/>
              <a:t> (customer, merchant) and columns with only one value (zipcoOne-hot-encoding categorical columns and standard scaling numerical columnsdeOri, zipMerchant)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Adding </a:t>
            </a:r>
            <a:r>
              <a:rPr lang="en-US" b="1"/>
              <a:t>SMOTE</a:t>
            </a:r>
            <a:r>
              <a:rPr lang="en-US"/>
              <a:t> (Synthetic Minority Over-sampling Technique) to </a:t>
            </a:r>
            <a:r>
              <a:rPr lang="en-US" b="1"/>
              <a:t>train</a:t>
            </a:r>
            <a:r>
              <a:rPr lang="en-US"/>
              <a:t> set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k_neighbours parameter was set to </a:t>
            </a:r>
            <a:r>
              <a:rPr lang="en-US" b="1"/>
              <a:t>10 neighbours.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One-hot-encoding</a:t>
            </a:r>
            <a:r>
              <a:rPr lang="en-US"/>
              <a:t> categorical columns and </a:t>
            </a:r>
            <a:r>
              <a:rPr lang="en-US" b="1"/>
              <a:t>standard scaling</a:t>
            </a:r>
            <a:r>
              <a:rPr lang="en-US"/>
              <a:t> numerical columns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g3654bfd45ce_0_33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659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Utilized Software Packages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 Exploration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Modeling Experiments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Baseline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SMOTE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Adding Temporal Features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Main Insights and Deliverables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Next Steps</a:t>
            </a:r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654bfd45ce_0_34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Modeling Experiments</a:t>
            </a:r>
            <a:endParaRPr/>
          </a:p>
        </p:txBody>
      </p:sp>
      <p:sp>
        <p:nvSpPr>
          <p:cNvPr id="478" name="Google Shape;478;g3654bfd45ce_0_34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Adding Temporal Features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Adding temporal features</a:t>
            </a:r>
            <a:r>
              <a:rPr lang="en-US"/>
              <a:t> on a per (</a:t>
            </a:r>
            <a:r>
              <a:rPr lang="en-US" b="1"/>
              <a:t>customer, step</a:t>
            </a:r>
            <a:r>
              <a:rPr lang="en-US"/>
              <a:t>) basis for the </a:t>
            </a:r>
            <a:r>
              <a:rPr lang="en-US" b="1"/>
              <a:t>amount</a:t>
            </a:r>
            <a:r>
              <a:rPr lang="en-US"/>
              <a:t> values: </a:t>
            </a:r>
            <a:r>
              <a:rPr lang="en-US" b="1"/>
              <a:t>lags</a:t>
            </a:r>
            <a:r>
              <a:rPr lang="en-US"/>
              <a:t>, </a:t>
            </a:r>
            <a:r>
              <a:rPr lang="en-US" b="1"/>
              <a:t>accumulated values </a:t>
            </a:r>
            <a:r>
              <a:rPr lang="en-US"/>
              <a:t>over specified step windows sizes: (7 steps, 30 steps).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25</a:t>
            </a:r>
            <a:r>
              <a:rPr lang="en-US"/>
              <a:t> additional features were added.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Null</a:t>
            </a:r>
            <a:r>
              <a:rPr lang="en-US"/>
              <a:t> </a:t>
            </a:r>
            <a:r>
              <a:rPr lang="en-US" b="1"/>
              <a:t>values</a:t>
            </a:r>
            <a:r>
              <a:rPr lang="en-US"/>
              <a:t> were imputed via </a:t>
            </a:r>
            <a:r>
              <a:rPr lang="en-US" b="1"/>
              <a:t>Iterative Imputation</a:t>
            </a:r>
            <a:r>
              <a:rPr lang="en-US"/>
              <a:t> method (MICE-style).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Removing id columns</a:t>
            </a:r>
            <a:r>
              <a:rPr lang="en-US"/>
              <a:t> (customer, merchant) and columns with only one value (zipcodeOri, zipMerchant)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One-hot-encoding</a:t>
            </a:r>
            <a:r>
              <a:rPr lang="en-US"/>
              <a:t> categorical columns and </a:t>
            </a:r>
            <a:r>
              <a:rPr lang="en-US" b="1"/>
              <a:t>standard scaling</a:t>
            </a:r>
            <a:r>
              <a:rPr lang="en-US"/>
              <a:t> numerical columns</a:t>
            </a:r>
            <a:endParaRPr/>
          </a:p>
        </p:txBody>
      </p:sp>
      <p:sp>
        <p:nvSpPr>
          <p:cNvPr id="479" name="Google Shape;479;g3654bfd45ce_0_34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654bfd45ce_0_365"/>
          <p:cNvSpPr txBox="1">
            <a:spLocks noGrp="1"/>
          </p:cNvSpPr>
          <p:nvPr>
            <p:ph type="title" idx="4294967295"/>
          </p:nvPr>
        </p:nvSpPr>
        <p:spPr>
          <a:xfrm>
            <a:off x="315850" y="356325"/>
            <a:ext cx="104199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 sz="3300">
                <a:solidFill>
                  <a:schemeClr val="dk1"/>
                </a:solidFill>
              </a:rPr>
              <a:t>Modeling Experiments - Performance on Test Set</a:t>
            </a:r>
            <a:endParaRPr sz="3300">
              <a:solidFill>
                <a:schemeClr val="dk1"/>
              </a:solidFill>
            </a:endParaRPr>
          </a:p>
        </p:txBody>
      </p:sp>
      <p:sp>
        <p:nvSpPr>
          <p:cNvPr id="485" name="Google Shape;485;g3654bfd45ce_0_36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graphicFrame>
        <p:nvGraphicFramePr>
          <p:cNvPr id="486" name="Google Shape;486;g3654bfd45ce_0_365"/>
          <p:cNvGraphicFramePr/>
          <p:nvPr/>
        </p:nvGraphicFramePr>
        <p:xfrm>
          <a:off x="2785625" y="106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{1C4C67FC-CF93-4712-9611-D0973F7E93CE}</a:tableStyleId>
              </a:tblPr>
              <a:tblGrid>
                <a:gridCol w="118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2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2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Model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F1-score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Recall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Precision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Accuracy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Logistic Regression - </a:t>
                      </a:r>
                      <a:r>
                        <a:rPr lang="en-US" sz="1000" b="1"/>
                        <a:t>Baseline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73.15%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59.94%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93.83%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99.19%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XGBoost - </a:t>
                      </a:r>
                      <a:r>
                        <a:rPr lang="en-US" sz="1000" b="1"/>
                        <a:t>Baseline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73.06%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60.79%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91.53%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99.17%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4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Autogluon - </a:t>
                      </a:r>
                      <a:r>
                        <a:rPr lang="en-US" sz="1000" b="1"/>
                        <a:t>Baseline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75.26%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64.07%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91.19%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99.22%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Logistic Regression - </a:t>
                      </a:r>
                      <a:r>
                        <a:rPr lang="en-US" sz="1000" b="1"/>
                        <a:t>SMOTE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35.45%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98.22%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21.63%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93.40%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XGBoost - </a:t>
                      </a:r>
                      <a:r>
                        <a:rPr lang="en-US" sz="1000" b="1"/>
                        <a:t>SMOTE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47.89%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89.31%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32.71%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96.41%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4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Autogluon - </a:t>
                      </a:r>
                      <a:r>
                        <a:rPr lang="en-US" sz="1000" b="1"/>
                        <a:t>SMOTE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69.76%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57.13%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89.56%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99.09%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8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Logistic Regression - </a:t>
                      </a:r>
                      <a:r>
                        <a:rPr lang="en-US" sz="1000" b="1"/>
                        <a:t>Temporal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81.86%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74.95%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90.18%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99.39%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4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XGBoost - </a:t>
                      </a:r>
                      <a:r>
                        <a:rPr lang="en-US" sz="1000" b="1"/>
                        <a:t>Temporal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86.32%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82.55%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90.44%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99.52%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4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Autogluon - Temporal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87.65%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84.24%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91.35%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/>
                        <a:t>99.56%</a:t>
                      </a:r>
                      <a:endParaRPr sz="1000" b="1"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" name="Google Shape;491;g3654bfd45ce_0_410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492" name="Google Shape;492;g3654bfd45ce_0_4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g3654bfd45ce_0_410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494" name="Google Shape;494;g3654bfd45ce_0_4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3654bfd45ce_0_410"/>
          <p:cNvSpPr txBox="1">
            <a:spLocks noGrp="1"/>
          </p:cNvSpPr>
          <p:nvPr>
            <p:ph type="title"/>
          </p:nvPr>
        </p:nvSpPr>
        <p:spPr>
          <a:xfrm>
            <a:off x="829330" y="741592"/>
            <a:ext cx="8825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Modeling Experiments</a:t>
            </a:r>
            <a:endParaRPr/>
          </a:p>
        </p:txBody>
      </p:sp>
      <p:sp>
        <p:nvSpPr>
          <p:cNvPr id="496" name="Google Shape;496;g3654bfd45ce_0_4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pic>
        <p:nvPicPr>
          <p:cNvPr id="497" name="Google Shape;497;g3654bfd45ce_0_410" title="9-confusion-matrix-test-se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8576" y="1328100"/>
            <a:ext cx="6074850" cy="472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g3654bfd45ce_0_421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503" name="Google Shape;503;g3654bfd45ce_0_4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g3654bfd45ce_0_421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05" name="Google Shape;505;g3654bfd45ce_0_4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g3654bfd45ce_0_421"/>
          <p:cNvSpPr txBox="1">
            <a:spLocks noGrp="1"/>
          </p:cNvSpPr>
          <p:nvPr>
            <p:ph type="title"/>
          </p:nvPr>
        </p:nvSpPr>
        <p:spPr>
          <a:xfrm>
            <a:off x="829324" y="741600"/>
            <a:ext cx="100491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Century Gothic"/>
              <a:buNone/>
            </a:pPr>
            <a:r>
              <a:rPr lang="en-US"/>
              <a:t>Modeling Experiments - Feature Importances</a:t>
            </a:r>
            <a:endParaRPr/>
          </a:p>
        </p:txBody>
      </p:sp>
      <p:sp>
        <p:nvSpPr>
          <p:cNvPr id="507" name="Google Shape;507;g3654bfd45ce_0_4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pic>
        <p:nvPicPr>
          <p:cNvPr id="508" name="Google Shape;508;g3654bfd45ce_0_421" title="10-permutation-feature-importanc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6425" y="1328100"/>
            <a:ext cx="6274900" cy="48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654bfd45ce_0_1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Main Insights and Deliverables</a:t>
            </a:r>
            <a:endParaRPr/>
          </a:p>
        </p:txBody>
      </p:sp>
      <p:sp>
        <p:nvSpPr>
          <p:cNvPr id="514" name="Google Shape;514;g3654bfd45ce_0_1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There are </a:t>
            </a:r>
            <a:r>
              <a:rPr lang="en-US" b="1"/>
              <a:t>customers</a:t>
            </a:r>
            <a:r>
              <a:rPr lang="en-US"/>
              <a:t>, </a:t>
            </a:r>
            <a:r>
              <a:rPr lang="en-US" b="1"/>
              <a:t>merchants</a:t>
            </a:r>
            <a:r>
              <a:rPr lang="en-US"/>
              <a:t>, and </a:t>
            </a:r>
            <a:r>
              <a:rPr lang="en-US" b="1"/>
              <a:t>categories</a:t>
            </a:r>
            <a:r>
              <a:rPr lang="en-US"/>
              <a:t> with </a:t>
            </a:r>
            <a:r>
              <a:rPr lang="en-US" b="1"/>
              <a:t>very high fraud transaction ratios</a:t>
            </a:r>
            <a:r>
              <a:rPr lang="en-US"/>
              <a:t>. A dedicated list could be provided to the business for </a:t>
            </a:r>
            <a:r>
              <a:rPr lang="en-US" b="1"/>
              <a:t>additional analysis</a:t>
            </a:r>
            <a:r>
              <a:rPr lang="en-US"/>
              <a:t>.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There is a clear </a:t>
            </a:r>
            <a:r>
              <a:rPr lang="en-US" b="1"/>
              <a:t>statistical difference</a:t>
            </a:r>
            <a:r>
              <a:rPr lang="en-US"/>
              <a:t> between the "Amount" values between non-fraudulent and fraudulent transactions:</a:t>
            </a:r>
            <a:r>
              <a:rPr lang="en-US" b="1"/>
              <a:t> fraudulent transactions tend to higher higher amount values</a:t>
            </a:r>
            <a:r>
              <a:rPr lang="en-US"/>
              <a:t>.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Main </a:t>
            </a:r>
            <a:r>
              <a:rPr lang="en-US" b="1"/>
              <a:t>assumption</a:t>
            </a:r>
            <a:r>
              <a:rPr lang="en-US"/>
              <a:t> is that the </a:t>
            </a:r>
            <a:r>
              <a:rPr lang="en-US" b="1"/>
              <a:t>fraud labeling logic was heavily tied with the "Amount" values</a:t>
            </a:r>
            <a:r>
              <a:rPr lang="en-US"/>
              <a:t>; this needs to be investigated with the business.</a:t>
            </a:r>
            <a:endParaRPr/>
          </a:p>
        </p:txBody>
      </p:sp>
      <p:sp>
        <p:nvSpPr>
          <p:cNvPr id="515" name="Google Shape;515;g3654bfd45ce_0_1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654bfd45ce_0_21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Main Insights and Deliverables</a:t>
            </a:r>
            <a:endParaRPr/>
          </a:p>
        </p:txBody>
      </p:sp>
      <p:sp>
        <p:nvSpPr>
          <p:cNvPr id="521" name="Google Shape;521;g3654bfd45ce_0_21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Modeling results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Train/validation/test splits</a:t>
            </a:r>
            <a:r>
              <a:rPr lang="en-US"/>
              <a:t> were done on a customer basis, an entire customer's records could only be in only one set to avoid data leakage. 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</a:t>
            </a:r>
            <a:r>
              <a:rPr lang="en-US" b="1"/>
              <a:t>same train/validation/test splits</a:t>
            </a:r>
            <a:r>
              <a:rPr lang="en-US"/>
              <a:t> were shared across all modeling experiments for comparisons.</a:t>
            </a:r>
            <a:endParaRPr/>
          </a:p>
          <a:p>
            <a:pPr marL="1143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Three predictive models were used in progressing complexity: 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Logistic Regression</a:t>
            </a:r>
            <a:r>
              <a:rPr lang="en-US"/>
              <a:t> (baseline)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XGBoost</a:t>
            </a:r>
            <a:endParaRPr b="1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Autogluon Tabular Predictor </a:t>
            </a:r>
            <a:r>
              <a:rPr lang="en-US"/>
              <a:t>(ensemble of 12 models including XGBoost)</a:t>
            </a:r>
            <a:endParaRPr/>
          </a:p>
        </p:txBody>
      </p:sp>
      <p:sp>
        <p:nvSpPr>
          <p:cNvPr id="522" name="Google Shape;522;g3654bfd45ce_0_21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654bfd45ce_0_3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Main Insights and Deliverables</a:t>
            </a:r>
            <a:endParaRPr/>
          </a:p>
        </p:txBody>
      </p:sp>
      <p:sp>
        <p:nvSpPr>
          <p:cNvPr id="528" name="Google Shape;528;g3654bfd45ce_0_3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Modeling results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Three modeling experiments were conducted: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Baseline</a:t>
            </a:r>
            <a:r>
              <a:rPr lang="en-US"/>
              <a:t> (no feature additions)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SMOTE</a:t>
            </a:r>
            <a:r>
              <a:rPr lang="en-US"/>
              <a:t> (adding SMOTE to train set)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Adding temporal features</a:t>
            </a:r>
            <a:endParaRPr b="1"/>
          </a:p>
          <a:p>
            <a:pPr marL="11430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</a:t>
            </a:r>
            <a:r>
              <a:rPr lang="en-US" b="1"/>
              <a:t>most important features</a:t>
            </a:r>
            <a:r>
              <a:rPr lang="en-US"/>
              <a:t> tended to be the columns that had the </a:t>
            </a:r>
            <a:r>
              <a:rPr lang="en-US" b="1"/>
              <a:t>most association</a:t>
            </a:r>
            <a:r>
              <a:rPr lang="en-US"/>
              <a:t> with the "fraud" label as per the associations plot.</a:t>
            </a:r>
            <a:endParaRPr/>
          </a:p>
          <a:p>
            <a:pPr marL="7429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Adding temporal features improved model performance over the baseline</a:t>
            </a:r>
            <a:r>
              <a:rPr lang="en-US"/>
              <a:t>, while SMOTE in its current configuration did not improve over the baseline.</a:t>
            </a:r>
            <a:endParaRPr/>
          </a:p>
          <a:p>
            <a:pPr marL="7429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</a:t>
            </a:r>
            <a:r>
              <a:rPr lang="en-US" b="1"/>
              <a:t>best-performing</a:t>
            </a:r>
            <a:r>
              <a:rPr lang="en-US"/>
              <a:t> </a:t>
            </a:r>
            <a:r>
              <a:rPr lang="en-US" b="1"/>
              <a:t>model</a:t>
            </a:r>
            <a:r>
              <a:rPr lang="en-US"/>
              <a:t> in all three experiments was the </a:t>
            </a:r>
            <a:r>
              <a:rPr lang="en-US" b="1"/>
              <a:t>Autogluon</a:t>
            </a:r>
            <a:r>
              <a:rPr lang="en-US"/>
              <a:t> Ensemble.</a:t>
            </a:r>
            <a:endParaRPr/>
          </a:p>
        </p:txBody>
      </p:sp>
      <p:sp>
        <p:nvSpPr>
          <p:cNvPr id="529" name="Google Shape;529;g3654bfd45ce_0_3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7c0865734e_0_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Next Steps</a:t>
            </a:r>
            <a:endParaRPr/>
          </a:p>
        </p:txBody>
      </p:sp>
      <p:sp>
        <p:nvSpPr>
          <p:cNvPr id="535" name="Google Shape;535;g37c0865734e_0_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Communicating with the business regarding the following: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Conducting a </a:t>
            </a:r>
            <a:r>
              <a:rPr lang="en-US" b="1"/>
              <a:t>dedicated analysis</a:t>
            </a:r>
            <a:r>
              <a:rPr lang="en-US"/>
              <a:t> on the </a:t>
            </a:r>
            <a:r>
              <a:rPr lang="en-US" b="1"/>
              <a:t>most fraudulent entities </a:t>
            </a:r>
            <a:r>
              <a:rPr lang="en-US"/>
              <a:t>(customers, merchants, categories) and </a:t>
            </a:r>
            <a:r>
              <a:rPr lang="en-US" b="1"/>
              <a:t>validating the labeling logic for fraud</a:t>
            </a:r>
            <a:r>
              <a:rPr lang="en-US"/>
              <a:t>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Possibly </a:t>
            </a:r>
            <a:r>
              <a:rPr lang="en-US" b="1"/>
              <a:t>being provided more fine-grained timestamps</a:t>
            </a:r>
            <a:r>
              <a:rPr lang="en-US"/>
              <a:t> in order to </a:t>
            </a:r>
            <a:r>
              <a:rPr lang="en-US" b="1"/>
              <a:t>improve</a:t>
            </a:r>
            <a:r>
              <a:rPr lang="en-US"/>
              <a:t> </a:t>
            </a:r>
            <a:r>
              <a:rPr lang="en-US" b="1"/>
              <a:t>temporal</a:t>
            </a:r>
            <a:r>
              <a:rPr lang="en-US"/>
              <a:t> </a:t>
            </a:r>
            <a:r>
              <a:rPr lang="en-US" b="1"/>
              <a:t>features</a:t>
            </a:r>
            <a:r>
              <a:rPr lang="en-US"/>
              <a:t>; as they greatly improved model performance.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Validating</a:t>
            </a:r>
            <a:r>
              <a:rPr lang="en-US"/>
              <a:t> </a:t>
            </a:r>
            <a:r>
              <a:rPr lang="en-US" b="1"/>
              <a:t>column</a:t>
            </a:r>
            <a:r>
              <a:rPr lang="en-US"/>
              <a:t> </a:t>
            </a:r>
            <a:r>
              <a:rPr lang="en-US" b="1"/>
              <a:t>values</a:t>
            </a:r>
            <a:r>
              <a:rPr lang="en-US"/>
              <a:t> are within correct ranges.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Applying an </a:t>
            </a:r>
            <a:r>
              <a:rPr lang="en-US" b="1"/>
              <a:t>MLOps framework</a:t>
            </a:r>
            <a:r>
              <a:rPr lang="en-US"/>
              <a:t> like an </a:t>
            </a:r>
            <a:r>
              <a:rPr lang="en-US" b="1"/>
              <a:t>MLFlow</a:t>
            </a:r>
            <a:r>
              <a:rPr lang="en-US"/>
              <a:t> environment to possibly </a:t>
            </a:r>
            <a:r>
              <a:rPr lang="en-US" b="1"/>
              <a:t>accelerate</a:t>
            </a:r>
            <a:r>
              <a:rPr lang="en-US"/>
              <a:t> future experiments.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g37c0865734e_0_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" name="Google Shape;541;g3654bfd45ce_0_0"/>
          <p:cNvGrpSpPr/>
          <p:nvPr/>
        </p:nvGrpSpPr>
        <p:grpSpPr>
          <a:xfrm>
            <a:off x="0" y="0"/>
            <a:ext cx="12192011" cy="6858000"/>
            <a:chOff x="0" y="0"/>
            <a:chExt cx="12192011" cy="6858000"/>
          </a:xfrm>
        </p:grpSpPr>
        <p:sp>
          <p:nvSpPr>
            <p:cNvPr id="542" name="Google Shape;542;g3654bfd45ce_0_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g3654bfd45ce_0_0"/>
            <p:cNvSpPr/>
            <p:nvPr/>
          </p:nvSpPr>
          <p:spPr>
            <a:xfrm>
              <a:off x="0" y="1587"/>
              <a:ext cx="12192011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544" name="Google Shape;544;g3654bfd45ce_0_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1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g3654bfd45ce_0_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546" name="Google Shape;546;g3654bfd45ce_0_0"/>
          <p:cNvSpPr txBox="1">
            <a:spLocks noGrp="1"/>
          </p:cNvSpPr>
          <p:nvPr>
            <p:ph type="title"/>
          </p:nvPr>
        </p:nvSpPr>
        <p:spPr>
          <a:xfrm>
            <a:off x="4576151" y="3075450"/>
            <a:ext cx="25920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54bfd45ce_0_95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Utilized Software Packages</a:t>
            </a:r>
            <a:endParaRPr/>
          </a:p>
        </p:txBody>
      </p:sp>
      <p:sp>
        <p:nvSpPr>
          <p:cNvPr id="264" name="Google Shape;264;g3654bfd45ce_0_95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Workstation with </a:t>
            </a:r>
            <a:r>
              <a:rPr lang="en-US" b="1"/>
              <a:t>Ubuntu 18.04</a:t>
            </a:r>
            <a:r>
              <a:rPr lang="en-US"/>
              <a:t> environment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Python 3.12</a:t>
            </a:r>
            <a:r>
              <a:rPr lang="en-US"/>
              <a:t> environment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Jupyter Notebook </a:t>
            </a:r>
            <a:r>
              <a:rPr lang="en-US"/>
              <a:t>(for code development and running)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Pandas</a:t>
            </a:r>
            <a:r>
              <a:rPr lang="en-US"/>
              <a:t> (reading and modifying comma separated files)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Scikit-learn</a:t>
            </a:r>
            <a:r>
              <a:rPr lang="en-US"/>
              <a:t> (for data engineering and training machine learning models)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Autogluon</a:t>
            </a:r>
            <a:r>
              <a:rPr lang="en-US"/>
              <a:t> (open-source AutoML framework by AWS)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Dython</a:t>
            </a:r>
            <a:r>
              <a:rPr lang="en-US"/>
              <a:t> (associations plot)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Seaborn</a:t>
            </a:r>
            <a:r>
              <a:rPr lang="en-US"/>
              <a:t> (plots)</a:t>
            </a:r>
            <a:endParaRPr/>
          </a:p>
          <a:p>
            <a:pPr marL="74295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Utilized </a:t>
            </a:r>
            <a:r>
              <a:rPr lang="en-US" b="1"/>
              <a:t>ChatGPT5</a:t>
            </a:r>
            <a:r>
              <a:rPr lang="en-US"/>
              <a:t> for brainstorming ideas and for some code generation</a:t>
            </a:r>
            <a:endParaRPr/>
          </a:p>
        </p:txBody>
      </p:sp>
      <p:sp>
        <p:nvSpPr>
          <p:cNvPr id="265" name="Google Shape;265;g3654bfd45ce_0_95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54bfd45ce_0_106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271" name="Google Shape;271;g3654bfd45ce_0_106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Stages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Basic descriptive statistics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Specifying column types: target, numerical columns, and categorical columns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Checking for erroneous values in the columns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Cleaning extra </a:t>
            </a:r>
            <a:r>
              <a:rPr lang="en-US" b="1"/>
              <a:t>‘</a:t>
            </a:r>
            <a:r>
              <a:rPr lang="en-US"/>
              <a:t> character in categorical columns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Checking "Fraud" label distribution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Feature Associations plot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Checking columns with high correlation with target column</a:t>
            </a:r>
            <a:endParaRPr/>
          </a:p>
        </p:txBody>
      </p:sp>
      <p:sp>
        <p:nvSpPr>
          <p:cNvPr id="272" name="Google Shape;272;g3654bfd45ce_0_106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54bfd45ce_0_50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278" name="Google Shape;278;g3654bfd45ce_0_50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Basic descriptive statistics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 contains 594,643 records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Data contains 10 columns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step</a:t>
            </a:r>
            <a:r>
              <a:rPr lang="en-US"/>
              <a:t>: unit of time (</a:t>
            </a:r>
            <a:r>
              <a:rPr lang="en-US" b="1"/>
              <a:t>records for the same customer can have the same step</a:t>
            </a:r>
            <a:r>
              <a:rPr lang="en-US"/>
              <a:t>)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customer</a:t>
            </a:r>
            <a:r>
              <a:rPr lang="en-US"/>
              <a:t>: customer id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age</a:t>
            </a:r>
            <a:r>
              <a:rPr lang="en-US"/>
              <a:t>: Age of customer - categorical values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gender</a:t>
            </a:r>
            <a:r>
              <a:rPr lang="en-US"/>
              <a:t>: Age of customer - categorical values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zipcodeOri</a:t>
            </a:r>
            <a:r>
              <a:rPr lang="en-US"/>
              <a:t>: Zip code of transaction (</a:t>
            </a:r>
            <a:r>
              <a:rPr lang="en-US" b="1"/>
              <a:t>only one value in the data</a:t>
            </a:r>
            <a:r>
              <a:rPr lang="en-US"/>
              <a:t>)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merchant</a:t>
            </a:r>
            <a:r>
              <a:rPr lang="en-US"/>
              <a:t>: merchant id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zipMerchant</a:t>
            </a:r>
            <a:r>
              <a:rPr lang="en-US"/>
              <a:t>: Zip code of merchant (</a:t>
            </a:r>
            <a:r>
              <a:rPr lang="en-US" b="1"/>
              <a:t>only one value in the data</a:t>
            </a:r>
            <a:r>
              <a:rPr lang="en-US"/>
              <a:t>)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category</a:t>
            </a:r>
            <a:r>
              <a:rPr lang="en-US"/>
              <a:t>: transaction category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amount</a:t>
            </a:r>
            <a:r>
              <a:rPr lang="en-US"/>
              <a:t>: Amount of the purchase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fraud</a:t>
            </a:r>
            <a:r>
              <a:rPr lang="en-US"/>
              <a:t>: target label (</a:t>
            </a:r>
            <a:r>
              <a:rPr lang="en-US" b="1"/>
              <a:t>non-fraudulent vs fraudulent</a:t>
            </a:r>
            <a:r>
              <a:rPr lang="en-US"/>
              <a:t>)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 null values were found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No duplicate values were found</a:t>
            </a:r>
            <a:endParaRPr/>
          </a:p>
        </p:txBody>
      </p:sp>
      <p:sp>
        <p:nvSpPr>
          <p:cNvPr id="279" name="Google Shape;279;g3654bfd45ce_0_50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85" name="Google Shape;285;p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9"/>
            <p:cNvSpPr/>
            <p:nvPr/>
          </p:nvSpPr>
          <p:spPr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l" t="t" r="r" b="b"/>
              <a:pathLst>
                <a:path w="15356" h="8638" extrusionOk="0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  <p:sp>
        <p:nvSpPr>
          <p:cNvPr id="287" name="Google Shape;287;p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25400" dir="5400000" rotWithShape="0">
              <a:srgbClr val="000000">
                <a:alpha val="4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9"/>
          <p:cNvSpPr txBox="1">
            <a:spLocks noGrp="1"/>
          </p:cNvSpPr>
          <p:nvPr>
            <p:ph type="title"/>
          </p:nvPr>
        </p:nvSpPr>
        <p:spPr>
          <a:xfrm>
            <a:off x="829330" y="741592"/>
            <a:ext cx="8825700" cy="5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289" name="Google Shape;289;p9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290" name="Google Shape;290;p9" title="1-data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3015" y="1615400"/>
            <a:ext cx="9105976" cy="387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654bfd45ce_0_64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296" name="Google Shape;296;g3654bfd45ce_0_64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Specifying column types</a:t>
            </a:r>
            <a:r>
              <a:rPr lang="en-US"/>
              <a:t>: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Target</a:t>
            </a:r>
            <a:endParaRPr b="1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fraud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Numerical columns</a:t>
            </a:r>
            <a:endParaRPr b="1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step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amount</a:t>
            </a:r>
            <a:endParaRPr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Categorical columns</a:t>
            </a:r>
            <a:endParaRPr b="1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customer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age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gender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zipcodeOri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merchant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zipMerchant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category</a:t>
            </a:r>
            <a:endParaRPr/>
          </a:p>
        </p:txBody>
      </p:sp>
      <p:sp>
        <p:nvSpPr>
          <p:cNvPr id="297" name="Google Shape;297;g3654bfd45ce_0_64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654bfd45ce_0_112"/>
          <p:cNvSpPr txBox="1">
            <a:spLocks noGrp="1"/>
          </p:cNvSpPr>
          <p:nvPr>
            <p:ph type="title"/>
          </p:nvPr>
        </p:nvSpPr>
        <p:spPr>
          <a:xfrm>
            <a:off x="1154954" y="973668"/>
            <a:ext cx="8761500" cy="7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</a:pPr>
            <a:r>
              <a:rPr lang="en-US"/>
              <a:t>Data Exploration</a:t>
            </a:r>
            <a:endParaRPr/>
          </a:p>
        </p:txBody>
      </p:sp>
      <p:sp>
        <p:nvSpPr>
          <p:cNvPr id="303" name="Google Shape;303;g3654bfd45ce_0_112"/>
          <p:cNvSpPr txBox="1">
            <a:spLocks noGrp="1"/>
          </p:cNvSpPr>
          <p:nvPr>
            <p:ph type="body" idx="1"/>
          </p:nvPr>
        </p:nvSpPr>
        <p:spPr>
          <a:xfrm>
            <a:off x="1154954" y="2603500"/>
            <a:ext cx="88257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Checking for erroneous values in the columns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Only found one extra erroneous </a:t>
            </a:r>
            <a:r>
              <a:rPr lang="en-US" b="1"/>
              <a:t>‘ </a:t>
            </a:r>
            <a:r>
              <a:rPr lang="en-US"/>
              <a:t>character in categorical columns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Cleaned it</a:t>
            </a:r>
            <a:r>
              <a:rPr lang="en-US" b="1"/>
              <a:t> 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Did not find unreasonable numerical values</a:t>
            </a:r>
            <a:endParaRPr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Assumed zero values for “amount” to be correct</a:t>
            </a:r>
            <a:endParaRPr/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b="1"/>
              <a:t>Checking "Fraud" label distribution</a:t>
            </a:r>
            <a:endParaRPr b="1"/>
          </a:p>
          <a:p>
            <a:pPr marL="742950" lvl="1" indent="-28575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High imbalance present in the target label</a:t>
            </a:r>
            <a:endParaRPr sz="1600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400" b="1"/>
              <a:t>non-fraudulent</a:t>
            </a:r>
            <a:r>
              <a:rPr lang="en-US" sz="1400"/>
              <a:t>: 587,443 records (</a:t>
            </a:r>
            <a:r>
              <a:rPr lang="en-US" sz="1400" b="1"/>
              <a:t>98.7</a:t>
            </a:r>
            <a:r>
              <a:rPr lang="en-US" b="1"/>
              <a:t>9</a:t>
            </a:r>
            <a:r>
              <a:rPr lang="en-US" sz="1400" b="1"/>
              <a:t>%</a:t>
            </a:r>
            <a:r>
              <a:rPr lang="en-US" sz="1400"/>
              <a:t> of records)</a:t>
            </a:r>
            <a:endParaRPr sz="1400"/>
          </a:p>
          <a:p>
            <a:pPr marL="1143000" lvl="2" indent="-2286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400" b="1"/>
              <a:t>fraudulent</a:t>
            </a:r>
            <a:r>
              <a:rPr lang="en-US" sz="1400"/>
              <a:t>: 7,200 records (</a:t>
            </a:r>
            <a:r>
              <a:rPr lang="en-US" sz="1400" b="1"/>
              <a:t>1.21%</a:t>
            </a:r>
            <a:r>
              <a:rPr lang="en-US" sz="1400"/>
              <a:t> of records)</a:t>
            </a:r>
            <a:endParaRPr/>
          </a:p>
        </p:txBody>
      </p:sp>
      <p:sp>
        <p:nvSpPr>
          <p:cNvPr id="304" name="Google Shape;304;g3654bfd45ce_0_112"/>
          <p:cNvSpPr txBox="1">
            <a:spLocks noGrp="1"/>
          </p:cNvSpPr>
          <p:nvPr>
            <p:ph type="sldNum" idx="12"/>
          </p:nvPr>
        </p:nvSpPr>
        <p:spPr>
          <a:xfrm>
            <a:off x="10352540" y="295729"/>
            <a:ext cx="8382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1862</Words>
  <Application>Microsoft Office PowerPoint</Application>
  <PresentationFormat>Widescreen</PresentationFormat>
  <Paragraphs>347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Century Gothic</vt:lpstr>
      <vt:lpstr>Noto Sans Symbols</vt:lpstr>
      <vt:lpstr>Ion Boardroom</vt:lpstr>
      <vt:lpstr>Fraud Detection Case Study</vt:lpstr>
      <vt:lpstr>Download links</vt:lpstr>
      <vt:lpstr>Outline</vt:lpstr>
      <vt:lpstr>Utilized Software Packages</vt:lpstr>
      <vt:lpstr>Data Exploration</vt:lpstr>
      <vt:lpstr>Data Exploration</vt:lpstr>
      <vt:lpstr>Data Exploration</vt:lpstr>
      <vt:lpstr>Data Exploration</vt:lpstr>
      <vt:lpstr>Data Exploration</vt:lpstr>
      <vt:lpstr>Data Exploration </vt:lpstr>
      <vt:lpstr>Data Exploration - Associations Plot</vt:lpstr>
      <vt:lpstr>Data Exploration</vt:lpstr>
      <vt:lpstr>Data Exploration</vt:lpstr>
      <vt:lpstr>Data Exploration - Amount</vt:lpstr>
      <vt:lpstr>Data Exploration</vt:lpstr>
      <vt:lpstr>Data Exploration - Category</vt:lpstr>
      <vt:lpstr>Data Exploration</vt:lpstr>
      <vt:lpstr>Data Exploration - Top fraudulent customers</vt:lpstr>
      <vt:lpstr>Data Exploration - Customer</vt:lpstr>
      <vt:lpstr>Data Exploration</vt:lpstr>
      <vt:lpstr>Data Exploration - Top fraudulent merchants</vt:lpstr>
      <vt:lpstr>Data Exploration - Merchant</vt:lpstr>
      <vt:lpstr>Data Exploration</vt:lpstr>
      <vt:lpstr>Data Exploration</vt:lpstr>
      <vt:lpstr>Modeling Experiments</vt:lpstr>
      <vt:lpstr>Modeling Experiments</vt:lpstr>
      <vt:lpstr>Modeling Experiments</vt:lpstr>
      <vt:lpstr>Modeling Experiments</vt:lpstr>
      <vt:lpstr>Modeling Experiments</vt:lpstr>
      <vt:lpstr>Modeling Experiments</vt:lpstr>
      <vt:lpstr>Modeling Experiments - Performance on Test Set</vt:lpstr>
      <vt:lpstr>Modeling Experiments</vt:lpstr>
      <vt:lpstr>Modeling Experiments - Feature Importances</vt:lpstr>
      <vt:lpstr>Main Insights and Deliverables</vt:lpstr>
      <vt:lpstr>Main Insights and Deliverables</vt:lpstr>
      <vt:lpstr>Main Insights and Deliverables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Detection Case Study</dc:title>
  <dc:creator>ghaith odibat</dc:creator>
  <cp:lastModifiedBy>Tamer Thamoqa</cp:lastModifiedBy>
  <cp:revision>1</cp:revision>
  <dcterms:created xsi:type="dcterms:W3CDTF">2020-12-07T11:16:40Z</dcterms:created>
  <dcterms:modified xsi:type="dcterms:W3CDTF">2025-09-06T10:13:37Z</dcterms:modified>
</cp:coreProperties>
</file>