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h7DN71Wr8AZuuabkDj2Zm9wA6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4C67FC-CF93-4712-9611-D0973F7E93CE}">
  <a:tblStyle styleId="{1C4C67FC-CF93-4712-9611-D0973F7E9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7.xml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54bfd45c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654bfd45ce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54bfd45c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654bfd45ce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54bfd45c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654bfd45c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54bfd45c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654bfd45ce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54bfd45c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654bfd45ce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54bfd45c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654bfd45ce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54bfd45c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654bfd45ce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54bfd45c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654bfd45ce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54bfd45c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654bfd45ce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54bfd45c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654bfd45ce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54bfd45c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654bfd45ce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54bfd45c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654bfd45ce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654bfd45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654bfd45ce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54bfd45c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654bfd45ce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54bfd45c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654bfd45ce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654bfd45c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654bfd45ce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54bfd45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654bfd45ce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654bfd45c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654bfd45ce_0_3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54bfd45c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654bfd45ce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54bfd45c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654bfd45ce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54bfd45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654bfd45c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54bfd45c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654bfd45ce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54bfd45c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654bfd45ce_0_4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54bfd45c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654bfd45ce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54bfd45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3654bfd45c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654bfd45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3654bfd45c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54bfd45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654bfd45c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c086573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37c086573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54bfd4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654bfd45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54bfd45c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654bfd45ce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54bfd45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654bfd45c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54bfd45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654bfd45c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54bfd45c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654bfd45ce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54bfd45c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654bfd45ce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4" name="Google Shape;2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6"/>
          <p:cNvSpPr txBox="1"/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 rot="5400000">
            <a:off x="10158983" y="1792224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 rot="5400000">
            <a:off x="8951974" y="3227835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22" name="Google Shape;12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 rot="10371517">
              <a:off x="263779" y="4438261"/>
              <a:ext cx="3299395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5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154954" y="496992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/>
          <p:nvPr>
            <p:ph idx="2" type="pic"/>
          </p:nvPr>
        </p:nvSpPr>
        <p:spPr>
          <a:xfrm>
            <a:off x="1154954" y="685800"/>
            <a:ext cx="88257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154954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40" name="Google Shape;140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 rot="-589939">
              <a:off x="8490949" y="2714870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6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6"/>
          <p:cNvSpPr txBox="1"/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7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 rot="-589939">
              <a:off x="8490949" y="4185113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55612" y="4241801"/>
              <a:ext cx="11277600" cy="23371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7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7"/>
          <p:cNvSpPr txBox="1"/>
          <p:nvPr/>
        </p:nvSpPr>
        <p:spPr>
          <a:xfrm>
            <a:off x="881566" y="607336"/>
            <a:ext cx="801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9884458" y="2613787"/>
            <a:ext cx="652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1581878" y="982134"/>
            <a:ext cx="8454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1945945" y="3678766"/>
            <a:ext cx="773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1154954" y="5029199"/>
            <a:ext cx="9244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77" name="Google Shape;17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 rot="-589939">
              <a:off x="8490949" y="4193579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455612" y="4241801"/>
              <a:ext cx="11277600" cy="23371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8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8"/>
          <p:cNvSpPr txBox="1"/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1154954" y="5024967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1154954" y="2603502"/>
            <a:ext cx="3141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1154953" y="3179764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9"/>
          <p:cNvSpPr txBox="1"/>
          <p:nvPr>
            <p:ph idx="3" type="body"/>
          </p:nvPr>
        </p:nvSpPr>
        <p:spPr>
          <a:xfrm>
            <a:off x="4512721" y="2603500"/>
            <a:ext cx="3147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9"/>
          <p:cNvSpPr txBox="1"/>
          <p:nvPr>
            <p:ph idx="4" type="body"/>
          </p:nvPr>
        </p:nvSpPr>
        <p:spPr>
          <a:xfrm>
            <a:off x="4512721" y="3179763"/>
            <a:ext cx="31470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9"/>
          <p:cNvSpPr txBox="1"/>
          <p:nvPr>
            <p:ph idx="5" type="body"/>
          </p:nvPr>
        </p:nvSpPr>
        <p:spPr>
          <a:xfrm>
            <a:off x="7888135" y="2603501"/>
            <a:ext cx="3145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9"/>
          <p:cNvSpPr txBox="1"/>
          <p:nvPr>
            <p:ph idx="6" type="body"/>
          </p:nvPr>
        </p:nvSpPr>
        <p:spPr>
          <a:xfrm>
            <a:off x="7888329" y="3179762"/>
            <a:ext cx="3145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9"/>
          <p:cNvCxnSpPr/>
          <p:nvPr/>
        </p:nvCxnSpPr>
        <p:spPr>
          <a:xfrm>
            <a:off x="440397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777240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9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0"/>
          <p:cNvSpPr/>
          <p:nvPr>
            <p:ph idx="2" type="pic"/>
          </p:nvPr>
        </p:nvSpPr>
        <p:spPr>
          <a:xfrm>
            <a:off x="1334553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09" name="Google Shape;209;p30"/>
          <p:cNvSpPr txBox="1"/>
          <p:nvPr>
            <p:ph idx="3" type="body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0"/>
          <p:cNvSpPr txBox="1"/>
          <p:nvPr>
            <p:ph idx="4" type="body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0"/>
          <p:cNvSpPr/>
          <p:nvPr>
            <p:ph idx="5" type="pic"/>
          </p:nvPr>
        </p:nvSpPr>
        <p:spPr>
          <a:xfrm>
            <a:off x="4748462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12" name="Google Shape;212;p30"/>
          <p:cNvSpPr txBox="1"/>
          <p:nvPr>
            <p:ph idx="6" type="body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0"/>
          <p:cNvSpPr txBox="1"/>
          <p:nvPr>
            <p:ph idx="7" type="body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0"/>
          <p:cNvSpPr/>
          <p:nvPr>
            <p:ph idx="8" type="pic"/>
          </p:nvPr>
        </p:nvSpPr>
        <p:spPr>
          <a:xfrm>
            <a:off x="8163031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15" name="Google Shape;215;p30"/>
          <p:cNvSpPr txBox="1"/>
          <p:nvPr>
            <p:ph idx="9" type="body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0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0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 rot="5400000">
            <a:off x="3859563" y="-101150"/>
            <a:ext cx="3416400" cy="8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0" type="dt"/>
          </p:nvPr>
        </p:nvSpPr>
        <p:spPr>
          <a:xfrm>
            <a:off x="10695439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29" name="Google Shape;229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14867" y="402165"/>
              <a:ext cx="65109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 rot="5101739">
              <a:off x="6294738" y="4577733"/>
              <a:ext cx="3299410" cy="44093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 rot="5400000">
              <a:off x="4449229" y="2801723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2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2"/>
          <p:cNvSpPr txBox="1"/>
          <p:nvPr>
            <p:ph type="title"/>
          </p:nvPr>
        </p:nvSpPr>
        <p:spPr>
          <a:xfrm rot="5400000">
            <a:off x="6915850" y="2947817"/>
            <a:ext cx="4748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 rot="5400000">
            <a:off x="1908679" y="524867"/>
            <a:ext cx="4748700" cy="6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0" type="dt"/>
          </p:nvPr>
        </p:nvSpPr>
        <p:spPr>
          <a:xfrm>
            <a:off x="10653104" y="6391838"/>
            <a:ext cx="9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0" name="Google Shape;4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8"/>
            <p:cNvSpPr/>
            <p:nvPr/>
          </p:nvSpPr>
          <p:spPr>
            <a:xfrm rot="-5400000">
              <a:off x="3787243" y="2801717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8"/>
            <p:cNvSpPr/>
            <p:nvPr/>
          </p:nvSpPr>
          <p:spPr>
            <a:xfrm rot="-5677505">
              <a:off x="4698346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8"/>
          <p:cNvSpPr txBox="1"/>
          <p:nvPr>
            <p:ph type="title"/>
          </p:nvPr>
        </p:nvSpPr>
        <p:spPr>
          <a:xfrm>
            <a:off x="1154954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6895559" y="2677644"/>
            <a:ext cx="37575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3" type="body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0"/>
          <p:cNvSpPr txBox="1"/>
          <p:nvPr>
            <p:ph idx="4" type="body"/>
          </p:nvPr>
        </p:nvSpPr>
        <p:spPr>
          <a:xfrm>
            <a:off x="6208712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3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84" name="Google Shape;84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5713412" y="402165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3"/>
            <p:cNvSpPr/>
            <p:nvPr/>
          </p:nvSpPr>
          <p:spPr>
            <a:xfrm rot="-5677505">
              <a:off x="3140479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 rot="-5400000">
              <a:off x="2229376" y="2801718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3"/>
          <p:cNvSpPr txBox="1"/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6172200" y="402165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 rot="-5677505">
              <a:off x="4203588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5400000">
              <a:off x="3295431" y="2801718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4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4"/>
          <p:cNvSpPr txBox="1"/>
          <p:nvPr>
            <p:ph type="title"/>
          </p:nvPr>
        </p:nvSpPr>
        <p:spPr>
          <a:xfrm>
            <a:off x="1154955" y="1693333"/>
            <a:ext cx="38652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/>
          <p:nvPr>
            <p:ph idx="2" type="pic"/>
          </p:nvPr>
        </p:nvSpPr>
        <p:spPr>
          <a:xfrm>
            <a:off x="6547870" y="1143000"/>
            <a:ext cx="32271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1154954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4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7" name="Google Shape;7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5"/>
            <p:cNvSpPr/>
            <p:nvPr/>
          </p:nvSpPr>
          <p:spPr>
            <a:xfrm rot="-589939">
              <a:off x="8490949" y="1797513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234350" y="2928150"/>
            <a:ext cx="97233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Fraud Detection Case Study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234355" y="47366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chemeClr val="lt1"/>
                </a:solidFill>
              </a:rPr>
              <a:t>Tamer Tahamoqa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1" name="Google Shape;251;p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g3654bfd45ce_0_15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17" name="Google Shape;317;g3654bfd45ce_0_15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3654bfd45ce_0_155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9" name="Google Shape;319;g3654bfd45ce_0_15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654bfd45ce_0_155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Associations Plot</a:t>
            </a:r>
            <a:endParaRPr/>
          </a:p>
        </p:txBody>
      </p:sp>
      <p:sp>
        <p:nvSpPr>
          <p:cNvPr id="321" name="Google Shape;321;g3654bfd45ce_0_15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g3654bfd45ce_0_155" title="2-feature-associations-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75" y="1413075"/>
            <a:ext cx="5545400" cy="4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54bfd45ce_0_14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28" name="Google Shape;328;g3654bfd45ce_0_14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</a:t>
            </a:r>
            <a:r>
              <a:rPr b="1" lang="en-US"/>
              <a:t>mount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category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customer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merchant</a:t>
            </a:r>
            <a:endParaRPr b="1"/>
          </a:p>
        </p:txBody>
      </p:sp>
      <p:sp>
        <p:nvSpPr>
          <p:cNvPr id="329" name="Google Shape;329;g3654bfd45ce_0_14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54bfd45ce_0_16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35" name="Google Shape;335;g3654bfd45ce_0_16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amount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fraudulent records tend to have significantly higher amount values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fraudulent</a:t>
            </a:r>
            <a:endParaRPr b="1"/>
          </a:p>
          <a:p>
            <a:pPr indent="-228600" lvl="4" marL="2057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mean</a:t>
            </a:r>
            <a:r>
              <a:rPr lang="en-US"/>
              <a:t>: 530.926551</a:t>
            </a:r>
            <a:endParaRPr/>
          </a:p>
          <a:p>
            <a:pPr indent="-228600" lvl="4" marL="2057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median</a:t>
            </a:r>
            <a:r>
              <a:rPr lang="en-US"/>
              <a:t>: 319.175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non-fraudulent</a:t>
            </a:r>
            <a:endParaRPr b="1"/>
          </a:p>
          <a:p>
            <a:pPr indent="-228600" lvl="4" marL="2057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mean</a:t>
            </a:r>
            <a:r>
              <a:rPr lang="en-US"/>
              <a:t>: 31.847230</a:t>
            </a:r>
            <a:endParaRPr/>
          </a:p>
          <a:p>
            <a:pPr indent="-228600" lvl="4" marL="2057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median</a:t>
            </a:r>
            <a:r>
              <a:rPr lang="en-US"/>
              <a:t>: 26.61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Statistical </a:t>
            </a:r>
            <a:r>
              <a:rPr lang="en-US"/>
              <a:t>significance</a:t>
            </a:r>
            <a:r>
              <a:rPr lang="en-US"/>
              <a:t> between the two amount distributions was verified with </a:t>
            </a:r>
            <a:r>
              <a:rPr b="1" lang="en-US"/>
              <a:t>Kolmogorov–Smirnov (K–S)</a:t>
            </a:r>
            <a:r>
              <a:rPr lang="en-US"/>
              <a:t> Statistical Test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KS-statistic: 0.8318216467148491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p-value: 0.0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Assuming 5% significance level -&gt; </a:t>
            </a:r>
            <a:r>
              <a:rPr b="1" lang="en-US"/>
              <a:t>null hypothesis</a:t>
            </a:r>
            <a:r>
              <a:rPr lang="en-US"/>
              <a:t> of two distributions being the same is </a:t>
            </a:r>
            <a:r>
              <a:rPr b="1" lang="en-US"/>
              <a:t>rejected </a:t>
            </a:r>
            <a:r>
              <a:rPr lang="en-US"/>
              <a:t>(p-value &lt; 0.05)</a:t>
            </a:r>
            <a:endParaRPr/>
          </a:p>
        </p:txBody>
      </p:sp>
      <p:sp>
        <p:nvSpPr>
          <p:cNvPr id="336" name="Google Shape;336;g3654bfd45ce_0_16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g3654bfd45ce_0_199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42" name="Google Shape;342;g3654bfd45ce_0_19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3654bfd45ce_0_199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44" name="Google Shape;344;g3654bfd45ce_0_19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654bfd45ce_0_199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Amount</a:t>
            </a:r>
            <a:endParaRPr/>
          </a:p>
        </p:txBody>
      </p:sp>
      <p:sp>
        <p:nvSpPr>
          <p:cNvPr id="346" name="Google Shape;346;g3654bfd45ce_0_19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g3654bfd45ce_0_199" title="3-amount-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281" y="1328100"/>
            <a:ext cx="6575445" cy="4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54bfd45ce_0_18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53" name="Google Shape;353;g3654bfd45ce_0_18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category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15 unique categories.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 categories (20%) had no "fraudulent" transactions.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12 categories (80%) had at least one "fraudulent" transaction.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8 categories (53%) had &gt;= 5% of their transactions as being fraudulent.</a:t>
            </a:r>
            <a:endParaRPr/>
          </a:p>
        </p:txBody>
      </p:sp>
      <p:sp>
        <p:nvSpPr>
          <p:cNvPr id="354" name="Google Shape;354;g3654bfd45ce_0_18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3654bfd45ce_0_21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60" name="Google Shape;360;g3654bfd45ce_0_2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3654bfd45ce_0_215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2" name="Google Shape;362;g3654bfd45ce_0_2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654bfd45ce_0_215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Category</a:t>
            </a:r>
            <a:endParaRPr/>
          </a:p>
        </p:txBody>
      </p:sp>
      <p:sp>
        <p:nvSpPr>
          <p:cNvPr id="364" name="Google Shape;364;g3654bfd45ce_0_21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5" name="Google Shape;365;g3654bfd45ce_0_215" title="4-category-fraud-ra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863" y="1328100"/>
            <a:ext cx="6430274" cy="48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54bfd45ce_0_18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71" name="Google Shape;371;g3654bfd45ce_0_18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customer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4,112 unique customers.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2,629 customer (63.9348%) had no "fraudulent" transactions.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1,483 customers (36.0651%) had at least one "fraudulent" transaction.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393 customers (9.56%) had &gt;= 5% of their transactions as being fraudulent.</a:t>
            </a:r>
            <a:endParaRPr/>
          </a:p>
        </p:txBody>
      </p:sp>
      <p:sp>
        <p:nvSpPr>
          <p:cNvPr id="372" name="Google Shape;372;g3654bfd45ce_0_18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g3654bfd45ce_0_23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78" name="Google Shape;378;g3654bfd45ce_0_2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3654bfd45ce_0_231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0" name="Google Shape;380;g3654bfd45ce_0_2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654bfd45ce_0_231"/>
          <p:cNvSpPr txBox="1"/>
          <p:nvPr>
            <p:ph type="title"/>
          </p:nvPr>
        </p:nvSpPr>
        <p:spPr>
          <a:xfrm>
            <a:off x="829324" y="741600"/>
            <a:ext cx="9877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400"/>
              <a:t>Data Exploration - Top fraudulent customers</a:t>
            </a:r>
            <a:endParaRPr sz="3400"/>
          </a:p>
        </p:txBody>
      </p:sp>
      <p:sp>
        <p:nvSpPr>
          <p:cNvPr id="382" name="Google Shape;382;g3654bfd45ce_0_23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3" name="Google Shape;383;g3654bfd45ce_0_231" title="5-top-fraudulent-custom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000" y="1388775"/>
            <a:ext cx="6882151" cy="48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g3654bfd45ce_0_24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89" name="Google Shape;389;g3654bfd45ce_0_2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3654bfd45ce_0_242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91" name="Google Shape;391;g3654bfd45ce_0_24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654bfd45ce_0_242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Customer</a:t>
            </a:r>
            <a:endParaRPr/>
          </a:p>
        </p:txBody>
      </p:sp>
      <p:sp>
        <p:nvSpPr>
          <p:cNvPr id="393" name="Google Shape;393;g3654bfd45ce_0_24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4" name="Google Shape;394;g3654bfd45ce_0_242" title="6-customer-fraud-ra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138" y="1642850"/>
            <a:ext cx="8327726" cy="41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54bfd45ce_0_19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400" name="Google Shape;400;g3654bfd45ce_0_19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merchant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50 unique merchants.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20 merchants (40%) had no "fraudulent" transactions.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30 merchants (60%) had at least one "fraudulent" transaction.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25 merchants (50%) had &gt;= 5% of their transactions as being fraudulent.</a:t>
            </a:r>
            <a:endParaRPr/>
          </a:p>
        </p:txBody>
      </p:sp>
      <p:sp>
        <p:nvSpPr>
          <p:cNvPr id="401" name="Google Shape;401;g3654bfd45ce_0_19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Utilized Software Packages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Exploration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Modeling Experiments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Baseline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SMOTE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Adding Temporal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 Insights and Deliverables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Next Steps</a:t>
            </a:r>
            <a:endParaRPr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g3654bfd45ce_0_25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07" name="Google Shape;407;g3654bfd45ce_0_25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3654bfd45ce_0_258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9" name="Google Shape;409;g3654bfd45ce_0_25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654bfd45ce_0_258"/>
          <p:cNvSpPr txBox="1"/>
          <p:nvPr>
            <p:ph type="title"/>
          </p:nvPr>
        </p:nvSpPr>
        <p:spPr>
          <a:xfrm>
            <a:off x="829324" y="741600"/>
            <a:ext cx="9877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400"/>
              <a:t>Data Exploration - Top fraudulent merchants</a:t>
            </a:r>
            <a:endParaRPr sz="3400"/>
          </a:p>
        </p:txBody>
      </p:sp>
      <p:sp>
        <p:nvSpPr>
          <p:cNvPr id="411" name="Google Shape;411;g3654bfd45ce_0_25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g3654bfd45ce_0_258" title="7-top-fraudulent-merchan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237" y="1452200"/>
            <a:ext cx="5669525" cy="46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g3654bfd45ce_0_269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18" name="Google Shape;418;g3654bfd45ce_0_2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g3654bfd45ce_0_269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0" name="Google Shape;420;g3654bfd45ce_0_26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3654bfd45ce_0_269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Merchant</a:t>
            </a:r>
            <a:endParaRPr/>
          </a:p>
        </p:txBody>
      </p:sp>
      <p:sp>
        <p:nvSpPr>
          <p:cNvPr id="422" name="Google Shape;422;g3654bfd45ce_0_26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3" name="Google Shape;423;g3654bfd45ce_0_269" title="8-merchant-fraud-ra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1571625"/>
            <a:ext cx="75057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54bfd45ce_0_7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429" name="Google Shape;429;g3654bfd45ce_0_7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General insights based on analysis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High imbalance</a:t>
            </a:r>
            <a:r>
              <a:rPr lang="en-US"/>
              <a:t> present in the "Fraud" target label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non-fraudulent: 587,443 records </a:t>
            </a:r>
            <a:r>
              <a:rPr lang="en-US"/>
              <a:t>(98.7892% of records)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fraudulent: 7,200 records </a:t>
            </a:r>
            <a:r>
              <a:rPr lang="en-US"/>
              <a:t>(1.2108% of records)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is a general trend of </a:t>
            </a:r>
            <a:r>
              <a:rPr b="1" lang="en-US"/>
              <a:t>higher amount values being positively correlated</a:t>
            </a:r>
            <a:r>
              <a:rPr lang="en-US"/>
              <a:t> with being labeled as "</a:t>
            </a:r>
            <a:r>
              <a:rPr b="1" lang="en-US"/>
              <a:t>fraudulent</a:t>
            </a:r>
            <a:r>
              <a:rPr lang="en-US"/>
              <a:t>".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</a:t>
            </a:r>
            <a:r>
              <a:rPr b="1" lang="en-US"/>
              <a:t>customers</a:t>
            </a:r>
            <a:r>
              <a:rPr lang="en-US"/>
              <a:t>, </a:t>
            </a:r>
            <a:r>
              <a:rPr b="1" lang="en-US"/>
              <a:t>merchants</a:t>
            </a:r>
            <a:r>
              <a:rPr lang="en-US"/>
              <a:t>, and </a:t>
            </a:r>
            <a:r>
              <a:rPr b="1" lang="en-US"/>
              <a:t>categories</a:t>
            </a:r>
            <a:r>
              <a:rPr lang="en-US"/>
              <a:t> that have a </a:t>
            </a:r>
            <a:r>
              <a:rPr b="1" lang="en-US"/>
              <a:t>very large ratio of fraudulent</a:t>
            </a:r>
            <a:r>
              <a:rPr lang="en-US"/>
              <a:t> transactions.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likely due to having larger amount values.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likely related to the labeling logic of the data.</a:t>
            </a:r>
            <a:endParaRPr/>
          </a:p>
        </p:txBody>
      </p:sp>
      <p:sp>
        <p:nvSpPr>
          <p:cNvPr id="430" name="Google Shape;430;g3654bfd45ce_0_7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654bfd45ce_0_8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436" name="Google Shape;436;g3654bfd45ce_0_8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General insights based on analysis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Training/validation/test </a:t>
            </a:r>
            <a:r>
              <a:rPr lang="en-US"/>
              <a:t>dataset splits will be conducted based on </a:t>
            </a:r>
            <a:r>
              <a:rPr b="1" lang="en-US"/>
              <a:t>customer</a:t>
            </a:r>
            <a:r>
              <a:rPr lang="en-US"/>
              <a:t> id, to </a:t>
            </a:r>
            <a:r>
              <a:rPr b="1" lang="en-US"/>
              <a:t>avoid data leakage</a:t>
            </a:r>
            <a:r>
              <a:rPr lang="en-US"/>
              <a:t>; one customer's transactions will only exist in either training, validation, or test, no overlapping records in the sets.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Columns most likely to be dropped: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customer</a:t>
            </a:r>
            <a:r>
              <a:rPr lang="en-US"/>
              <a:t> (assuming id should not be included within the predictive model)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merchant</a:t>
            </a:r>
            <a:r>
              <a:rPr lang="en-US"/>
              <a:t> (assuming id should not be included within the predictive model)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zipcodeOri</a:t>
            </a:r>
            <a:r>
              <a:rPr lang="en-US"/>
              <a:t> (only one value)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zipMerchant</a:t>
            </a:r>
            <a:r>
              <a:rPr lang="en-US"/>
              <a:t> (only one value)</a:t>
            </a:r>
            <a:endParaRPr/>
          </a:p>
          <a:p>
            <a:pPr indent="0" lvl="0" marL="114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Zero</a:t>
            </a:r>
            <a:r>
              <a:rPr lang="en-US"/>
              <a:t> </a:t>
            </a:r>
            <a:r>
              <a:rPr b="1" lang="en-US"/>
              <a:t>amount</a:t>
            </a:r>
            <a:r>
              <a:rPr lang="en-US"/>
              <a:t> values assumed to be correct -&gt; validation with the business regarding correct values of the data may be required</a:t>
            </a:r>
            <a:endParaRPr/>
          </a:p>
        </p:txBody>
      </p:sp>
      <p:sp>
        <p:nvSpPr>
          <p:cNvPr id="437" name="Google Shape;437;g3654bfd45ce_0_8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54bfd45ce_0_28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43" name="Google Shape;443;g3654bfd45ce_0_28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9184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Three modeling experiments were conducted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Baseline</a:t>
            </a:r>
            <a:endParaRPr b="1"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SMOTE</a:t>
            </a:r>
            <a:r>
              <a:rPr lang="en-US"/>
              <a:t> (Synthetic Minority Over-sampling Technique)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Adding</a:t>
            </a:r>
            <a:r>
              <a:rPr lang="en-US"/>
              <a:t> </a:t>
            </a:r>
            <a:r>
              <a:rPr b="1" lang="en-US"/>
              <a:t>Temporal Features</a:t>
            </a:r>
            <a:r>
              <a:rPr lang="en-US"/>
              <a:t> (Time features per customer)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9184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Three classification models were trained on each experiment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Logistic Regression</a:t>
            </a:r>
            <a:r>
              <a:rPr lang="en-US"/>
              <a:t> (baseline)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XGBoost</a:t>
            </a:r>
            <a:endParaRPr b="1"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Autogluon Tabular Predictor </a:t>
            </a:r>
            <a:r>
              <a:rPr lang="en-US"/>
              <a:t>(ensemble of 12 models including XGBoost)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9184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data was split into an </a:t>
            </a:r>
            <a:r>
              <a:rPr b="1" lang="en-US"/>
              <a:t>80/10/10 train/validation/test split</a:t>
            </a:r>
            <a:r>
              <a:rPr lang="en-US"/>
              <a:t> based on </a:t>
            </a:r>
            <a:r>
              <a:rPr b="1" lang="en-US"/>
              <a:t>customer</a:t>
            </a:r>
            <a:r>
              <a:rPr lang="en-US"/>
              <a:t> id.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b="1" lang="en-US"/>
              <a:t>StratifiedGroupKFold</a:t>
            </a:r>
            <a:r>
              <a:rPr lang="en-US"/>
              <a:t> splitting method was used to ensure the ratios of fraud for all sets </a:t>
            </a:r>
            <a:r>
              <a:rPr b="1" lang="en-US"/>
              <a:t>were as close to each other as possible</a:t>
            </a:r>
            <a:r>
              <a:rPr lang="en-US"/>
              <a:t>.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/>
              <a:t>An entire customer’s records would only be in only one of the sets.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/>
              <a:t>Done to </a:t>
            </a:r>
            <a:r>
              <a:rPr b="1" lang="en-US"/>
              <a:t>avoid data leakage</a:t>
            </a:r>
            <a:r>
              <a:rPr lang="en-US"/>
              <a:t>.</a:t>
            </a:r>
            <a:endParaRPr/>
          </a:p>
          <a:p>
            <a:pPr indent="-272033" lvl="1" marL="742950" rtl="0" algn="l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/>
              <a:t>The train, validation, and test sets, were the </a:t>
            </a:r>
            <a:r>
              <a:rPr b="1" lang="en-US"/>
              <a:t>same</a:t>
            </a:r>
            <a:r>
              <a:rPr lang="en-US"/>
              <a:t> for </a:t>
            </a:r>
            <a:r>
              <a:rPr b="1" lang="en-US"/>
              <a:t>all</a:t>
            </a:r>
            <a:r>
              <a:rPr lang="en-US"/>
              <a:t> </a:t>
            </a:r>
            <a:r>
              <a:rPr b="1" lang="en-US"/>
              <a:t>experiments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654bfd45ce_0_28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54bfd45ce_0_29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50" name="Google Shape;450;g3654bfd45ce_0_29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Train/validation/test splits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Train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476,608</a:t>
            </a:r>
            <a:r>
              <a:rPr lang="en-US"/>
              <a:t> records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 label distribution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non-fraudulent</a:t>
            </a:r>
            <a:r>
              <a:rPr lang="en-US"/>
              <a:t>: 470,978 (98.81%)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fraudulent</a:t>
            </a:r>
            <a:r>
              <a:rPr lang="en-US"/>
              <a:t>: 5,630 (</a:t>
            </a:r>
            <a:r>
              <a:rPr b="1" lang="en-US"/>
              <a:t>1.18%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Validation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60,291</a:t>
            </a:r>
            <a:r>
              <a:rPr lang="en-US"/>
              <a:t> records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 label distribution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non-fraudulent</a:t>
            </a:r>
            <a:r>
              <a:rPr lang="en-US"/>
              <a:t>: 59,787 (99.16%)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fraudulent</a:t>
            </a:r>
            <a:r>
              <a:rPr lang="en-US"/>
              <a:t>: 504 (</a:t>
            </a:r>
            <a:r>
              <a:rPr b="1" lang="en-US"/>
              <a:t>0.083%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Test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57,744</a:t>
            </a:r>
            <a:r>
              <a:rPr lang="en-US"/>
              <a:t> records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 label distribution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non-fraudulent</a:t>
            </a:r>
            <a:r>
              <a:rPr lang="en-US"/>
              <a:t>: 56,678 (98.15%)</a:t>
            </a:r>
            <a:endParaRPr/>
          </a:p>
          <a:p>
            <a:pPr indent="-228600" lvl="3" marL="1600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fraudulent</a:t>
            </a:r>
            <a:r>
              <a:rPr lang="en-US"/>
              <a:t>: 1,066 (</a:t>
            </a:r>
            <a:r>
              <a:rPr b="1" lang="en-US"/>
              <a:t>1.84%</a:t>
            </a:r>
            <a:r>
              <a:rPr lang="en-US"/>
              <a:t>)</a:t>
            </a:r>
            <a:endParaRPr/>
          </a:p>
        </p:txBody>
      </p:sp>
      <p:sp>
        <p:nvSpPr>
          <p:cNvPr id="451" name="Google Shape;451;g3654bfd45ce_0_29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54bfd45ce_0_28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57" name="Google Shape;457;g3654bfd45ce_0_28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F1-score metric</a:t>
            </a:r>
            <a:r>
              <a:rPr lang="en-US"/>
              <a:t> was chosen as the metric to judge model performance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No requirement was specified to focus on lowering either false positives (</a:t>
            </a:r>
            <a:r>
              <a:rPr b="1" lang="en-US"/>
              <a:t>precision</a:t>
            </a:r>
            <a:r>
              <a:rPr lang="en-US"/>
              <a:t>) nor false negatives (</a:t>
            </a:r>
            <a:r>
              <a:rPr b="1" lang="en-US"/>
              <a:t>recall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 such, f1-score was chosen as it is the harmonic mean of both classification metrics.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Logistic Regression</a:t>
            </a:r>
            <a:r>
              <a:rPr lang="en-US"/>
              <a:t> and </a:t>
            </a:r>
            <a:r>
              <a:rPr b="1" lang="en-US"/>
              <a:t>XGBoost</a:t>
            </a:r>
            <a:r>
              <a:rPr lang="en-US"/>
              <a:t> model training utilized </a:t>
            </a:r>
            <a:r>
              <a:rPr b="1" lang="en-US"/>
              <a:t>grid search training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validation set was the predefined split for the hyperparameter combinations to be validated on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hyperparameters also  included adding </a:t>
            </a:r>
            <a:r>
              <a:rPr b="1" lang="en-US"/>
              <a:t>class weights </a:t>
            </a:r>
            <a:r>
              <a:rPr lang="en-US"/>
              <a:t>to mitigate class imbalance.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b="1" lang="en-US"/>
              <a:t>best-performing model</a:t>
            </a:r>
            <a:r>
              <a:rPr lang="en-US"/>
              <a:t> would be used on the </a:t>
            </a:r>
            <a:r>
              <a:rPr b="1" lang="en-US"/>
              <a:t>test</a:t>
            </a:r>
            <a:r>
              <a:rPr lang="en-US"/>
              <a:t> set as a final test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Autogluon Tabular Predictor</a:t>
            </a:r>
            <a:r>
              <a:rPr lang="en-US"/>
              <a:t> has its own built-in hyperparameter search training.</a:t>
            </a:r>
            <a:endParaRPr/>
          </a:p>
        </p:txBody>
      </p:sp>
      <p:sp>
        <p:nvSpPr>
          <p:cNvPr id="458" name="Google Shape;458;g3654bfd45ce_0_28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54bfd45ce_0_31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64" name="Google Shape;464;g3654bfd45ce_0_31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Baseline</a:t>
            </a:r>
            <a:endParaRPr b="1"/>
          </a:p>
          <a:p>
            <a:pPr indent="-228600" lvl="2" marL="6858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No added features</a:t>
            </a:r>
            <a:endParaRPr b="1"/>
          </a:p>
          <a:p>
            <a:pPr indent="-228600" lvl="2" marL="6858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Removing id columns </a:t>
            </a:r>
            <a:r>
              <a:rPr lang="en-US"/>
              <a:t>(customer, merchant) and columns with only one value (zipcodeOri, zipMerchant)</a:t>
            </a:r>
            <a:endParaRPr/>
          </a:p>
          <a:p>
            <a:pPr indent="-228600" lvl="2" marL="6858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One-hot-encoding</a:t>
            </a:r>
            <a:r>
              <a:rPr lang="en-US"/>
              <a:t> categorical columns and </a:t>
            </a:r>
            <a:r>
              <a:rPr b="1" lang="en-US"/>
              <a:t>standard scaling</a:t>
            </a:r>
            <a:r>
              <a:rPr lang="en-US"/>
              <a:t> numerical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3654bfd45ce_0_3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54bfd45ce_0_33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71" name="Google Shape;471;g3654bfd45ce_0_335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SMOTE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Removing id columns</a:t>
            </a:r>
            <a:r>
              <a:rPr lang="en-US"/>
              <a:t> (customer, merchant) and columns with only one value (zipcoOne-hot-encoding categorical columns and standard scaling numerical columnsdeOri, zipMerchant)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Adding </a:t>
            </a:r>
            <a:r>
              <a:rPr b="1" lang="en-US"/>
              <a:t>SMOTE</a:t>
            </a:r>
            <a:r>
              <a:rPr lang="en-US"/>
              <a:t> (Synthetic Minority Over-sampling Technique) to </a:t>
            </a:r>
            <a:r>
              <a:rPr b="1" lang="en-US"/>
              <a:t>train</a:t>
            </a:r>
            <a:r>
              <a:rPr lang="en-US"/>
              <a:t> set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k_neighbours parameter was set to </a:t>
            </a:r>
            <a:r>
              <a:rPr b="1" lang="en-US"/>
              <a:t>10 neighbours.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One-hot-encoding</a:t>
            </a:r>
            <a:r>
              <a:rPr lang="en-US"/>
              <a:t> categorical columns and </a:t>
            </a:r>
            <a:r>
              <a:rPr b="1" lang="en-US"/>
              <a:t>standard scaling</a:t>
            </a:r>
            <a:r>
              <a:rPr lang="en-US"/>
              <a:t> numerical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654bfd45ce_0_33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54bfd45ce_0_34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78" name="Google Shape;478;g3654bfd45ce_0_34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Adding Temporal Features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Adding temporal features</a:t>
            </a:r>
            <a:r>
              <a:rPr lang="en-US"/>
              <a:t> on a per (</a:t>
            </a:r>
            <a:r>
              <a:rPr b="1" lang="en-US"/>
              <a:t>customer, step</a:t>
            </a:r>
            <a:r>
              <a:rPr lang="en-US"/>
              <a:t>) basis for the </a:t>
            </a:r>
            <a:r>
              <a:rPr b="1" lang="en-US"/>
              <a:t>amount</a:t>
            </a:r>
            <a:r>
              <a:rPr lang="en-US"/>
              <a:t> values: </a:t>
            </a:r>
            <a:r>
              <a:rPr b="1" lang="en-US"/>
              <a:t>lags</a:t>
            </a:r>
            <a:r>
              <a:rPr lang="en-US"/>
              <a:t>, </a:t>
            </a:r>
            <a:r>
              <a:rPr b="1" lang="en-US"/>
              <a:t>accumulated values </a:t>
            </a:r>
            <a:r>
              <a:rPr lang="en-US"/>
              <a:t>over specified step windows sizes:</a:t>
            </a:r>
            <a:r>
              <a:rPr lang="en-US"/>
              <a:t> (7 steps, 30 steps).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25</a:t>
            </a:r>
            <a:r>
              <a:rPr lang="en-US"/>
              <a:t> additional features were added.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Null</a:t>
            </a:r>
            <a:r>
              <a:rPr lang="en-US"/>
              <a:t> </a:t>
            </a:r>
            <a:r>
              <a:rPr b="1" lang="en-US"/>
              <a:t>values</a:t>
            </a:r>
            <a:r>
              <a:rPr lang="en-US"/>
              <a:t> were </a:t>
            </a:r>
            <a:r>
              <a:rPr lang="en-US"/>
              <a:t>imputed</a:t>
            </a:r>
            <a:r>
              <a:rPr lang="en-US"/>
              <a:t> via </a:t>
            </a:r>
            <a:r>
              <a:rPr b="1" lang="en-US"/>
              <a:t>Iterative Imputation</a:t>
            </a:r>
            <a:r>
              <a:rPr lang="en-US"/>
              <a:t> method (MICE-style).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Removing id columns</a:t>
            </a:r>
            <a:r>
              <a:rPr lang="en-US"/>
              <a:t> (customer, merchant) and columns with only one value (zipcodeOri, zipMerchant)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One-hot-encoding</a:t>
            </a:r>
            <a:r>
              <a:rPr lang="en-US"/>
              <a:t> categorical columns and </a:t>
            </a:r>
            <a:r>
              <a:rPr b="1" lang="en-US"/>
              <a:t>standard scaling</a:t>
            </a:r>
            <a:r>
              <a:rPr lang="en-US"/>
              <a:t> numerical columns</a:t>
            </a:r>
            <a:endParaRPr/>
          </a:p>
        </p:txBody>
      </p:sp>
      <p:sp>
        <p:nvSpPr>
          <p:cNvPr id="479" name="Google Shape;479;g3654bfd45ce_0_34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54bfd45ce_0_9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Utilized Software Packages</a:t>
            </a:r>
            <a:endParaRPr/>
          </a:p>
        </p:txBody>
      </p:sp>
      <p:sp>
        <p:nvSpPr>
          <p:cNvPr id="264" name="Google Shape;264;g3654bfd45ce_0_95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Workstation with </a:t>
            </a:r>
            <a:r>
              <a:rPr b="1" lang="en-US"/>
              <a:t>Ubuntu 18.04</a:t>
            </a:r>
            <a:r>
              <a:rPr lang="en-US"/>
              <a:t> environment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Python 3.12</a:t>
            </a:r>
            <a:r>
              <a:rPr lang="en-US"/>
              <a:t> environment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Jupyter Notebook </a:t>
            </a:r>
            <a:r>
              <a:rPr lang="en-US"/>
              <a:t>(for code development and running)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Pandas</a:t>
            </a:r>
            <a:r>
              <a:rPr lang="en-US"/>
              <a:t> (reading and modifying comma separated files)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Scikit-learn</a:t>
            </a:r>
            <a:r>
              <a:rPr lang="en-US"/>
              <a:t> (for data engineering and training machine learning models)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Autogluon</a:t>
            </a:r>
            <a:r>
              <a:rPr lang="en-US"/>
              <a:t> (open-source AutoML framework by AWS)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Dython</a:t>
            </a:r>
            <a:r>
              <a:rPr lang="en-US"/>
              <a:t> (associations plot)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Seaborn</a:t>
            </a:r>
            <a:r>
              <a:rPr lang="en-US"/>
              <a:t> (plots)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Utilized </a:t>
            </a:r>
            <a:r>
              <a:rPr b="1" lang="en-US"/>
              <a:t>ChatGPT5</a:t>
            </a:r>
            <a:r>
              <a:rPr lang="en-US"/>
              <a:t> for brainstorming ideas and for some code generation</a:t>
            </a:r>
            <a:endParaRPr/>
          </a:p>
        </p:txBody>
      </p:sp>
      <p:sp>
        <p:nvSpPr>
          <p:cNvPr id="265" name="Google Shape;265;g3654bfd45ce_0_9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54bfd45ce_0_365"/>
          <p:cNvSpPr txBox="1"/>
          <p:nvPr>
            <p:ph idx="4294967295" type="title"/>
          </p:nvPr>
        </p:nvSpPr>
        <p:spPr>
          <a:xfrm>
            <a:off x="315850" y="356325"/>
            <a:ext cx="104199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300">
                <a:solidFill>
                  <a:schemeClr val="dk1"/>
                </a:solidFill>
              </a:rPr>
              <a:t>Modeling Experiments - Performance on Test Set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485" name="Google Shape;485;g3654bfd45ce_0_36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6" name="Google Shape;486;g3654bfd45ce_0_365"/>
          <p:cNvGraphicFramePr/>
          <p:nvPr/>
        </p:nvGraphicFramePr>
        <p:xfrm>
          <a:off x="2785625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{1C4C67FC-CF93-4712-9611-D0973F7E93CE}</a:tableStyleId>
              </a:tblPr>
              <a:tblGrid>
                <a:gridCol w="1182725"/>
                <a:gridCol w="1182725"/>
                <a:gridCol w="1182725"/>
                <a:gridCol w="1182725"/>
                <a:gridCol w="1182725"/>
              </a:tblGrid>
              <a:tr h="36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Model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F1-score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- </a:t>
                      </a:r>
                      <a:r>
                        <a:rPr b="1" lang="en-US" sz="1000"/>
                        <a:t>Baseline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73.15%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59.94%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93.83%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99.19%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XGBoost - </a:t>
                      </a:r>
                      <a:r>
                        <a:rPr b="1" lang="en-US" sz="1000"/>
                        <a:t>Baseline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73.06%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60.79%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91.53%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99.17%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Autogluon - </a:t>
                      </a:r>
                      <a:r>
                        <a:rPr b="1" lang="en-US" sz="1000"/>
                        <a:t>Baseline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75.26%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64.07%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91.19%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99.22%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- </a:t>
                      </a:r>
                      <a:r>
                        <a:rPr b="1" lang="en-US" sz="1000"/>
                        <a:t>SMOTE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35.45%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98.22%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21.63%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93.40%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XGBoost - </a:t>
                      </a:r>
                      <a:r>
                        <a:rPr b="1" lang="en-US" sz="1000"/>
                        <a:t>SMOTE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47.89%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89.31%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32.71%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96.41%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Autogluon - </a:t>
                      </a:r>
                      <a:r>
                        <a:rPr b="1" lang="en-US" sz="1000"/>
                        <a:t>SMOTE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69.76%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57.13%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89.56%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99.09%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8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- </a:t>
                      </a:r>
                      <a:r>
                        <a:rPr b="1" lang="en-US" sz="1000"/>
                        <a:t>Temporal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81.86%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74.95%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90.18%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99.39%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XGBoost - </a:t>
                      </a:r>
                      <a:r>
                        <a:rPr b="1" lang="en-US" sz="1000"/>
                        <a:t>Temporal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86.32%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82.55%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90.44%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99.52%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Autogluon - Temporal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87.65%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84.24%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91.35%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99.56%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3654bfd45ce_0_41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92" name="Google Shape;492;g3654bfd45ce_0_4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g3654bfd45ce_0_410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4" name="Google Shape;494;g3654bfd45ce_0_4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654bfd45ce_0_410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96" name="Google Shape;496;g3654bfd45ce_0_41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7" name="Google Shape;497;g3654bfd45ce_0_410" title="9-confusion-matrix-test-s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576" y="1328100"/>
            <a:ext cx="6074850" cy="47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g3654bfd45ce_0_42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503" name="Google Shape;503;g3654bfd45ce_0_4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g3654bfd45ce_0_421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5" name="Google Shape;505;g3654bfd45ce_0_4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654bfd45ce_0_421"/>
          <p:cNvSpPr txBox="1"/>
          <p:nvPr>
            <p:ph type="title"/>
          </p:nvPr>
        </p:nvSpPr>
        <p:spPr>
          <a:xfrm>
            <a:off x="829324" y="741600"/>
            <a:ext cx="10049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/>
              <a:t>Modeling Experiments - Feature Importances</a:t>
            </a:r>
            <a:endParaRPr/>
          </a:p>
        </p:txBody>
      </p:sp>
      <p:sp>
        <p:nvSpPr>
          <p:cNvPr id="507" name="Google Shape;507;g3654bfd45ce_0_4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8" name="Google Shape;508;g3654bfd45ce_0_421" title="10-permutation-feature-import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25" y="1328100"/>
            <a:ext cx="6274900" cy="4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654bfd45ce_0_1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Main Insights and Deliverables</a:t>
            </a:r>
            <a:endParaRPr/>
          </a:p>
        </p:txBody>
      </p:sp>
      <p:sp>
        <p:nvSpPr>
          <p:cNvPr id="514" name="Google Shape;514;g3654bfd45ce_0_1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</a:t>
            </a:r>
            <a:r>
              <a:rPr b="1" lang="en-US"/>
              <a:t>customers</a:t>
            </a:r>
            <a:r>
              <a:rPr lang="en-US"/>
              <a:t>, </a:t>
            </a:r>
            <a:r>
              <a:rPr b="1" lang="en-US"/>
              <a:t>merchants</a:t>
            </a:r>
            <a:r>
              <a:rPr lang="en-US"/>
              <a:t>, and </a:t>
            </a:r>
            <a:r>
              <a:rPr b="1" lang="en-US"/>
              <a:t>categories</a:t>
            </a:r>
            <a:r>
              <a:rPr lang="en-US"/>
              <a:t> with </a:t>
            </a:r>
            <a:r>
              <a:rPr b="1" lang="en-US"/>
              <a:t>very high fraud transaction ratios</a:t>
            </a:r>
            <a:r>
              <a:rPr lang="en-US"/>
              <a:t>. A dedicated list could be provided to the business for </a:t>
            </a:r>
            <a:r>
              <a:rPr b="1" lang="en-US"/>
              <a:t>additional analysis</a:t>
            </a:r>
            <a:r>
              <a:rPr lang="en-US"/>
              <a:t>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is a clear </a:t>
            </a:r>
            <a:r>
              <a:rPr b="1" lang="en-US"/>
              <a:t>statistical difference</a:t>
            </a:r>
            <a:r>
              <a:rPr lang="en-US"/>
              <a:t> between the "Amount" values between non-fraudulent and fraudulent transactions:</a:t>
            </a:r>
            <a:r>
              <a:rPr b="1" lang="en-US"/>
              <a:t> fraudulent transactions tend to higher higher amount values</a:t>
            </a:r>
            <a:r>
              <a:rPr lang="en-US"/>
              <a:t>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 </a:t>
            </a:r>
            <a:r>
              <a:rPr b="1" lang="en-US"/>
              <a:t>assumption</a:t>
            </a:r>
            <a:r>
              <a:rPr lang="en-US"/>
              <a:t> is that the </a:t>
            </a:r>
            <a:r>
              <a:rPr b="1" lang="en-US"/>
              <a:t>fraud labeling logic was heavily tied with the "Amount" values</a:t>
            </a:r>
            <a:r>
              <a:rPr lang="en-US"/>
              <a:t>; this needs to be investigated with the business.</a:t>
            </a:r>
            <a:endParaRPr/>
          </a:p>
        </p:txBody>
      </p:sp>
      <p:sp>
        <p:nvSpPr>
          <p:cNvPr id="515" name="Google Shape;515;g3654bfd45ce_0_1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54bfd45ce_0_2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Main Insights and Deliverables</a:t>
            </a:r>
            <a:endParaRPr/>
          </a:p>
        </p:txBody>
      </p:sp>
      <p:sp>
        <p:nvSpPr>
          <p:cNvPr id="521" name="Google Shape;521;g3654bfd45ce_0_2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Modeling results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Train/validation/test splits</a:t>
            </a:r>
            <a:r>
              <a:rPr lang="en-US"/>
              <a:t> were done on a customer basis, an entire customer's records could only be in only one set to avoid data leakage. 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b="1" lang="en-US"/>
              <a:t>same train/validation/test splits</a:t>
            </a:r>
            <a:r>
              <a:rPr lang="en-US"/>
              <a:t> were shared across all modeling experiments for comparisons.</a:t>
            </a:r>
            <a:endParaRPr/>
          </a:p>
          <a:p>
            <a:pPr indent="0" lvl="0" marL="114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predictive models were used in progressing complexity: 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Logistic Regression</a:t>
            </a:r>
            <a:r>
              <a:rPr lang="en-US"/>
              <a:t> (baseline)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XGBoost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Autogluon Tabular Predictor </a:t>
            </a:r>
            <a:r>
              <a:rPr lang="en-US"/>
              <a:t>(ensemble of 12 models including XGBoost)</a:t>
            </a:r>
            <a:endParaRPr/>
          </a:p>
        </p:txBody>
      </p:sp>
      <p:sp>
        <p:nvSpPr>
          <p:cNvPr id="522" name="Google Shape;522;g3654bfd45ce_0_2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54bfd45ce_0_3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Main Insights and Deliverables</a:t>
            </a:r>
            <a:endParaRPr/>
          </a:p>
        </p:txBody>
      </p:sp>
      <p:sp>
        <p:nvSpPr>
          <p:cNvPr id="528" name="Google Shape;528;g3654bfd45ce_0_3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Modeling results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modeling experiments were conducted: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Baseline</a:t>
            </a:r>
            <a:r>
              <a:rPr lang="en-US"/>
              <a:t> (no feature additions)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SMOTE</a:t>
            </a:r>
            <a:r>
              <a:rPr lang="en-US"/>
              <a:t> (adding SMOTE to train set)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Adding temporal features</a:t>
            </a:r>
            <a:endParaRPr b="1"/>
          </a:p>
          <a:p>
            <a:pPr indent="0" lvl="0" marL="114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b="1" lang="en-US"/>
              <a:t>most important features</a:t>
            </a:r>
            <a:r>
              <a:rPr lang="en-US"/>
              <a:t> tended to be the columns that had the </a:t>
            </a:r>
            <a:r>
              <a:rPr b="1" lang="en-US"/>
              <a:t>most association</a:t>
            </a:r>
            <a:r>
              <a:rPr lang="en-US"/>
              <a:t> with the "fraud" label as per the associations plot.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Adding temporal features improved model performance over the baseline</a:t>
            </a:r>
            <a:r>
              <a:rPr lang="en-US"/>
              <a:t>, while SMOTE in its current configuration did not improve over the baseline.</a:t>
            </a:r>
            <a:endParaRPr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b="1" lang="en-US"/>
              <a:t>best-performing</a:t>
            </a:r>
            <a:r>
              <a:rPr lang="en-US"/>
              <a:t> </a:t>
            </a:r>
            <a:r>
              <a:rPr b="1" lang="en-US"/>
              <a:t>model</a:t>
            </a:r>
            <a:r>
              <a:rPr lang="en-US"/>
              <a:t> in all three experiments was the </a:t>
            </a:r>
            <a:r>
              <a:rPr b="1" lang="en-US"/>
              <a:t>Autogluon</a:t>
            </a:r>
            <a:r>
              <a:rPr lang="en-US"/>
              <a:t> Ensemble.</a:t>
            </a:r>
            <a:endParaRPr/>
          </a:p>
        </p:txBody>
      </p:sp>
      <p:sp>
        <p:nvSpPr>
          <p:cNvPr id="529" name="Google Shape;529;g3654bfd45ce_0_3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7c0865734e_0_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535" name="Google Shape;535;g37c0865734e_0_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Communicating with the business regarding the following: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Conducting a </a:t>
            </a:r>
            <a:r>
              <a:rPr b="1" lang="en-US"/>
              <a:t>dedicated analysis</a:t>
            </a:r>
            <a:r>
              <a:rPr lang="en-US"/>
              <a:t> on the </a:t>
            </a:r>
            <a:r>
              <a:rPr b="1" lang="en-US"/>
              <a:t>most fraudulent entities </a:t>
            </a:r>
            <a:r>
              <a:rPr lang="en-US"/>
              <a:t>(customers, merchants, categories) and </a:t>
            </a:r>
            <a:r>
              <a:rPr b="1" lang="en-US"/>
              <a:t>validating the labeling logic for fraud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Possibly </a:t>
            </a:r>
            <a:r>
              <a:rPr b="1" lang="en-US"/>
              <a:t>being provided more fine-grained timestamps</a:t>
            </a:r>
            <a:r>
              <a:rPr lang="en-US"/>
              <a:t> in order to </a:t>
            </a:r>
            <a:r>
              <a:rPr b="1" lang="en-US"/>
              <a:t>improve</a:t>
            </a:r>
            <a:r>
              <a:rPr lang="en-US"/>
              <a:t> </a:t>
            </a:r>
            <a:r>
              <a:rPr b="1" lang="en-US"/>
              <a:t>temporal</a:t>
            </a:r>
            <a:r>
              <a:rPr lang="en-US"/>
              <a:t> </a:t>
            </a:r>
            <a:r>
              <a:rPr b="1" lang="en-US"/>
              <a:t>features</a:t>
            </a:r>
            <a:r>
              <a:rPr lang="en-US"/>
              <a:t>; as they greatly improved model performance.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Validating</a:t>
            </a:r>
            <a:r>
              <a:rPr lang="en-US"/>
              <a:t> </a:t>
            </a:r>
            <a:r>
              <a:rPr b="1" lang="en-US"/>
              <a:t>column</a:t>
            </a:r>
            <a:r>
              <a:rPr lang="en-US"/>
              <a:t> </a:t>
            </a:r>
            <a:r>
              <a:rPr b="1" lang="en-US"/>
              <a:t>values</a:t>
            </a:r>
            <a:r>
              <a:rPr lang="en-US"/>
              <a:t> are within correct ranges.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Applying an </a:t>
            </a:r>
            <a:r>
              <a:rPr b="1" lang="en-US"/>
              <a:t>MLOps framework</a:t>
            </a:r>
            <a:r>
              <a:rPr lang="en-US"/>
              <a:t> like an </a:t>
            </a:r>
            <a:r>
              <a:rPr b="1" lang="en-US"/>
              <a:t>MLFlow</a:t>
            </a:r>
            <a:r>
              <a:rPr lang="en-US"/>
              <a:t> environment to possibly </a:t>
            </a:r>
            <a:r>
              <a:rPr b="1" lang="en-US"/>
              <a:t>accelerate</a:t>
            </a:r>
            <a:r>
              <a:rPr lang="en-US"/>
              <a:t> future experiments.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37c0865734e_0_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g3654bfd45ce_0_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542" name="Google Shape;542;g3654bfd45ce_0_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g3654bfd45ce_0_0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4" name="Google Shape;544;g3654bfd45ce_0_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3654bfd45ce_0_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g3654bfd45ce_0_0"/>
          <p:cNvSpPr txBox="1"/>
          <p:nvPr>
            <p:ph type="title"/>
          </p:nvPr>
        </p:nvSpPr>
        <p:spPr>
          <a:xfrm>
            <a:off x="4576151" y="3075450"/>
            <a:ext cx="25920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54bfd45ce_0_10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71" name="Google Shape;271;g3654bfd45ce_0_10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Stages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 descriptive statistics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Specifying column types: target, numerical columns, and categorical columns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for erroneous values in the columns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Cleaning extra </a:t>
            </a:r>
            <a:r>
              <a:rPr b="1" lang="en-US"/>
              <a:t>‘</a:t>
            </a:r>
            <a:r>
              <a:rPr lang="en-US"/>
              <a:t> character in categorical columns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"Fraud" label distribution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Associations plot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/>
          </a:p>
        </p:txBody>
      </p:sp>
      <p:sp>
        <p:nvSpPr>
          <p:cNvPr id="272" name="Google Shape;272;g3654bfd45ce_0_10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54bfd45ce_0_5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78" name="Google Shape;278;g3654bfd45ce_0_5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B</a:t>
            </a:r>
            <a:r>
              <a:rPr b="1" lang="en-US"/>
              <a:t>asic descriptive statistics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contains 594,643 records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contains 10 columns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step</a:t>
            </a:r>
            <a:r>
              <a:rPr lang="en-US"/>
              <a:t>: unit of time (</a:t>
            </a:r>
            <a:r>
              <a:rPr b="1" lang="en-US"/>
              <a:t>records for the same customer can have the same step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customer</a:t>
            </a:r>
            <a:r>
              <a:rPr lang="en-US"/>
              <a:t>: customer id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age</a:t>
            </a:r>
            <a:r>
              <a:rPr lang="en-US"/>
              <a:t>: Age of customer - categorical values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gender</a:t>
            </a:r>
            <a:r>
              <a:rPr lang="en-US"/>
              <a:t>: Age of customer - categorical values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zipcodeOri</a:t>
            </a:r>
            <a:r>
              <a:rPr lang="en-US"/>
              <a:t>: Zip code of transaction (</a:t>
            </a:r>
            <a:r>
              <a:rPr b="1" lang="en-US"/>
              <a:t>only one value in the data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merchant</a:t>
            </a:r>
            <a:r>
              <a:rPr lang="en-US"/>
              <a:t>: merchant id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zipMerchant</a:t>
            </a:r>
            <a:r>
              <a:rPr lang="en-US"/>
              <a:t>: Zip code of merchant (</a:t>
            </a:r>
            <a:r>
              <a:rPr b="1" lang="en-US"/>
              <a:t>only one value in the data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category</a:t>
            </a:r>
            <a:r>
              <a:rPr lang="en-US"/>
              <a:t>: transaction category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amount</a:t>
            </a:r>
            <a:r>
              <a:rPr lang="en-US"/>
              <a:t>: Amount of the purchase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fraud</a:t>
            </a:r>
            <a:r>
              <a:rPr lang="en-US"/>
              <a:t>: target label (</a:t>
            </a:r>
            <a:r>
              <a:rPr b="1" lang="en-US"/>
              <a:t>non-fraudulent vs fraudulent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 null values were found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 duplicate values were found</a:t>
            </a:r>
            <a:endParaRPr/>
          </a:p>
        </p:txBody>
      </p:sp>
      <p:sp>
        <p:nvSpPr>
          <p:cNvPr id="279" name="Google Shape;279;g3654bfd45ce_0_5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5" name="Google Shape;285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7" name="Google Shape;287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 txBox="1"/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89" name="Google Shape;28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9" title="1-data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15" y="1615400"/>
            <a:ext cx="9105976" cy="38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54bfd45ce_0_6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96" name="Google Shape;296;g3654bfd45ce_0_64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Specifying column types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</a:t>
            </a:r>
            <a:r>
              <a:rPr b="1" lang="en-US"/>
              <a:t>arget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Numerical columns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amount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Categorical columns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customer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gender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zipcodeOri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merchant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zipMerchant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category</a:t>
            </a:r>
            <a:endParaRPr/>
          </a:p>
        </p:txBody>
      </p:sp>
      <p:sp>
        <p:nvSpPr>
          <p:cNvPr id="297" name="Google Shape;297;g3654bfd45ce_0_6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54bfd45ce_0_11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03" name="Google Shape;303;g3654bfd45ce_0_11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Checking for erroneous values in the columns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Only found one extra </a:t>
            </a:r>
            <a:r>
              <a:rPr lang="en-US"/>
              <a:t>erroneous</a:t>
            </a:r>
            <a:r>
              <a:rPr lang="en-US"/>
              <a:t> </a:t>
            </a:r>
            <a:r>
              <a:rPr b="1" lang="en-US"/>
              <a:t>‘ </a:t>
            </a:r>
            <a:r>
              <a:rPr lang="en-US"/>
              <a:t>character in categorical columns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Cleaned it</a:t>
            </a:r>
            <a:r>
              <a:rPr b="1" lang="en-US"/>
              <a:t> 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Did not find unreasonable numerical values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Assumed zero values for “amount” to be correct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Checking "Fraud" label distribution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 imbalance present in the target label</a:t>
            </a:r>
            <a:endParaRPr sz="16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sz="1400"/>
              <a:t>non-fraudulent</a:t>
            </a:r>
            <a:r>
              <a:rPr lang="en-US" sz="1400"/>
              <a:t>: 587,443 records (</a:t>
            </a:r>
            <a:r>
              <a:rPr b="1" lang="en-US" sz="1400"/>
              <a:t>98.7</a:t>
            </a:r>
            <a:r>
              <a:rPr b="1" lang="en-US"/>
              <a:t>9</a:t>
            </a:r>
            <a:r>
              <a:rPr b="1" lang="en-US" sz="1400"/>
              <a:t>%</a:t>
            </a:r>
            <a:r>
              <a:rPr lang="en-US" sz="1400"/>
              <a:t> of records)</a:t>
            </a:r>
            <a:endParaRPr sz="1400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sz="1400"/>
              <a:t>fraudulent</a:t>
            </a:r>
            <a:r>
              <a:rPr lang="en-US" sz="1400"/>
              <a:t>: 7,200 records (</a:t>
            </a:r>
            <a:r>
              <a:rPr b="1" lang="en-US" sz="1400"/>
              <a:t>1.21%</a:t>
            </a:r>
            <a:r>
              <a:rPr lang="en-US" sz="1400"/>
              <a:t> of records)</a:t>
            </a:r>
            <a:endParaRPr/>
          </a:p>
        </p:txBody>
      </p:sp>
      <p:sp>
        <p:nvSpPr>
          <p:cNvPr id="304" name="Google Shape;304;g3654bfd45ce_0_11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54bfd45ce_0_14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</a:t>
            </a:r>
            <a:endParaRPr/>
          </a:p>
        </p:txBody>
      </p:sp>
      <p:sp>
        <p:nvSpPr>
          <p:cNvPr id="310" name="Google Shape;310;g3654bfd45ce_0_141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Feature Associations plot</a:t>
            </a:r>
            <a:endParaRPr b="1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Associations plot by Dython framework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numerical-numerical metric: </a:t>
            </a:r>
            <a:r>
              <a:rPr b="1" lang="en-US"/>
              <a:t>pearson metric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nominal-nominal metric: </a:t>
            </a:r>
            <a:r>
              <a:rPr b="1" lang="en-US"/>
              <a:t>cramer metric</a:t>
            </a:r>
            <a:endParaRPr b="1"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numerical-nominal metric: </a:t>
            </a:r>
            <a:r>
              <a:rPr b="1" lang="en-US"/>
              <a:t>correlation ratio metric</a:t>
            </a:r>
            <a:endParaRPr b="1"/>
          </a:p>
        </p:txBody>
      </p:sp>
      <p:sp>
        <p:nvSpPr>
          <p:cNvPr id="311" name="Google Shape;311;g3654bfd45ce_0_14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2020-12-07T11:16:40Z</dcterms:created>
  <dc:creator>ghaith odibat</dc:creator>
</cp:coreProperties>
</file>