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YJ0QaALbUCH1lHF7fOvlnzAj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1884F5-039E-4856-B004-87D556F15AFC}">
  <a:tblStyle styleId="{271884F5-039E-4856-B004-87D556F15A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700cbc6c8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700cbc6c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4fe32db6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4fe32db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220a96f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220a9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5208e049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5208e04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700cbc6c8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700cbc6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ae2e7a8f2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ae2e7a8f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4ef0520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4ef0520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700cbc6c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700cbc6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e2e7a8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e2e7a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700cbc6c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700cbc6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700cbc6c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700cbc6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3" name="Shape 23"/>
        <p:cNvGrpSpPr/>
        <p:nvPr/>
      </p:nvGrpSpPr>
      <p:grpSpPr>
        <a:xfrm>
          <a:off x="0" y="0"/>
          <a:ext cx="0" cy="0"/>
          <a:chOff x="0" y="0"/>
          <a:chExt cx="0" cy="0"/>
        </a:xfrm>
      </p:grpSpPr>
      <p:sp>
        <p:nvSpPr>
          <p:cNvPr id="24" name="Google Shape;24;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0"/>
          <p:cNvSpPr/>
          <p:nvPr>
            <p:ph idx="2" type="pic"/>
          </p:nvPr>
        </p:nvSpPr>
        <p:spPr>
          <a:xfrm>
            <a:off x="15" y="0"/>
            <a:ext cx="12191985" cy="4915076"/>
          </a:xfrm>
          <a:prstGeom prst="rect">
            <a:avLst/>
          </a:prstGeom>
          <a:solidFill>
            <a:srgbClr val="C6CDD0"/>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2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5" name="Shape 5"/>
        <p:cNvGrpSpPr/>
        <p:nvPr/>
      </p:nvGrpSpPr>
      <p:grpSpPr>
        <a:xfrm>
          <a:off x="0" y="0"/>
          <a:ext cx="0" cy="0"/>
          <a:chOff x="0" y="0"/>
          <a:chExt cx="0" cy="0"/>
        </a:xfrm>
      </p:grpSpPr>
      <p:sp>
        <p:nvSpPr>
          <p:cNvPr id="6" name="Google Shape;6;p1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1"/>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rive.google.com/drive/folders/1u5KOMHANnX-ts835CnGBjOOOiyaHPuwV?usp=sharing" TargetMode="External"/><Relationship Id="rId4" Type="http://schemas.openxmlformats.org/officeDocument/2006/relationships/image" Target="../media/image4.png"/><Relationship Id="rId5" Type="http://schemas.openxmlformats.org/officeDocument/2006/relationships/hyperlink" Target="https://drive.google.com/drive/folders/1u5KOMHANnX-ts835CnGBjOOOiyaHPuwV?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blastchar/telco-customer-churn"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rofile/Olayemi_Olasehin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4136569" y="1042218"/>
            <a:ext cx="7329715" cy="2262781"/>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000"/>
              <a:buFont typeface="Calibri"/>
              <a:buNone/>
            </a:pPr>
            <a:r>
              <a:rPr b="1" lang="en-US" sz="4000">
                <a:latin typeface="Calibri"/>
                <a:ea typeface="Calibri"/>
                <a:cs typeface="Calibri"/>
                <a:sym typeface="Calibri"/>
              </a:rPr>
              <a:t>Customer Churn Prediction Model using machine learning in big data platform</a:t>
            </a:r>
            <a:endParaRPr b="1" sz="4000">
              <a:latin typeface="Calibri"/>
              <a:ea typeface="Calibri"/>
              <a:cs typeface="Calibri"/>
              <a:sym typeface="Calibri"/>
            </a:endParaRPr>
          </a:p>
        </p:txBody>
      </p:sp>
      <p:sp>
        <p:nvSpPr>
          <p:cNvPr id="102" name="Google Shape;102;p1"/>
          <p:cNvSpPr txBox="1"/>
          <p:nvPr/>
        </p:nvSpPr>
        <p:spPr>
          <a:xfrm>
            <a:off x="1188585" y="4528457"/>
            <a:ext cx="193040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Rashad Dana</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Mohammad Abu Halib</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Dana Estetieh</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Tamer Tahamoqa</a:t>
            </a:r>
            <a:endParaRPr sz="1400">
              <a:solidFill>
                <a:schemeClr val="dk1"/>
              </a:solidFill>
              <a:latin typeface="Calibri"/>
              <a:ea typeface="Calibri"/>
              <a:cs typeface="Calibri"/>
              <a:sym typeface="Calibri"/>
            </a:endParaRPr>
          </a:p>
        </p:txBody>
      </p:sp>
      <p:pic>
        <p:nvPicPr>
          <p:cNvPr id="103" name="Google Shape;103;p1"/>
          <p:cNvPicPr preferRelativeResize="0"/>
          <p:nvPr/>
        </p:nvPicPr>
        <p:blipFill rotWithShape="1">
          <a:blip r:embed="rId3">
            <a:alphaModFix/>
          </a:blip>
          <a:srcRect b="0" l="0" r="0" t="0"/>
          <a:stretch/>
        </p:blipFill>
        <p:spPr>
          <a:xfrm>
            <a:off x="296410" y="1042218"/>
            <a:ext cx="3714750" cy="2076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b700cbc6c8_1_6"/>
          <p:cNvSpPr txBox="1"/>
          <p:nvPr/>
        </p:nvSpPr>
        <p:spPr>
          <a:xfrm>
            <a:off x="406399" y="290275"/>
            <a:ext cx="318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TAMER TAHAMOQA</a:t>
            </a:r>
            <a:endParaRPr b="1" sz="2400">
              <a:solidFill>
                <a:schemeClr val="dk1"/>
              </a:solidFill>
              <a:latin typeface="Calibri"/>
              <a:ea typeface="Calibri"/>
              <a:cs typeface="Calibri"/>
              <a:sym typeface="Calibri"/>
            </a:endParaRPr>
          </a:p>
        </p:txBody>
      </p:sp>
      <p:sp>
        <p:nvSpPr>
          <p:cNvPr id="168" name="Google Shape;168;gb700cbc6c8_1_6"/>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Literature Review</a:t>
            </a:r>
            <a:endParaRPr b="1" sz="1800">
              <a:solidFill>
                <a:schemeClr val="dk1"/>
              </a:solidFill>
              <a:latin typeface="Calibri"/>
              <a:ea typeface="Calibri"/>
              <a:cs typeface="Calibri"/>
              <a:sym typeface="Calibri"/>
            </a:endParaRPr>
          </a:p>
        </p:txBody>
      </p:sp>
      <p:sp>
        <p:nvSpPr>
          <p:cNvPr id="169" name="Google Shape;169;gb700cbc6c8_1_6"/>
          <p:cNvSpPr txBox="1"/>
          <p:nvPr/>
        </p:nvSpPr>
        <p:spPr>
          <a:xfrm>
            <a:off x="406400" y="1149275"/>
            <a:ext cx="11324400" cy="52968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240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Nurul Izzati Mohammad, Saiful Adli Ismail, Mohd Nazri Kama, Othman Mohd Yusop, Azri Azmi, </a:t>
            </a:r>
            <a:r>
              <a:rPr b="1" i="1" lang="en-US" sz="1600">
                <a:solidFill>
                  <a:schemeClr val="dk1"/>
                </a:solidFill>
                <a:latin typeface="Calibri"/>
                <a:ea typeface="Calibri"/>
                <a:cs typeface="Calibri"/>
                <a:sym typeface="Calibri"/>
              </a:rPr>
              <a:t>“Customer Churn Prediction In Telecommunication Industry Using Machine Learning Classifiers”</a:t>
            </a:r>
            <a:r>
              <a:rPr lang="en-US" sz="1600">
                <a:solidFill>
                  <a:schemeClr val="dk1"/>
                </a:solidFill>
                <a:latin typeface="Calibri"/>
                <a:ea typeface="Calibri"/>
                <a:cs typeface="Calibri"/>
                <a:sym typeface="Calibri"/>
              </a:rPr>
              <a:t>:</a:t>
            </a:r>
            <a:endParaRPr sz="1600">
              <a:latin typeface="Calibri"/>
              <a:ea typeface="Calibri"/>
              <a:cs typeface="Calibri"/>
              <a:sym typeface="Calibri"/>
            </a:endParaRPr>
          </a:p>
          <a:p>
            <a:pPr indent="0" lvl="0" marL="457200" rtl="0" algn="l">
              <a:spcBef>
                <a:spcPts val="600"/>
              </a:spcBef>
              <a:spcAft>
                <a:spcPts val="0"/>
              </a:spcAft>
              <a:buNone/>
            </a:pPr>
            <a:r>
              <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rPr lang="en-US" sz="1600">
                <a:solidFill>
                  <a:schemeClr val="dk1"/>
                </a:solidFill>
                <a:latin typeface="Calibri"/>
                <a:ea typeface="Calibri"/>
                <a:cs typeface="Calibri"/>
                <a:sym typeface="Calibri"/>
              </a:rPr>
              <a:t>The authors used the </a:t>
            </a:r>
            <a:r>
              <a:rPr i="1" lang="en-US" sz="1600">
                <a:solidFill>
                  <a:schemeClr val="dk1"/>
                </a:solidFill>
                <a:latin typeface="Calibri"/>
                <a:ea typeface="Calibri"/>
                <a:cs typeface="Calibri"/>
                <a:sym typeface="Calibri"/>
              </a:rPr>
              <a:t>‘telco-customer-churn’</a:t>
            </a:r>
            <a:r>
              <a:rPr lang="en-US" sz="1600">
                <a:solidFill>
                  <a:schemeClr val="dk1"/>
                </a:solidFill>
                <a:latin typeface="Calibri"/>
                <a:ea typeface="Calibri"/>
                <a:cs typeface="Calibri"/>
                <a:sym typeface="Calibri"/>
              </a:rPr>
              <a:t> dataset from kaggle which is also used in this project to train customer churn classifiers. The authors conducted exploratory analysis of the data and used Pandas dataframes and the scikit-learn machine learning package for their implementation. The authors conducted classifier model training experiments with Logistic Regression, Multilayer Perceptron Artificial Neural Network (ANN), and the Random Forest classifier. The authors found that the most important features that influenced the prediction of the models were the total charges, monthly contract, and fiber optic internet service features. The authors have found that applying recursive feature elimination (RFE) for feature selection significantly improved results; the Logistic Regression classifier managed to achieve 100% accuracy, precision, and recall on the test set.</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b4fe32db6c_0_2"/>
          <p:cNvSpPr txBox="1"/>
          <p:nvPr/>
        </p:nvSpPr>
        <p:spPr>
          <a:xfrm>
            <a:off x="406400" y="290275"/>
            <a:ext cx="4631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MOHAMMAD ABUHALIB</a:t>
            </a:r>
            <a:endParaRPr b="1" sz="2400">
              <a:solidFill>
                <a:schemeClr val="dk1"/>
              </a:solidFill>
              <a:latin typeface="Calibri"/>
              <a:ea typeface="Calibri"/>
              <a:cs typeface="Calibri"/>
              <a:sym typeface="Calibri"/>
            </a:endParaRPr>
          </a:p>
        </p:txBody>
      </p:sp>
      <p:sp>
        <p:nvSpPr>
          <p:cNvPr id="175" name="Google Shape;175;gb4fe32db6c_0_2"/>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Readings</a:t>
            </a:r>
            <a:endParaRPr b="1" sz="1800">
              <a:solidFill>
                <a:schemeClr val="dk1"/>
              </a:solidFill>
              <a:latin typeface="Calibri"/>
              <a:ea typeface="Calibri"/>
              <a:cs typeface="Calibri"/>
              <a:sym typeface="Calibri"/>
            </a:endParaRPr>
          </a:p>
        </p:txBody>
      </p:sp>
      <p:sp>
        <p:nvSpPr>
          <p:cNvPr id="176" name="Google Shape;176;gb4fe32db6c_0_2"/>
          <p:cNvSpPr txBox="1"/>
          <p:nvPr/>
        </p:nvSpPr>
        <p:spPr>
          <a:xfrm>
            <a:off x="406400" y="1149275"/>
            <a:ext cx="11324400" cy="1764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SzPts val="1100"/>
              <a:buNone/>
            </a:pPr>
            <a:r>
              <a:rPr lang="en-US" sz="1600">
                <a:latin typeface="Calibri"/>
                <a:ea typeface="Calibri"/>
                <a:cs typeface="Calibri"/>
                <a:sym typeface="Calibri"/>
              </a:rPr>
              <a:t>Xin Hu, Yanfei Yang, Lanhua Chen, Lanhua Chen, “</a:t>
            </a:r>
            <a:r>
              <a:rPr i="1" lang="en-US" sz="1600">
                <a:latin typeface="Calibri"/>
                <a:ea typeface="Calibri"/>
                <a:cs typeface="Calibri"/>
                <a:sym typeface="Calibri"/>
              </a:rPr>
              <a:t>Research on a Customer Churn Combination Prediction Model Based on Decision Tree and Neural Networ</a:t>
            </a:r>
            <a:r>
              <a:rPr lang="en-US" sz="1600">
                <a:latin typeface="Calibri"/>
                <a:ea typeface="Calibri"/>
                <a:cs typeface="Calibri"/>
                <a:sym typeface="Calibri"/>
              </a:rPr>
              <a:t>k”</a:t>
            </a:r>
            <a:endParaRPr sz="1600">
              <a:latin typeface="Calibri"/>
              <a:ea typeface="Calibri"/>
              <a:cs typeface="Calibri"/>
              <a:sym typeface="Calibri"/>
            </a:endParaRPr>
          </a:p>
          <a:p>
            <a:pPr indent="0" lvl="0" marL="0" rtl="0" algn="l">
              <a:lnSpc>
                <a:spcPct val="115000"/>
              </a:lnSpc>
              <a:spcBef>
                <a:spcPts val="2400"/>
              </a:spcBef>
              <a:spcAft>
                <a:spcPts val="0"/>
              </a:spcAft>
              <a:buSzPts val="1100"/>
              <a:buNone/>
            </a:pPr>
            <a:r>
              <a:rPr lang="en-US" sz="1600">
                <a:latin typeface="Calibri"/>
                <a:ea typeface="Calibri"/>
                <a:cs typeface="Calibri"/>
                <a:sym typeface="Calibri"/>
              </a:rPr>
              <a:t>Laurie Butgereit, “</a:t>
            </a:r>
            <a:r>
              <a:rPr i="1" lang="en-US" sz="1600">
                <a:latin typeface="Calibri"/>
                <a:ea typeface="Calibri"/>
                <a:cs typeface="Calibri"/>
                <a:sym typeface="Calibri"/>
              </a:rPr>
              <a:t>Work Towards Using Micro-services to Build a Data Pipeline for Machine Learning Applications: A Case Study in Predicting Customer Churn”</a:t>
            </a:r>
            <a:endParaRPr i="1" sz="1600">
              <a:latin typeface="Calibri"/>
              <a:ea typeface="Calibri"/>
              <a:cs typeface="Calibri"/>
              <a:sym typeface="Calibri"/>
            </a:endParaRPr>
          </a:p>
          <a:p>
            <a:pPr indent="0" lvl="0" marL="0" rtl="0" algn="l">
              <a:lnSpc>
                <a:spcPct val="115000"/>
              </a:lnSpc>
              <a:spcBef>
                <a:spcPts val="2400"/>
              </a:spcBef>
              <a:spcAft>
                <a:spcPts val="0"/>
              </a:spcAft>
              <a:buSzPts val="1100"/>
              <a:buNone/>
            </a:pPr>
            <a:r>
              <a:t/>
            </a:r>
            <a:endParaRPr sz="1600">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rPr lang="en-US" sz="1600">
                <a:latin typeface="Calibri"/>
                <a:ea typeface="Calibri"/>
                <a:cs typeface="Calibri"/>
                <a:sym typeface="Calibri"/>
              </a:rPr>
              <a:t>Data preprocessing: indexers,  one hot encoder and Vector Assembler using </a:t>
            </a:r>
            <a:r>
              <a:rPr lang="en-US" sz="1600">
                <a:latin typeface="Calibri"/>
                <a:ea typeface="Calibri"/>
                <a:cs typeface="Calibri"/>
                <a:sym typeface="Calibri"/>
              </a:rPr>
              <a:t>Pipeline</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rPr lang="en-US" sz="1600">
                <a:latin typeface="Calibri"/>
                <a:ea typeface="Calibri"/>
                <a:cs typeface="Calibri"/>
                <a:sym typeface="Calibri"/>
              </a:rPr>
              <a:t>ML Models: Decision Tree, neural network.</a:t>
            </a:r>
            <a:endParaRPr sz="1600">
              <a:latin typeface="Calibri"/>
              <a:ea typeface="Calibri"/>
              <a:cs typeface="Calibri"/>
              <a:sym typeface="Calibri"/>
            </a:endParaRPr>
          </a:p>
          <a:p>
            <a:pPr indent="0" lvl="0" marL="0" marR="0" rtl="0" algn="l">
              <a:spcBef>
                <a:spcPts val="600"/>
              </a:spcBef>
              <a:spcAft>
                <a:spcPts val="0"/>
              </a:spcAft>
              <a:buNone/>
            </a:pPr>
            <a:r>
              <a:t/>
            </a:r>
            <a:endParaRPr sz="1600">
              <a:latin typeface="Calibri"/>
              <a:ea typeface="Calibri"/>
              <a:cs typeface="Calibri"/>
              <a:sym typeface="Calibri"/>
            </a:endParaRPr>
          </a:p>
        </p:txBody>
      </p:sp>
      <p:sp>
        <p:nvSpPr>
          <p:cNvPr id="177" name="Google Shape;177;gb4fe32db6c_0_2"/>
          <p:cNvSpPr txBox="1"/>
          <p:nvPr/>
        </p:nvSpPr>
        <p:spPr>
          <a:xfrm>
            <a:off x="406400" y="3353275"/>
            <a:ext cx="7878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Work</a:t>
            </a:r>
            <a:endParaRPr b="1"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ae220a96f0_0_0"/>
          <p:cNvSpPr txBox="1"/>
          <p:nvPr/>
        </p:nvSpPr>
        <p:spPr>
          <a:xfrm>
            <a:off x="104200" y="1202800"/>
            <a:ext cx="11460000" cy="4072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authors design a combined prediction model based on two models of decision tree and neural network, to predict customer churn in a supermarket. By comparing the prediction accuracy of the three models, the validity of the combined prediction model is verified, The decision tree prediction process is performed in two steps; Build and evolve a decision tree using the training set (⅔) (⅓) and test the attribute values of each node, classify the input data, and use the attribute values of this class to complete the estimation of the prediction object. the decision tree model uses the bootstrap method to improve the accuracy of the algorithm. For Neural Network Customer Churn Prediction Model; The model structure of a typical neural network includes an input layer, hidden layer, and output layer, which are connected by several neurons. The biggest advantage of the combined customer churn prediction model is that it can integrate the results of the two models to clearly distinguish between churn customers and non-churn customers, and for customers in between. The empirical results show that the combined prediction model can not only have a better interpretation ability like a decision tree model, but also a higher prediction accuracy rate of a neural network model, which can better make up for the shortcomings of a single prediction model and can also get more stable and accurate prediction results</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a:t>
            </a:r>
            <a:r>
              <a:rPr lang="en-US" sz="1600">
                <a:solidFill>
                  <a:schemeClr val="dk1"/>
                </a:solidFill>
                <a:latin typeface="Calibri"/>
                <a:ea typeface="Calibri"/>
                <a:cs typeface="Calibri"/>
                <a:sym typeface="Calibri"/>
              </a:rPr>
              <a:t>he paper was done at a public company listed on the Johannesburg Stock Exchange in South Africa. The author mainly focuses on the management of the data pipeline which feeds the machine learning algorithms and the management of the results of the neural network. The author also describes work on creating and maintaining the data flow using microservices. The author created the Data Pipeline used Spring with Netflix Eureka registry. Each major section was developed as a REST application. Each section started the next REST application and did not wait for a return value. The data pipeline contains the following sections: data sources, Re-format data, Train/Test live data split, Train /Test MLP, process recent data and Result.</a:t>
            </a:r>
            <a:endParaRPr sz="1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600">
              <a:latin typeface="Calibri"/>
              <a:ea typeface="Calibri"/>
              <a:cs typeface="Calibri"/>
              <a:sym typeface="Calibri"/>
            </a:endParaRPr>
          </a:p>
        </p:txBody>
      </p:sp>
      <p:sp>
        <p:nvSpPr>
          <p:cNvPr id="183" name="Google Shape;183;gae220a96f0_0_0"/>
          <p:cNvSpPr txBox="1"/>
          <p:nvPr/>
        </p:nvSpPr>
        <p:spPr>
          <a:xfrm>
            <a:off x="386725" y="154700"/>
            <a:ext cx="42534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MOHAMMED ABUHALIB</a:t>
            </a:r>
            <a:endParaRPr b="1" sz="2400">
              <a:solidFill>
                <a:schemeClr val="dk1"/>
              </a:solidFill>
              <a:latin typeface="Calibri"/>
              <a:ea typeface="Calibri"/>
              <a:cs typeface="Calibri"/>
              <a:sym typeface="Calibri"/>
            </a:endParaRPr>
          </a:p>
        </p:txBody>
      </p:sp>
      <p:sp>
        <p:nvSpPr>
          <p:cNvPr id="184" name="Google Shape;184;gae220a96f0_0_0"/>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Literature Review</a:t>
            </a:r>
            <a:endParaRPr b="1"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b5208e0491_0_27"/>
          <p:cNvSpPr txBox="1"/>
          <p:nvPr/>
        </p:nvSpPr>
        <p:spPr>
          <a:xfrm>
            <a:off x="406399" y="290275"/>
            <a:ext cx="318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DANA ESTETIEH</a:t>
            </a:r>
            <a:endParaRPr b="1" sz="2400">
              <a:solidFill>
                <a:schemeClr val="dk1"/>
              </a:solidFill>
              <a:latin typeface="Calibri"/>
              <a:ea typeface="Calibri"/>
              <a:cs typeface="Calibri"/>
              <a:sym typeface="Calibri"/>
            </a:endParaRPr>
          </a:p>
        </p:txBody>
      </p:sp>
      <p:sp>
        <p:nvSpPr>
          <p:cNvPr id="190" name="Google Shape;190;gb5208e0491_0_27"/>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Readings</a:t>
            </a:r>
            <a:endParaRPr b="1" sz="1800">
              <a:solidFill>
                <a:schemeClr val="dk1"/>
              </a:solidFill>
              <a:latin typeface="Calibri"/>
              <a:ea typeface="Calibri"/>
              <a:cs typeface="Calibri"/>
              <a:sym typeface="Calibri"/>
            </a:endParaRPr>
          </a:p>
        </p:txBody>
      </p:sp>
      <p:sp>
        <p:nvSpPr>
          <p:cNvPr id="191" name="Google Shape;191;gb5208e0491_0_27"/>
          <p:cNvSpPr txBox="1"/>
          <p:nvPr/>
        </p:nvSpPr>
        <p:spPr>
          <a:xfrm>
            <a:off x="406400" y="1149275"/>
            <a:ext cx="11324400" cy="1764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SzPts val="1100"/>
              <a:buNone/>
            </a:pPr>
            <a:r>
              <a:rPr lang="en-US" sz="1600">
                <a:latin typeface="Calibri"/>
                <a:ea typeface="Calibri"/>
                <a:cs typeface="Calibri"/>
                <a:sym typeface="Calibri"/>
              </a:rPr>
              <a:t>Abdelrahim Kasem Ahmad, Assef Jafar and Kadan Aljoumaa, “</a:t>
            </a:r>
            <a:r>
              <a:rPr i="1" lang="en-US" sz="1600">
                <a:latin typeface="Calibri"/>
                <a:ea typeface="Calibri"/>
                <a:cs typeface="Calibri"/>
                <a:sym typeface="Calibri"/>
              </a:rPr>
              <a:t>Customer churn prediction in telecom using machine learning in big data platform</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lnSpc>
                <a:spcPct val="115000"/>
              </a:lnSpc>
              <a:spcBef>
                <a:spcPts val="2400"/>
              </a:spcBef>
              <a:spcAft>
                <a:spcPts val="0"/>
              </a:spcAft>
              <a:buSzPts val="1100"/>
              <a:buNone/>
            </a:pPr>
            <a:r>
              <a:rPr lang="en-US" sz="1600">
                <a:latin typeface="Calibri"/>
                <a:ea typeface="Calibri"/>
                <a:cs typeface="Calibri"/>
                <a:sym typeface="Calibri"/>
              </a:rPr>
              <a:t>Aditya Kulkarni, Aditya Kulkarni and Aditya Kulkarni “</a:t>
            </a:r>
            <a:r>
              <a:rPr i="1" lang="en-US" sz="1600">
                <a:latin typeface="Calibri"/>
                <a:ea typeface="Calibri"/>
                <a:cs typeface="Calibri"/>
                <a:sym typeface="Calibri"/>
              </a:rPr>
              <a:t>Customer Churn Analysis and Prediction”</a:t>
            </a:r>
            <a:endParaRPr i="1" sz="1600">
              <a:latin typeface="Calibri"/>
              <a:ea typeface="Calibri"/>
              <a:cs typeface="Calibri"/>
              <a:sym typeface="Calibri"/>
            </a:endParaRPr>
          </a:p>
          <a:p>
            <a:pPr indent="0" lvl="0" marL="0" rtl="0" algn="l">
              <a:lnSpc>
                <a:spcPct val="115000"/>
              </a:lnSpc>
              <a:spcBef>
                <a:spcPts val="2400"/>
              </a:spcBef>
              <a:spcAft>
                <a:spcPts val="0"/>
              </a:spcAft>
              <a:buSzPts val="1100"/>
              <a:buNone/>
            </a:pPr>
            <a:r>
              <a:t/>
            </a:r>
            <a:endParaRPr>
              <a:latin typeface="Calibri"/>
              <a:ea typeface="Calibri"/>
              <a:cs typeface="Calibri"/>
              <a:sym typeface="Calibri"/>
            </a:endParaRPr>
          </a:p>
          <a:p>
            <a:pPr indent="0" lvl="0" marL="0" rtl="0" algn="l">
              <a:lnSpc>
                <a:spcPct val="115000"/>
              </a:lnSpc>
              <a:spcBef>
                <a:spcPts val="2400"/>
              </a:spcBef>
              <a:spcAft>
                <a:spcPts val="0"/>
              </a:spcAft>
              <a:buSzPts val="1100"/>
              <a:buNone/>
            </a:pPr>
            <a:r>
              <a:rPr b="1" lang="en-US" sz="1800">
                <a:latin typeface="Calibri"/>
                <a:ea typeface="Calibri"/>
                <a:cs typeface="Calibri"/>
                <a:sym typeface="Calibri"/>
              </a:rPr>
              <a:t>Work </a:t>
            </a:r>
            <a:endParaRPr b="1" sz="1800">
              <a:latin typeface="Calibri"/>
              <a:ea typeface="Calibri"/>
              <a:cs typeface="Calibri"/>
              <a:sym typeface="Calibri"/>
            </a:endParaRPr>
          </a:p>
          <a:p>
            <a:pPr indent="0" lvl="0" marL="0" rtl="0" algn="l">
              <a:lnSpc>
                <a:spcPct val="115000"/>
              </a:lnSpc>
              <a:spcBef>
                <a:spcPts val="2400"/>
              </a:spcBef>
              <a:spcAft>
                <a:spcPts val="0"/>
              </a:spcAft>
              <a:buSzPts val="1100"/>
              <a:buNone/>
            </a:pPr>
            <a:r>
              <a:rPr lang="en-US" sz="1600">
                <a:latin typeface="Calibri"/>
                <a:ea typeface="Calibri"/>
                <a:cs typeface="Calibri"/>
                <a:sym typeface="Calibri"/>
              </a:rPr>
              <a:t>The first article has been summarized and contains the following:</a:t>
            </a:r>
            <a:endParaRPr sz="1600">
              <a:latin typeface="Calibri"/>
              <a:ea typeface="Calibri"/>
              <a:cs typeface="Calibri"/>
              <a:sym typeface="Calibri"/>
            </a:endParaRPr>
          </a:p>
          <a:p>
            <a:pPr indent="-330200" lvl="0" marL="457200" rtl="0" algn="l">
              <a:lnSpc>
                <a:spcPct val="115000"/>
              </a:lnSpc>
              <a:spcBef>
                <a:spcPts val="2400"/>
              </a:spcBef>
              <a:spcAft>
                <a:spcPts val="0"/>
              </a:spcAft>
              <a:buSzPts val="1600"/>
              <a:buFont typeface="Calibri"/>
              <a:buChar char="-"/>
            </a:pPr>
            <a:r>
              <a:rPr lang="en-US" sz="1600">
                <a:latin typeface="Calibri"/>
                <a:ea typeface="Calibri"/>
                <a:cs typeface="Calibri"/>
                <a:sym typeface="Calibri"/>
              </a:rPr>
              <a:t>The purpose of the article </a:t>
            </a:r>
            <a:endParaRPr sz="1600">
              <a:latin typeface="Calibri"/>
              <a:ea typeface="Calibri"/>
              <a:cs typeface="Calibri"/>
              <a:sym typeface="Calibri"/>
            </a:endParaRPr>
          </a:p>
          <a:p>
            <a:pPr indent="-330200" lvl="0" marL="457200" rtl="0" algn="l">
              <a:lnSpc>
                <a:spcPct val="115000"/>
              </a:lnSpc>
              <a:spcBef>
                <a:spcPts val="0"/>
              </a:spcBef>
              <a:spcAft>
                <a:spcPts val="0"/>
              </a:spcAft>
              <a:buSzPts val="1600"/>
              <a:buFont typeface="Calibri"/>
              <a:buChar char="-"/>
            </a:pPr>
            <a:r>
              <a:rPr lang="en-US" sz="1600">
                <a:latin typeface="Calibri"/>
                <a:ea typeface="Calibri"/>
                <a:cs typeface="Calibri"/>
                <a:sym typeface="Calibri"/>
              </a:rPr>
              <a:t>The dataset and how they dealt with its challenges.</a:t>
            </a:r>
            <a:endParaRPr sz="1600">
              <a:latin typeface="Calibri"/>
              <a:ea typeface="Calibri"/>
              <a:cs typeface="Calibri"/>
              <a:sym typeface="Calibri"/>
            </a:endParaRPr>
          </a:p>
          <a:p>
            <a:pPr indent="-330200" lvl="0" marL="457200" rtl="0" algn="l">
              <a:lnSpc>
                <a:spcPct val="115000"/>
              </a:lnSpc>
              <a:spcBef>
                <a:spcPts val="0"/>
              </a:spcBef>
              <a:spcAft>
                <a:spcPts val="0"/>
              </a:spcAft>
              <a:buSzPts val="1600"/>
              <a:buFont typeface="Calibri"/>
              <a:buChar char="-"/>
            </a:pPr>
            <a:r>
              <a:rPr lang="en-US" sz="1600">
                <a:latin typeface="Calibri"/>
                <a:ea typeface="Calibri"/>
                <a:cs typeface="Calibri"/>
                <a:sym typeface="Calibri"/>
              </a:rPr>
              <a:t>Results after using algorithms.</a:t>
            </a:r>
            <a:endParaRPr sz="1600">
              <a:latin typeface="Calibri"/>
              <a:ea typeface="Calibri"/>
              <a:cs typeface="Calibri"/>
              <a:sym typeface="Calibri"/>
            </a:endParaRPr>
          </a:p>
          <a:p>
            <a:pPr indent="0" lvl="0" marL="0" rtl="0" algn="l">
              <a:lnSpc>
                <a:spcPct val="115000"/>
              </a:lnSpc>
              <a:spcBef>
                <a:spcPts val="2400"/>
              </a:spcBef>
              <a:spcAft>
                <a:spcPts val="0"/>
              </a:spcAft>
              <a:buSzPts val="1100"/>
              <a:buNone/>
            </a:pPr>
            <a:r>
              <a:t/>
            </a:r>
            <a:endParaRPr sz="1600">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t/>
            </a:r>
            <a:endParaRPr>
              <a:latin typeface="Calibri"/>
              <a:ea typeface="Calibri"/>
              <a:cs typeface="Calibri"/>
              <a:sym typeface="Calibri"/>
            </a:endParaRPr>
          </a:p>
          <a:p>
            <a:pPr indent="0" lvl="0" marL="0" marR="0" rtl="0" algn="l">
              <a:spcBef>
                <a:spcPts val="60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700cbc6c8_2_0"/>
          <p:cNvSpPr txBox="1"/>
          <p:nvPr/>
        </p:nvSpPr>
        <p:spPr>
          <a:xfrm>
            <a:off x="406399" y="290275"/>
            <a:ext cx="318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DANA ESTETIEH</a:t>
            </a:r>
            <a:endParaRPr b="1" sz="2400">
              <a:solidFill>
                <a:schemeClr val="dk1"/>
              </a:solidFill>
              <a:latin typeface="Calibri"/>
              <a:ea typeface="Calibri"/>
              <a:cs typeface="Calibri"/>
              <a:sym typeface="Calibri"/>
            </a:endParaRPr>
          </a:p>
        </p:txBody>
      </p:sp>
      <p:sp>
        <p:nvSpPr>
          <p:cNvPr id="197" name="Google Shape;197;gb700cbc6c8_2_0"/>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Literature Review</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98" name="Google Shape;198;gb700cbc6c8_2_0"/>
          <p:cNvSpPr txBox="1"/>
          <p:nvPr/>
        </p:nvSpPr>
        <p:spPr>
          <a:xfrm>
            <a:off x="406400" y="1149275"/>
            <a:ext cx="11324400" cy="5296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600">
                <a:solidFill>
                  <a:schemeClr val="dk1"/>
                </a:solidFill>
                <a:latin typeface="Calibri"/>
                <a:ea typeface="Calibri"/>
                <a:cs typeface="Calibri"/>
                <a:sym typeface="Calibri"/>
              </a:rPr>
              <a:t>Abdelrahim Kasem Ahmad , Assef Jafar and Kadan Aljoumaa, “Customer churn prediction in telecom using machine learning in big data platform” Faculty of Information Technology, Higher Institute for Applied Sciences and Technology, Damascus, Syria</a:t>
            </a:r>
            <a:endParaRPr b="1" sz="1600">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proposed a model for customer churn prediction in the big data platform. The author used Social Network Analysis (SNA) and Area Under Curve (AUC). Four tree based algorithms were chosen Decision Tree, Random Forest, Gradient Boosted Machine Tree “GBM” and Extreme Gradient Boosting “XGBOOST”. The model was trained, tested and evaluated in addition to applied feature engineering. XGBOOST tree model achieved the best result with AUC value 93.301%.</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600">
                <a:solidFill>
                  <a:schemeClr val="dk1"/>
                </a:solidFill>
                <a:highlight>
                  <a:srgbClr val="FFFFFF"/>
                </a:highlight>
                <a:latin typeface="Calibri"/>
                <a:ea typeface="Calibri"/>
                <a:cs typeface="Calibri"/>
                <a:sym typeface="Calibri"/>
              </a:rPr>
              <a:t>Sachin Bhoite, </a:t>
            </a:r>
            <a:r>
              <a:rPr b="1" lang="en-US" sz="1600">
                <a:solidFill>
                  <a:schemeClr val="dk1"/>
                </a:solidFill>
                <a:latin typeface="Calibri"/>
                <a:ea typeface="Calibri"/>
                <a:cs typeface="Calibri"/>
                <a:sym typeface="Calibri"/>
              </a:rPr>
              <a:t>“Customer Churn Analysis and Prediction”- International Journal of Computer Applications Technology and Research Volume 8–Issue 09, 363-366, 2019, ISSN:-2319–8656 </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1600">
              <a:solidFill>
                <a:schemeClr val="dk1"/>
              </a:solidFill>
              <a:latin typeface="Calibri"/>
              <a:ea typeface="Calibri"/>
              <a:cs typeface="Calibri"/>
              <a:sym typeface="Calibri"/>
            </a:endParaRPr>
          </a:p>
          <a:p>
            <a:pPr indent="-330200" lvl="0" marL="457200" rtl="0" algn="just">
              <a:lnSpc>
                <a:spcPct val="115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A prediction model was built based on old data which was about customers that already churned by using different algorithms, and detected which algorithm was more accurate. The result was Logistic regression algorithm gave higher accuracy 80.38%, Decision Tree 77.81% , Random Forest Tree , 80.02%”</a:t>
            </a:r>
            <a:endParaRPr b="1" sz="1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ae2e7a8f2_1_8"/>
          <p:cNvSpPr txBox="1"/>
          <p:nvPr/>
        </p:nvSpPr>
        <p:spPr>
          <a:xfrm>
            <a:off x="406400" y="290286"/>
            <a:ext cx="3948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Proof of Concept</a:t>
            </a:r>
            <a:endParaRPr b="1" sz="2400">
              <a:solidFill>
                <a:schemeClr val="dk1"/>
              </a:solidFill>
              <a:latin typeface="Calibri"/>
              <a:ea typeface="Calibri"/>
              <a:cs typeface="Calibri"/>
              <a:sym typeface="Calibri"/>
            </a:endParaRPr>
          </a:p>
        </p:txBody>
      </p:sp>
      <p:pic>
        <p:nvPicPr>
          <p:cNvPr id="204" name="Google Shape;204;gaae2e7a8f2_1_8">
            <a:hlinkClick r:id="rId3"/>
          </p:cNvPr>
          <p:cNvPicPr preferRelativeResize="0"/>
          <p:nvPr/>
        </p:nvPicPr>
        <p:blipFill>
          <a:blip r:embed="rId4">
            <a:alphaModFix/>
          </a:blip>
          <a:stretch>
            <a:fillRect/>
          </a:stretch>
        </p:blipFill>
        <p:spPr>
          <a:xfrm>
            <a:off x="1855075" y="1678325"/>
            <a:ext cx="7491476" cy="3405200"/>
          </a:xfrm>
          <a:prstGeom prst="rect">
            <a:avLst/>
          </a:prstGeom>
          <a:noFill/>
          <a:ln>
            <a:noFill/>
          </a:ln>
        </p:spPr>
      </p:pic>
      <p:sp>
        <p:nvSpPr>
          <p:cNvPr id="205" name="Google Shape;205;gaae2e7a8f2_1_8"/>
          <p:cNvSpPr txBox="1"/>
          <p:nvPr/>
        </p:nvSpPr>
        <p:spPr>
          <a:xfrm>
            <a:off x="6915875" y="4362225"/>
            <a:ext cx="3000000" cy="54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5"/>
              </a:rPr>
              <a:t>Notebooks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nvSpPr>
        <p:spPr>
          <a:xfrm>
            <a:off x="406400" y="290286"/>
            <a:ext cx="39478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Results</a:t>
            </a:r>
            <a:endParaRPr b="1" sz="2400">
              <a:solidFill>
                <a:schemeClr val="dk1"/>
              </a:solidFill>
              <a:latin typeface="Calibri"/>
              <a:ea typeface="Calibri"/>
              <a:cs typeface="Calibri"/>
              <a:sym typeface="Calibri"/>
            </a:endParaRPr>
          </a:p>
        </p:txBody>
      </p:sp>
      <p:sp>
        <p:nvSpPr>
          <p:cNvPr id="211" name="Google Shape;211;p8"/>
          <p:cNvSpPr txBox="1"/>
          <p:nvPr/>
        </p:nvSpPr>
        <p:spPr>
          <a:xfrm>
            <a:off x="477075" y="1024625"/>
            <a:ext cx="11425500" cy="50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Two experiments were conducted, the first experiment did not have PCA dimensionality reduction, the second experiment had PCA dimensionality reduction and had better results. The dataset was split into a 70/30 train/test split with Grid Search and 10-fold Cross Validation model training and tuning being conducted on the train set. We were not able to implement recursive feature selection (RFE) as to the best of our knowledge it was not supported on Spark.</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 following are the performance metrics for the trained classifier models of the second experiment on the test set:</a:t>
            </a:r>
            <a:endParaRPr sz="1800">
              <a:latin typeface="Calibri"/>
              <a:ea typeface="Calibri"/>
              <a:cs typeface="Calibri"/>
              <a:sym typeface="Calibri"/>
            </a:endParaRPr>
          </a:p>
        </p:txBody>
      </p:sp>
      <p:graphicFrame>
        <p:nvGraphicFramePr>
          <p:cNvPr id="212" name="Google Shape;212;p8"/>
          <p:cNvGraphicFramePr/>
          <p:nvPr/>
        </p:nvGraphicFramePr>
        <p:xfrm>
          <a:off x="952500" y="3238500"/>
          <a:ext cx="3000000" cy="3000000"/>
        </p:xfrm>
        <a:graphic>
          <a:graphicData uri="http://schemas.openxmlformats.org/drawingml/2006/table">
            <a:tbl>
              <a:tblPr>
                <a:noFill/>
                <a:tableStyleId>{271884F5-039E-4856-B004-87D556F15AFC}</a:tableStyleId>
              </a:tblPr>
              <a:tblGrid>
                <a:gridCol w="1714500"/>
                <a:gridCol w="1714500"/>
                <a:gridCol w="1714500"/>
                <a:gridCol w="1714500"/>
                <a:gridCol w="1714500"/>
                <a:gridCol w="1714500"/>
              </a:tblGrid>
              <a:tr h="381000">
                <a:tc>
                  <a:txBody>
                    <a:bodyPr/>
                    <a:lstStyle/>
                    <a:p>
                      <a:pPr indent="0" lvl="0" marL="0" rtl="0" algn="l">
                        <a:spcBef>
                          <a:spcPts val="0"/>
                        </a:spcBef>
                        <a:spcAft>
                          <a:spcPts val="0"/>
                        </a:spcAft>
                        <a:buNone/>
                      </a:pPr>
                      <a:r>
                        <a:rPr b="1" lang="en-US" sz="1600"/>
                        <a:t>Classifier Model</a:t>
                      </a:r>
                      <a:endParaRPr b="1" sz="1600"/>
                    </a:p>
                  </a:txBody>
                  <a:tcPr marT="91425" marB="91425" marR="91425" marL="91425"/>
                </a:tc>
                <a:tc>
                  <a:txBody>
                    <a:bodyPr/>
                    <a:lstStyle/>
                    <a:p>
                      <a:pPr indent="0" lvl="0" marL="0" rtl="0" algn="l">
                        <a:spcBef>
                          <a:spcPts val="0"/>
                        </a:spcBef>
                        <a:spcAft>
                          <a:spcPts val="0"/>
                        </a:spcAft>
                        <a:buNone/>
                      </a:pPr>
                      <a:r>
                        <a:rPr b="1" lang="en-US" sz="1600"/>
                        <a:t>Accuracy</a:t>
                      </a:r>
                      <a:endParaRPr b="1" sz="1600"/>
                    </a:p>
                  </a:txBody>
                  <a:tcPr marT="91425" marB="91425" marR="91425" marL="91425"/>
                </a:tc>
                <a:tc>
                  <a:txBody>
                    <a:bodyPr/>
                    <a:lstStyle/>
                    <a:p>
                      <a:pPr indent="0" lvl="0" marL="0" rtl="0" algn="l">
                        <a:spcBef>
                          <a:spcPts val="0"/>
                        </a:spcBef>
                        <a:spcAft>
                          <a:spcPts val="0"/>
                        </a:spcAft>
                        <a:buNone/>
                      </a:pPr>
                      <a:r>
                        <a:rPr b="1" lang="en-US" sz="1600"/>
                        <a:t>F1-Score</a:t>
                      </a:r>
                      <a:endParaRPr b="1" sz="1600"/>
                    </a:p>
                  </a:txBody>
                  <a:tcPr marT="91425" marB="91425" marR="91425" marL="91425"/>
                </a:tc>
                <a:tc>
                  <a:txBody>
                    <a:bodyPr/>
                    <a:lstStyle/>
                    <a:p>
                      <a:pPr indent="0" lvl="0" marL="0" rtl="0" algn="l">
                        <a:spcBef>
                          <a:spcPts val="0"/>
                        </a:spcBef>
                        <a:spcAft>
                          <a:spcPts val="0"/>
                        </a:spcAft>
                        <a:buNone/>
                      </a:pPr>
                      <a:r>
                        <a:rPr b="1" lang="en-US" sz="1600"/>
                        <a:t>Weighted Precision</a:t>
                      </a:r>
                      <a:endParaRPr b="1" sz="1600"/>
                    </a:p>
                  </a:txBody>
                  <a:tcPr marT="91425" marB="91425" marR="91425" marL="91425"/>
                </a:tc>
                <a:tc>
                  <a:txBody>
                    <a:bodyPr/>
                    <a:lstStyle/>
                    <a:p>
                      <a:pPr indent="0" lvl="0" marL="0" rtl="0" algn="l">
                        <a:spcBef>
                          <a:spcPts val="0"/>
                        </a:spcBef>
                        <a:spcAft>
                          <a:spcPts val="0"/>
                        </a:spcAft>
                        <a:buNone/>
                      </a:pPr>
                      <a:r>
                        <a:rPr b="1" lang="en-US" sz="1600"/>
                        <a:t>Weighted Recall</a:t>
                      </a:r>
                      <a:endParaRPr b="1" sz="1600"/>
                    </a:p>
                  </a:txBody>
                  <a:tcPr marT="91425" marB="91425" marR="91425" marL="91425"/>
                </a:tc>
                <a:tc>
                  <a:txBody>
                    <a:bodyPr/>
                    <a:lstStyle/>
                    <a:p>
                      <a:pPr indent="0" lvl="0" marL="0" rtl="0" algn="l">
                        <a:spcBef>
                          <a:spcPts val="0"/>
                        </a:spcBef>
                        <a:spcAft>
                          <a:spcPts val="0"/>
                        </a:spcAft>
                        <a:buNone/>
                      </a:pPr>
                      <a:r>
                        <a:rPr b="1" lang="en-US" sz="1600"/>
                        <a:t>ROC Area Under Curve</a:t>
                      </a:r>
                      <a:endParaRPr b="1" sz="1600"/>
                    </a:p>
                  </a:txBody>
                  <a:tcPr marT="91425" marB="91425" marR="91425" marL="91425"/>
                </a:tc>
              </a:tr>
              <a:tr h="381000">
                <a:tc>
                  <a:txBody>
                    <a:bodyPr/>
                    <a:lstStyle/>
                    <a:p>
                      <a:pPr indent="0" lvl="0" marL="0" rtl="0" algn="l">
                        <a:spcBef>
                          <a:spcPts val="0"/>
                        </a:spcBef>
                        <a:spcAft>
                          <a:spcPts val="0"/>
                        </a:spcAft>
                        <a:buNone/>
                      </a:pPr>
                      <a:r>
                        <a:rPr b="1" lang="en-US" sz="1600"/>
                        <a:t>Decision Tree</a:t>
                      </a:r>
                      <a:endParaRPr b="1" sz="1600"/>
                    </a:p>
                  </a:txBody>
                  <a:tcPr marT="91425" marB="91425" marR="91425" marL="91425"/>
                </a:tc>
                <a:tc>
                  <a:txBody>
                    <a:bodyPr/>
                    <a:lstStyle/>
                    <a:p>
                      <a:pPr indent="0" lvl="0" marL="0" rtl="0" algn="l">
                        <a:spcBef>
                          <a:spcPts val="0"/>
                        </a:spcBef>
                        <a:spcAft>
                          <a:spcPts val="0"/>
                        </a:spcAft>
                        <a:buNone/>
                      </a:pPr>
                      <a:r>
                        <a:rPr lang="en-US" sz="1600"/>
                        <a:t>78.03%</a:t>
                      </a:r>
                      <a:endParaRPr sz="1600"/>
                    </a:p>
                  </a:txBody>
                  <a:tcPr marT="91425" marB="91425" marR="91425" marL="91425"/>
                </a:tc>
                <a:tc>
                  <a:txBody>
                    <a:bodyPr/>
                    <a:lstStyle/>
                    <a:p>
                      <a:pPr indent="0" lvl="0" marL="0" rtl="0" algn="l">
                        <a:spcBef>
                          <a:spcPts val="0"/>
                        </a:spcBef>
                        <a:spcAft>
                          <a:spcPts val="0"/>
                        </a:spcAft>
                        <a:buNone/>
                      </a:pPr>
                      <a:r>
                        <a:rPr lang="en-US" sz="1600"/>
                        <a:t>77.91%</a:t>
                      </a:r>
                      <a:endParaRPr sz="1600"/>
                    </a:p>
                  </a:txBody>
                  <a:tcPr marT="91425" marB="91425" marR="91425" marL="91425"/>
                </a:tc>
                <a:tc>
                  <a:txBody>
                    <a:bodyPr/>
                    <a:lstStyle/>
                    <a:p>
                      <a:pPr indent="0" lvl="0" marL="0" rtl="0" algn="l">
                        <a:spcBef>
                          <a:spcPts val="0"/>
                        </a:spcBef>
                        <a:spcAft>
                          <a:spcPts val="0"/>
                        </a:spcAft>
                        <a:buNone/>
                      </a:pPr>
                      <a:r>
                        <a:rPr lang="en-US" sz="1600"/>
                        <a:t>77.81%</a:t>
                      </a:r>
                      <a:endParaRPr sz="1600"/>
                    </a:p>
                  </a:txBody>
                  <a:tcPr marT="91425" marB="91425" marR="91425" marL="91425"/>
                </a:tc>
                <a:tc>
                  <a:txBody>
                    <a:bodyPr/>
                    <a:lstStyle/>
                    <a:p>
                      <a:pPr indent="0" lvl="0" marL="0" rtl="0" algn="l">
                        <a:spcBef>
                          <a:spcPts val="0"/>
                        </a:spcBef>
                        <a:spcAft>
                          <a:spcPts val="0"/>
                        </a:spcAft>
                        <a:buNone/>
                      </a:pPr>
                      <a:r>
                        <a:rPr lang="en-US" sz="1600"/>
                        <a:t>78.03%</a:t>
                      </a:r>
                      <a:endParaRPr sz="1600"/>
                    </a:p>
                  </a:txBody>
                  <a:tcPr marT="91425" marB="91425" marR="91425" marL="91425"/>
                </a:tc>
                <a:tc>
                  <a:txBody>
                    <a:bodyPr/>
                    <a:lstStyle/>
                    <a:p>
                      <a:pPr indent="0" lvl="0" marL="0" rtl="0" algn="l">
                        <a:spcBef>
                          <a:spcPts val="0"/>
                        </a:spcBef>
                        <a:spcAft>
                          <a:spcPts val="0"/>
                        </a:spcAft>
                        <a:buNone/>
                      </a:pPr>
                      <a:r>
                        <a:rPr lang="en-US" sz="1600"/>
                        <a:t>0.7095</a:t>
                      </a:r>
                      <a:endParaRPr sz="1600"/>
                    </a:p>
                  </a:txBody>
                  <a:tcPr marT="91425" marB="91425" marR="91425" marL="91425"/>
                </a:tc>
              </a:tr>
              <a:tr h="381000">
                <a:tc>
                  <a:txBody>
                    <a:bodyPr/>
                    <a:lstStyle/>
                    <a:p>
                      <a:pPr indent="0" lvl="0" marL="0" rtl="0" algn="l">
                        <a:spcBef>
                          <a:spcPts val="0"/>
                        </a:spcBef>
                        <a:spcAft>
                          <a:spcPts val="0"/>
                        </a:spcAft>
                        <a:buNone/>
                      </a:pPr>
                      <a:r>
                        <a:rPr b="1" lang="en-US" sz="1600"/>
                        <a:t>Random Forest</a:t>
                      </a:r>
                      <a:endParaRPr b="1" sz="1600"/>
                    </a:p>
                  </a:txBody>
                  <a:tcPr marT="91425" marB="91425" marR="91425" marL="91425"/>
                </a:tc>
                <a:tc>
                  <a:txBody>
                    <a:bodyPr/>
                    <a:lstStyle/>
                    <a:p>
                      <a:pPr indent="0" lvl="0" marL="0" rtl="0" algn="l">
                        <a:spcBef>
                          <a:spcPts val="0"/>
                        </a:spcBef>
                        <a:spcAft>
                          <a:spcPts val="0"/>
                        </a:spcAft>
                        <a:buNone/>
                      </a:pPr>
                      <a:r>
                        <a:rPr lang="en-US" sz="1600"/>
                        <a:t>80.16%</a:t>
                      </a:r>
                      <a:endParaRPr sz="1600"/>
                    </a:p>
                  </a:txBody>
                  <a:tcPr marT="91425" marB="91425" marR="91425" marL="91425"/>
                </a:tc>
                <a:tc>
                  <a:txBody>
                    <a:bodyPr/>
                    <a:lstStyle/>
                    <a:p>
                      <a:pPr indent="0" lvl="0" marL="0" rtl="0" algn="l">
                        <a:spcBef>
                          <a:spcPts val="0"/>
                        </a:spcBef>
                        <a:spcAft>
                          <a:spcPts val="0"/>
                        </a:spcAft>
                        <a:buNone/>
                      </a:pPr>
                      <a:r>
                        <a:rPr lang="en-US" sz="1600"/>
                        <a:t>79.18%</a:t>
                      </a:r>
                      <a:endParaRPr sz="1600"/>
                    </a:p>
                  </a:txBody>
                  <a:tcPr marT="91425" marB="91425" marR="91425" marL="91425"/>
                </a:tc>
                <a:tc>
                  <a:txBody>
                    <a:bodyPr/>
                    <a:lstStyle/>
                    <a:p>
                      <a:pPr indent="0" lvl="0" marL="0" rtl="0" algn="l">
                        <a:spcBef>
                          <a:spcPts val="0"/>
                        </a:spcBef>
                        <a:spcAft>
                          <a:spcPts val="0"/>
                        </a:spcAft>
                        <a:buNone/>
                      </a:pPr>
                      <a:r>
                        <a:rPr lang="en-US" sz="1600"/>
                        <a:t>79.02%</a:t>
                      </a:r>
                      <a:endParaRPr sz="1600"/>
                    </a:p>
                  </a:txBody>
                  <a:tcPr marT="91425" marB="91425" marR="91425" marL="91425"/>
                </a:tc>
                <a:tc>
                  <a:txBody>
                    <a:bodyPr/>
                    <a:lstStyle/>
                    <a:p>
                      <a:pPr indent="0" lvl="0" marL="0" rtl="0" algn="l">
                        <a:spcBef>
                          <a:spcPts val="0"/>
                        </a:spcBef>
                        <a:spcAft>
                          <a:spcPts val="0"/>
                        </a:spcAft>
                        <a:buNone/>
                      </a:pPr>
                      <a:r>
                        <a:rPr lang="en-US" sz="1600"/>
                        <a:t>80.16%</a:t>
                      </a:r>
                      <a:endParaRPr sz="1600"/>
                    </a:p>
                  </a:txBody>
                  <a:tcPr marT="91425" marB="91425" marR="91425" marL="91425"/>
                </a:tc>
                <a:tc>
                  <a:txBody>
                    <a:bodyPr/>
                    <a:lstStyle/>
                    <a:p>
                      <a:pPr indent="0" lvl="0" marL="0" rtl="0" algn="l">
                        <a:spcBef>
                          <a:spcPts val="0"/>
                        </a:spcBef>
                        <a:spcAft>
                          <a:spcPts val="0"/>
                        </a:spcAft>
                        <a:buNone/>
                      </a:pPr>
                      <a:r>
                        <a:rPr lang="en-US" sz="1600"/>
                        <a:t>0.7024</a:t>
                      </a:r>
                      <a:endParaRPr sz="1600"/>
                    </a:p>
                  </a:txBody>
                  <a:tcPr marT="91425" marB="91425" marR="91425" marL="91425"/>
                </a:tc>
              </a:tr>
              <a:tr h="381000">
                <a:tc>
                  <a:txBody>
                    <a:bodyPr/>
                    <a:lstStyle/>
                    <a:p>
                      <a:pPr indent="0" lvl="0" marL="0" rtl="0" algn="l">
                        <a:spcBef>
                          <a:spcPts val="0"/>
                        </a:spcBef>
                        <a:spcAft>
                          <a:spcPts val="0"/>
                        </a:spcAft>
                        <a:buNone/>
                      </a:pPr>
                      <a:r>
                        <a:rPr b="1" lang="en-US" sz="1600"/>
                        <a:t>Gradient-Boosted Tree (GBT)</a:t>
                      </a:r>
                      <a:endParaRPr b="1" sz="1600"/>
                    </a:p>
                  </a:txBody>
                  <a:tcPr marT="91425" marB="91425" marR="91425" marL="91425"/>
                </a:tc>
                <a:tc>
                  <a:txBody>
                    <a:bodyPr/>
                    <a:lstStyle/>
                    <a:p>
                      <a:pPr indent="0" lvl="0" marL="0" rtl="0" algn="l">
                        <a:spcBef>
                          <a:spcPts val="0"/>
                        </a:spcBef>
                        <a:spcAft>
                          <a:spcPts val="0"/>
                        </a:spcAft>
                        <a:buNone/>
                      </a:pPr>
                      <a:r>
                        <a:rPr b="1" lang="en-US" sz="1600"/>
                        <a:t>80.20%</a:t>
                      </a:r>
                      <a:endParaRPr b="1" sz="1600"/>
                    </a:p>
                  </a:txBody>
                  <a:tcPr marT="91425" marB="91425" marR="91425" marL="91425"/>
                </a:tc>
                <a:tc>
                  <a:txBody>
                    <a:bodyPr/>
                    <a:lstStyle/>
                    <a:p>
                      <a:pPr indent="0" lvl="0" marL="0" rtl="0" algn="l">
                        <a:spcBef>
                          <a:spcPts val="0"/>
                        </a:spcBef>
                        <a:spcAft>
                          <a:spcPts val="0"/>
                        </a:spcAft>
                        <a:buNone/>
                      </a:pPr>
                      <a:r>
                        <a:rPr b="1" lang="en-US" sz="1600"/>
                        <a:t>79.26%</a:t>
                      </a:r>
                      <a:endParaRPr b="1" sz="1600"/>
                    </a:p>
                  </a:txBody>
                  <a:tcPr marT="91425" marB="91425" marR="91425" marL="91425"/>
                </a:tc>
                <a:tc>
                  <a:txBody>
                    <a:bodyPr/>
                    <a:lstStyle/>
                    <a:p>
                      <a:pPr indent="0" lvl="0" marL="0" rtl="0" algn="l">
                        <a:spcBef>
                          <a:spcPts val="0"/>
                        </a:spcBef>
                        <a:spcAft>
                          <a:spcPts val="0"/>
                        </a:spcAft>
                        <a:buNone/>
                      </a:pPr>
                      <a:r>
                        <a:rPr b="1" lang="en-US" sz="1600"/>
                        <a:t>79.08%</a:t>
                      </a:r>
                      <a:endParaRPr b="1" sz="1600"/>
                    </a:p>
                  </a:txBody>
                  <a:tcPr marT="91425" marB="91425" marR="91425" marL="91425"/>
                </a:tc>
                <a:tc>
                  <a:txBody>
                    <a:bodyPr/>
                    <a:lstStyle/>
                    <a:p>
                      <a:pPr indent="0" lvl="0" marL="0" rtl="0" algn="l">
                        <a:spcBef>
                          <a:spcPts val="0"/>
                        </a:spcBef>
                        <a:spcAft>
                          <a:spcPts val="0"/>
                        </a:spcAft>
                        <a:buNone/>
                      </a:pPr>
                      <a:r>
                        <a:rPr b="1" lang="en-US" sz="1600"/>
                        <a:t>80.21%</a:t>
                      </a:r>
                      <a:endParaRPr b="1" sz="1600"/>
                    </a:p>
                  </a:txBody>
                  <a:tcPr marT="91425" marB="91425" marR="91425" marL="91425"/>
                </a:tc>
                <a:tc>
                  <a:txBody>
                    <a:bodyPr/>
                    <a:lstStyle/>
                    <a:p>
                      <a:pPr indent="0" lvl="0" marL="0" rtl="0" algn="l">
                        <a:spcBef>
                          <a:spcPts val="0"/>
                        </a:spcBef>
                        <a:spcAft>
                          <a:spcPts val="0"/>
                        </a:spcAft>
                        <a:buNone/>
                      </a:pPr>
                      <a:r>
                        <a:rPr b="1" lang="en-US" sz="1600"/>
                        <a:t>0.7039</a:t>
                      </a:r>
                      <a:endParaRPr b="1" sz="16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nvSpPr>
        <p:spPr>
          <a:xfrm>
            <a:off x="406400" y="290286"/>
            <a:ext cx="39478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Limitations and Future Work</a:t>
            </a:r>
            <a:endParaRPr b="1" sz="2400">
              <a:solidFill>
                <a:schemeClr val="dk1"/>
              </a:solidFill>
              <a:latin typeface="Calibri"/>
              <a:ea typeface="Calibri"/>
              <a:cs typeface="Calibri"/>
              <a:sym typeface="Calibri"/>
            </a:endParaRPr>
          </a:p>
        </p:txBody>
      </p:sp>
      <p:sp>
        <p:nvSpPr>
          <p:cNvPr id="218" name="Google Shape;218;p9"/>
          <p:cNvSpPr txBox="1"/>
          <p:nvPr/>
        </p:nvSpPr>
        <p:spPr>
          <a:xfrm>
            <a:off x="406400" y="970425"/>
            <a:ext cx="11279400" cy="47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Limitations</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Small number of data samples.</a:t>
            </a:r>
            <a:endParaRPr sz="1600">
              <a:latin typeface="Calibri"/>
              <a:ea typeface="Calibri"/>
              <a:cs typeface="Calibri"/>
              <a:sym typeface="Calibri"/>
            </a:endParaRPr>
          </a:p>
          <a:p>
            <a:pPr indent="0" lvl="0" marL="914400" rtl="0" algn="l">
              <a:spcBef>
                <a:spcPts val="0"/>
              </a:spcBef>
              <a:spcAft>
                <a:spcPts val="0"/>
              </a:spcAft>
              <a:buNone/>
            </a:pPr>
            <a:r>
              <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Lack of domain knowledge required for effective feature engineering.</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Lack of time required to conduct more classifier model training experiments.</a:t>
            </a:r>
            <a:endParaRPr sz="16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Future Work</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Training a Multilayer Perceptron (MLP) classifier model.</a:t>
            </a:r>
            <a:endParaRPr sz="1600">
              <a:latin typeface="Calibri"/>
              <a:ea typeface="Calibri"/>
              <a:cs typeface="Calibri"/>
              <a:sym typeface="Calibri"/>
            </a:endParaRPr>
          </a:p>
          <a:p>
            <a:pPr indent="0" lvl="0" marL="914400" rtl="0" algn="l">
              <a:spcBef>
                <a:spcPts val="0"/>
              </a:spcBef>
              <a:spcAft>
                <a:spcPts val="0"/>
              </a:spcAft>
              <a:buNone/>
            </a:pPr>
            <a:r>
              <a:t/>
            </a:r>
            <a:endParaRPr sz="1600">
              <a:latin typeface="Calibri"/>
              <a:ea typeface="Calibri"/>
              <a:cs typeface="Calibri"/>
              <a:sym typeface="Calibri"/>
            </a:endParaRPr>
          </a:p>
          <a:p>
            <a:pPr indent="-330200" lvl="0" marL="914400" rtl="0" algn="l">
              <a:spcBef>
                <a:spcPts val="0"/>
              </a:spcBef>
              <a:spcAft>
                <a:spcPts val="0"/>
              </a:spcAft>
              <a:buSzPts val="1600"/>
              <a:buFont typeface="Calibri"/>
              <a:buChar char="●"/>
            </a:pPr>
            <a:r>
              <a:rPr lang="en-US" sz="1600">
                <a:latin typeface="Calibri"/>
                <a:ea typeface="Calibri"/>
                <a:cs typeface="Calibri"/>
                <a:sym typeface="Calibri"/>
              </a:rPr>
              <a:t>Testing using an ensemble of good classifier models with trying multiple prediction averaging techniques.</a:t>
            </a:r>
            <a:endParaRPr sz="16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nvSpPr>
        <p:spPr>
          <a:xfrm>
            <a:off x="2772229" y="1843315"/>
            <a:ext cx="6502400" cy="2259534"/>
          </a:xfrm>
          <a:prstGeom prst="rect">
            <a:avLst/>
          </a:prstGeom>
          <a:blipFill rotWithShape="1">
            <a:blip r:embed="rId3">
              <a:alphaModFix/>
            </a:blip>
            <a:tile algn="b" flip="none" tx="0" sx="60000" ty="0" sy="58999"/>
          </a:blipFill>
          <a:ln cap="flat" cmpd="sng" w="9525">
            <a:solidFill>
              <a:srgbClr val="A5C4C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The world </a:t>
            </a:r>
            <a:endParaRPr/>
          </a:p>
          <a:p>
            <a:pPr indent="0" lvl="0" marL="0" marR="0" rtl="0" algn="ctr">
              <a:spcBef>
                <a:spcPts val="0"/>
              </a:spcBef>
              <a:spcAft>
                <a:spcPts val="0"/>
              </a:spcAft>
              <a:buNone/>
            </a:pPr>
            <a:r>
              <a:rPr b="1" lang="en-US" sz="4000">
                <a:solidFill>
                  <a:schemeClr val="dk1"/>
                </a:solidFill>
                <a:latin typeface="Calibri"/>
                <a:ea typeface="Calibri"/>
                <a:cs typeface="Calibri"/>
                <a:sym typeface="Calibri"/>
              </a:rPr>
              <a:t>is one big data problem.</a:t>
            </a:r>
            <a:endParaRPr/>
          </a:p>
          <a:p>
            <a:pPr indent="0" lvl="0" marL="0" marR="0" rtl="0" algn="ctr">
              <a:spcBef>
                <a:spcPts val="0"/>
              </a:spcBef>
              <a:spcAft>
                <a:spcPts val="0"/>
              </a:spcAft>
              <a:buNone/>
            </a:pPr>
            <a:r>
              <a:t/>
            </a:r>
            <a:endParaRPr b="1" sz="4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-Andrew McAFEE</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nvSpPr>
        <p:spPr>
          <a:xfrm>
            <a:off x="928914" y="1248228"/>
            <a:ext cx="4151085"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Motivation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Dataset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Work and Readings</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Proof of Concept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Results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Limitations and Future Work</a:t>
            </a:r>
            <a:endParaRPr sz="1800">
              <a:solidFill>
                <a:schemeClr val="dk1"/>
              </a:solidFill>
              <a:latin typeface="Calibri"/>
              <a:ea typeface="Calibri"/>
              <a:cs typeface="Calibri"/>
              <a:sym typeface="Calibri"/>
            </a:endParaRPr>
          </a:p>
        </p:txBody>
      </p:sp>
      <p:sp>
        <p:nvSpPr>
          <p:cNvPr id="109" name="Google Shape;109;p2"/>
          <p:cNvSpPr txBox="1"/>
          <p:nvPr/>
        </p:nvSpPr>
        <p:spPr>
          <a:xfrm>
            <a:off x="609600" y="331036"/>
            <a:ext cx="16836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Content</a:t>
            </a:r>
            <a:endParaRPr b="1"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nvSpPr>
        <p:spPr>
          <a:xfrm>
            <a:off x="406401" y="290286"/>
            <a:ext cx="2119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Motivation</a:t>
            </a:r>
            <a:endParaRPr b="1" sz="2400">
              <a:solidFill>
                <a:schemeClr val="dk1"/>
              </a:solidFill>
              <a:latin typeface="Calibri"/>
              <a:ea typeface="Calibri"/>
              <a:cs typeface="Calibri"/>
              <a:sym typeface="Calibri"/>
            </a:endParaRPr>
          </a:p>
        </p:txBody>
      </p:sp>
      <p:sp>
        <p:nvSpPr>
          <p:cNvPr id="115" name="Google Shape;115;p3"/>
          <p:cNvSpPr txBox="1"/>
          <p:nvPr/>
        </p:nvSpPr>
        <p:spPr>
          <a:xfrm>
            <a:off x="522525" y="972449"/>
            <a:ext cx="5907300" cy="3067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 of the challenges that any telecom company faces is customers’ churn, due to its direct effect on the revenues.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Building a predictive churn model helps the organization make proactive changes to their retention efforts that drive down churn rates.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using machine learning algorithms we can analyze, predict churner and non-churner customers.</a:t>
            </a:r>
            <a:endParaRPr sz="1800">
              <a:solidFill>
                <a:schemeClr val="dk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b="0" l="0" r="0" t="0"/>
          <a:stretch/>
        </p:blipFill>
        <p:spPr>
          <a:xfrm>
            <a:off x="6429829" y="3048226"/>
            <a:ext cx="5362575" cy="2009775"/>
          </a:xfrm>
          <a:prstGeom prst="rect">
            <a:avLst/>
          </a:prstGeom>
          <a:noFill/>
          <a:ln>
            <a:noFill/>
          </a:ln>
        </p:spPr>
      </p:pic>
      <p:sp>
        <p:nvSpPr>
          <p:cNvPr id="117" name="Google Shape;117;p3"/>
          <p:cNvSpPr txBox="1"/>
          <p:nvPr/>
        </p:nvSpPr>
        <p:spPr>
          <a:xfrm>
            <a:off x="406400" y="3822274"/>
            <a:ext cx="5742600" cy="17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Framework</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have focused our research and implementation on the Spark framework using Python and the PySpark Wrapper.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models implemented came from the ML library in PySpark.</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275772" y="296175"/>
            <a:ext cx="39478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Dataset</a:t>
            </a:r>
            <a:endParaRPr b="1" sz="2400">
              <a:solidFill>
                <a:schemeClr val="dk1"/>
              </a:solidFill>
              <a:latin typeface="Calibri"/>
              <a:ea typeface="Calibri"/>
              <a:cs typeface="Calibri"/>
              <a:sym typeface="Calibri"/>
            </a:endParaRPr>
          </a:p>
        </p:txBody>
      </p:sp>
      <p:sp>
        <p:nvSpPr>
          <p:cNvPr id="123" name="Google Shape;123;p6"/>
          <p:cNvSpPr txBox="1"/>
          <p:nvPr/>
        </p:nvSpPr>
        <p:spPr>
          <a:xfrm>
            <a:off x="454950" y="2351000"/>
            <a:ext cx="26700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Pandas screenshot</a:t>
            </a:r>
            <a:endParaRPr b="1" sz="2400">
              <a:solidFill>
                <a:schemeClr val="dk1"/>
              </a:solidFill>
              <a:latin typeface="Calibri"/>
              <a:ea typeface="Calibri"/>
              <a:cs typeface="Calibri"/>
              <a:sym typeface="Calibri"/>
            </a:endParaRPr>
          </a:p>
        </p:txBody>
      </p:sp>
      <p:sp>
        <p:nvSpPr>
          <p:cNvPr id="124" name="Google Shape;124;p6"/>
          <p:cNvSpPr txBox="1"/>
          <p:nvPr/>
        </p:nvSpPr>
        <p:spPr>
          <a:xfrm>
            <a:off x="454950" y="916877"/>
            <a:ext cx="11282100" cy="11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A telecommunication churn data set obtained from kaggle.com was used. The data set contains 7043 rows and 21 variables including the churn outcome. The data was split in different ratios for the training and testing purposes for different models.</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US" sz="1600"/>
              <a:t>Link: </a:t>
            </a:r>
            <a:r>
              <a:rPr lang="en-US" sz="1600" u="sng">
                <a:solidFill>
                  <a:schemeClr val="hlink"/>
                </a:solidFill>
                <a:hlinkClick r:id="rId3"/>
              </a:rPr>
              <a:t>https://www.kaggle.com/blastchar/telco-customer-churn</a:t>
            </a:r>
            <a:endParaRPr sz="1600"/>
          </a:p>
          <a:p>
            <a:pPr indent="0" lvl="0" marL="0" rtl="0" algn="l">
              <a:spcBef>
                <a:spcPts val="0"/>
              </a:spcBef>
              <a:spcAft>
                <a:spcPts val="0"/>
              </a:spcAft>
              <a:buNone/>
            </a:pPr>
            <a:r>
              <a:t/>
            </a:r>
            <a:endParaRPr/>
          </a:p>
        </p:txBody>
      </p:sp>
      <p:pic>
        <p:nvPicPr>
          <p:cNvPr id="125" name="Google Shape;125;p6"/>
          <p:cNvPicPr preferRelativeResize="0"/>
          <p:nvPr/>
        </p:nvPicPr>
        <p:blipFill>
          <a:blip r:embed="rId4">
            <a:alphaModFix/>
          </a:blip>
          <a:stretch>
            <a:fillRect/>
          </a:stretch>
        </p:blipFill>
        <p:spPr>
          <a:xfrm>
            <a:off x="454950" y="3060625"/>
            <a:ext cx="11502801" cy="187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4ef052079_0_0"/>
          <p:cNvSpPr txBox="1"/>
          <p:nvPr/>
        </p:nvSpPr>
        <p:spPr>
          <a:xfrm>
            <a:off x="406399" y="290275"/>
            <a:ext cx="402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RASHAD DANA </a:t>
            </a:r>
            <a:endParaRPr b="1" sz="2400">
              <a:solidFill>
                <a:schemeClr val="dk1"/>
              </a:solidFill>
              <a:latin typeface="Calibri"/>
              <a:ea typeface="Calibri"/>
              <a:cs typeface="Calibri"/>
              <a:sym typeface="Calibri"/>
            </a:endParaRPr>
          </a:p>
        </p:txBody>
      </p:sp>
      <p:sp>
        <p:nvSpPr>
          <p:cNvPr id="131" name="Google Shape;131;gb4ef052079_0_0"/>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Readings</a:t>
            </a:r>
            <a:endParaRPr b="1" sz="1800">
              <a:solidFill>
                <a:schemeClr val="dk1"/>
              </a:solidFill>
              <a:latin typeface="Calibri"/>
              <a:ea typeface="Calibri"/>
              <a:cs typeface="Calibri"/>
              <a:sym typeface="Calibri"/>
            </a:endParaRPr>
          </a:p>
        </p:txBody>
      </p:sp>
      <p:sp>
        <p:nvSpPr>
          <p:cNvPr id="132" name="Google Shape;132;gb4ef052079_0_0"/>
          <p:cNvSpPr txBox="1"/>
          <p:nvPr/>
        </p:nvSpPr>
        <p:spPr>
          <a:xfrm>
            <a:off x="406400" y="1149275"/>
            <a:ext cx="11324400" cy="287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SzPts val="1100"/>
              <a:buNone/>
            </a:pPr>
            <a:r>
              <a:rPr lang="en-US" sz="1600">
                <a:uFill>
                  <a:noFill/>
                </a:uFill>
                <a:latin typeface="Calibri"/>
                <a:ea typeface="Calibri"/>
                <a:cs typeface="Calibri"/>
                <a:sym typeface="Calibri"/>
                <a:hlinkClick r:id="rId3"/>
              </a:rPr>
              <a:t>Olayemi Olasehinde</a:t>
            </a:r>
            <a:r>
              <a:rPr lang="en-US" sz="1600">
                <a:latin typeface="Calibri"/>
                <a:ea typeface="Calibri"/>
                <a:cs typeface="Calibri"/>
                <a:sym typeface="Calibri"/>
              </a:rPr>
              <a:t>, Computational Efficiency Analysis of Customer Attrition Prediction Using Spark and Caret Random Forest Classifier.</a:t>
            </a:r>
            <a:endParaRPr sz="1600">
              <a:latin typeface="Calibri"/>
              <a:ea typeface="Calibri"/>
              <a:cs typeface="Calibri"/>
              <a:sym typeface="Calibri"/>
            </a:endParaRPr>
          </a:p>
          <a:p>
            <a:pPr indent="0" lvl="0" marL="0" rtl="0" algn="l">
              <a:lnSpc>
                <a:spcPct val="115000"/>
              </a:lnSpc>
              <a:spcBef>
                <a:spcPts val="2400"/>
              </a:spcBef>
              <a:spcAft>
                <a:spcPts val="0"/>
              </a:spcAft>
              <a:buSzPts val="1100"/>
              <a:buNone/>
            </a:pPr>
            <a:r>
              <a:rPr lang="en-US" sz="1600">
                <a:latin typeface="Calibri"/>
                <a:ea typeface="Calibri"/>
                <a:cs typeface="Calibri"/>
                <a:sym typeface="Calibri"/>
              </a:rPr>
              <a:t>Hend Sayed, Manal A. Abdel-Fattah, Sherif Kholief, Predicting Potential Banking Customer Churn using Apache Spark ML and MLlib Packages: A Comparative Study.</a:t>
            </a:r>
            <a:endParaRPr sz="1600">
              <a:latin typeface="Calibri"/>
              <a:ea typeface="Calibri"/>
              <a:cs typeface="Calibri"/>
              <a:sym typeface="Calibri"/>
            </a:endParaRPr>
          </a:p>
          <a:p>
            <a:pPr indent="0" lvl="0" marL="0" rtl="0" algn="l">
              <a:lnSpc>
                <a:spcPct val="115000"/>
              </a:lnSpc>
              <a:spcBef>
                <a:spcPts val="2400"/>
              </a:spcBef>
              <a:spcAft>
                <a:spcPts val="0"/>
              </a:spcAft>
              <a:buSzPts val="1100"/>
              <a:buNone/>
            </a:pPr>
            <a:r>
              <a:rPr lang="en-US" sz="1600">
                <a:latin typeface="Calibri"/>
                <a:ea typeface="Calibri"/>
                <a:cs typeface="Calibri"/>
                <a:sym typeface="Calibri"/>
              </a:rPr>
              <a:t>Soundarya Selvaraj, Sruthi Ms, An Effective Classifier for Predicting Churn in Telecommunication.</a:t>
            </a:r>
            <a:endParaRPr sz="1600">
              <a:latin typeface="Calibri"/>
              <a:ea typeface="Calibri"/>
              <a:cs typeface="Calibri"/>
              <a:sym typeface="Calibri"/>
            </a:endParaRPr>
          </a:p>
          <a:p>
            <a:pPr indent="0" lvl="0" marL="0" rtl="0" algn="l">
              <a:lnSpc>
                <a:spcPct val="115000"/>
              </a:lnSpc>
              <a:spcBef>
                <a:spcPts val="2400"/>
              </a:spcBef>
              <a:spcAft>
                <a:spcPts val="0"/>
              </a:spcAft>
              <a:buSzPts val="1100"/>
              <a:buNone/>
            </a:pPr>
            <a:r>
              <a:rPr lang="en-US" sz="1600">
                <a:latin typeface="Calibri"/>
                <a:ea typeface="Calibri"/>
                <a:cs typeface="Calibri"/>
                <a:sym typeface="Calibri"/>
              </a:rPr>
              <a:t>Muhammad B. A. Joolfoo, Rameshwar A. Jugurnauth, Khalid M. B. A. Joolfoo, Customer Churn Prediction in Telecom Using Machine Learning in Big Data Platform.</a:t>
            </a:r>
            <a:endParaRPr sz="1600">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rPr lang="en-US" sz="1600">
                <a:latin typeface="Calibri"/>
                <a:ea typeface="Calibri"/>
                <a:cs typeface="Calibri"/>
                <a:sym typeface="Calibri"/>
              </a:rPr>
              <a:t>Data preprocessing: Features scaling, PCA dimensionality reduction</a:t>
            </a:r>
            <a:endParaRPr sz="1600">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rPr lang="en-US" sz="1600">
                <a:latin typeface="Calibri"/>
                <a:ea typeface="Calibri"/>
                <a:cs typeface="Calibri"/>
                <a:sym typeface="Calibri"/>
              </a:rPr>
              <a:t>ML Models: Random Forest Classifier, Logistic Regression, GBT Classifier and LinearSVC</a:t>
            </a:r>
            <a:endParaRPr sz="1600">
              <a:latin typeface="Calibri"/>
              <a:ea typeface="Calibri"/>
              <a:cs typeface="Calibri"/>
              <a:sym typeface="Calibri"/>
            </a:endParaRPr>
          </a:p>
          <a:p>
            <a:pPr indent="0" lvl="0" marL="0" marR="0" rtl="0" algn="l">
              <a:spcBef>
                <a:spcPts val="600"/>
              </a:spcBef>
              <a:spcAft>
                <a:spcPts val="0"/>
              </a:spcAft>
              <a:buNone/>
            </a:pPr>
            <a:r>
              <a:t/>
            </a:r>
            <a:endParaRPr sz="1600">
              <a:latin typeface="Calibri"/>
              <a:ea typeface="Calibri"/>
              <a:cs typeface="Calibri"/>
              <a:sym typeface="Calibri"/>
            </a:endParaRPr>
          </a:p>
        </p:txBody>
      </p:sp>
      <p:sp>
        <p:nvSpPr>
          <p:cNvPr id="133" name="Google Shape;133;gb4ef052079_0_0"/>
          <p:cNvSpPr txBox="1"/>
          <p:nvPr/>
        </p:nvSpPr>
        <p:spPr>
          <a:xfrm>
            <a:off x="406400" y="4580600"/>
            <a:ext cx="7878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Work</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b700cbc6c8_3_0"/>
          <p:cNvSpPr txBox="1"/>
          <p:nvPr/>
        </p:nvSpPr>
        <p:spPr>
          <a:xfrm>
            <a:off x="219125" y="1509300"/>
            <a:ext cx="11460000" cy="38394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Olasehinde (2018) used spark to analyze the performance of the Random Forest Models from both SparkML and the CARET package from the R language. While the accuracies scored were observed to be very close 0.7982018 for the CARET model and 0.7934272 for the model from the Apache Spark package, the precision of each model varied significantly with the model from spark package and CARET scoring 0.7825538 and 0.9115646 respectively. The paper also showed the degree of which each variable has influenced the prediction of the models.</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Muhammad Joolfoo et al (2020) researched customer churn prediction in telecom industry using machine learning and big data platform (Hortonworks). With Spark being their execution engine processing and KNN algorithm as the main focus for implementing the prediction task. Logistic Regression was also implemented for comparison.</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rPr lang="en-US" sz="1600">
                <a:solidFill>
                  <a:schemeClr val="dk1"/>
                </a:solidFill>
                <a:latin typeface="Calibri"/>
                <a:ea typeface="Calibri"/>
                <a:cs typeface="Calibri"/>
                <a:sym typeface="Calibri"/>
              </a:rPr>
              <a:t>Accuracy, recall, precision and f-score where the 4 measures used to evaluate the performance of each algorithm. It was concluded that KNN has accuracy of 80% and area under the curve of 71%.</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Hend Sayed et al (2018) conducted a performance comparison between the ML and MLlib libraries in Spark on a banking customers churn dataset and a decision tree algorithm. The conclusion reached from their study that the newer Library (ML) performed better regarding the accuracy of predictions than the MLlib 0.79 and 0.73 respectively.  While the ML library took more time (25 seconds) to apply data transformations and train the model than the MLlib (6 seconds), it needed only 5 seconds to evaluate the testing data versus 14 seconds for MLlib.</a:t>
            </a:r>
            <a:endParaRPr sz="16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600">
              <a:latin typeface="Calibri"/>
              <a:ea typeface="Calibri"/>
              <a:cs typeface="Calibri"/>
              <a:sym typeface="Calibri"/>
            </a:endParaRPr>
          </a:p>
        </p:txBody>
      </p:sp>
      <p:sp>
        <p:nvSpPr>
          <p:cNvPr id="139" name="Google Shape;139;gb700cbc6c8_3_0"/>
          <p:cNvSpPr txBox="1"/>
          <p:nvPr/>
        </p:nvSpPr>
        <p:spPr>
          <a:xfrm>
            <a:off x="386725" y="154700"/>
            <a:ext cx="2990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RASHAD DANA </a:t>
            </a:r>
            <a:endParaRPr b="1" sz="2400">
              <a:solidFill>
                <a:schemeClr val="dk1"/>
              </a:solidFill>
              <a:latin typeface="Calibri"/>
              <a:ea typeface="Calibri"/>
              <a:cs typeface="Calibri"/>
              <a:sym typeface="Calibri"/>
            </a:endParaRPr>
          </a:p>
        </p:txBody>
      </p:sp>
      <p:sp>
        <p:nvSpPr>
          <p:cNvPr id="140" name="Google Shape;140;gb700cbc6c8_3_0"/>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Literature Review</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aae2e7a8f2_0_0"/>
          <p:cNvSpPr txBox="1"/>
          <p:nvPr/>
        </p:nvSpPr>
        <p:spPr>
          <a:xfrm>
            <a:off x="406399" y="290275"/>
            <a:ext cx="318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TAMER TAHAMOQA</a:t>
            </a:r>
            <a:endParaRPr b="1" sz="2400">
              <a:solidFill>
                <a:schemeClr val="dk1"/>
              </a:solidFill>
              <a:latin typeface="Calibri"/>
              <a:ea typeface="Calibri"/>
              <a:cs typeface="Calibri"/>
              <a:sym typeface="Calibri"/>
            </a:endParaRPr>
          </a:p>
        </p:txBody>
      </p:sp>
      <p:sp>
        <p:nvSpPr>
          <p:cNvPr id="146" name="Google Shape;146;gaae2e7a8f2_0_0"/>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Readings</a:t>
            </a:r>
            <a:endParaRPr b="1" sz="1800">
              <a:solidFill>
                <a:schemeClr val="dk1"/>
              </a:solidFill>
              <a:latin typeface="Calibri"/>
              <a:ea typeface="Calibri"/>
              <a:cs typeface="Calibri"/>
              <a:sym typeface="Calibri"/>
            </a:endParaRPr>
          </a:p>
        </p:txBody>
      </p:sp>
      <p:sp>
        <p:nvSpPr>
          <p:cNvPr id="147" name="Google Shape;147;gaae2e7a8f2_0_0"/>
          <p:cNvSpPr txBox="1"/>
          <p:nvPr/>
        </p:nvSpPr>
        <p:spPr>
          <a:xfrm>
            <a:off x="406400" y="1149275"/>
            <a:ext cx="11324400" cy="23826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2400"/>
              </a:spcBef>
              <a:spcAft>
                <a:spcPts val="0"/>
              </a:spcAft>
              <a:buSzPts val="1600"/>
              <a:buFont typeface="Calibri"/>
              <a:buChar char="●"/>
            </a:pPr>
            <a:r>
              <a:rPr lang="en-US" sz="1600">
                <a:latin typeface="Calibri"/>
                <a:ea typeface="Calibri"/>
                <a:cs typeface="Calibri"/>
                <a:sym typeface="Calibri"/>
              </a:rPr>
              <a:t>Yiqing Huang, Fangzhou Zhu, Mingxuan Yuan, Ke Deng, Yanhua Li, Bing Ni, Wenyuan Dai, Qiang Yang, Jia Zeng, </a:t>
            </a:r>
            <a:r>
              <a:rPr i="1" lang="en-US" sz="1600">
                <a:latin typeface="Calibri"/>
                <a:ea typeface="Calibri"/>
                <a:cs typeface="Calibri"/>
                <a:sym typeface="Calibri"/>
              </a:rPr>
              <a:t>“Telco Churn Prediction with Big Data”.</a:t>
            </a:r>
            <a:endParaRPr sz="1600">
              <a:latin typeface="Calibri"/>
              <a:ea typeface="Calibri"/>
              <a:cs typeface="Calibri"/>
              <a:sym typeface="Calibri"/>
            </a:endParaRPr>
          </a:p>
          <a:p>
            <a:pPr indent="-330200" lvl="0" marL="457200" rtl="0" algn="l">
              <a:lnSpc>
                <a:spcPct val="115000"/>
              </a:lnSpc>
              <a:spcBef>
                <a:spcPts val="0"/>
              </a:spcBef>
              <a:spcAft>
                <a:spcPts val="0"/>
              </a:spcAft>
              <a:buSzPts val="1600"/>
              <a:buFont typeface="Calibri"/>
              <a:buChar char="●"/>
            </a:pPr>
            <a:r>
              <a:rPr lang="en-US" sz="1600">
                <a:latin typeface="Calibri"/>
                <a:ea typeface="Calibri"/>
                <a:cs typeface="Calibri"/>
                <a:sym typeface="Calibri"/>
              </a:rPr>
              <a:t>Wissam Nazeer Wassouf , Ramez Alkhatib, Kamal Salloum and Shadi Balloul, </a:t>
            </a:r>
            <a:r>
              <a:rPr i="1" lang="en-US" sz="1600">
                <a:latin typeface="Calibri"/>
                <a:ea typeface="Calibri"/>
                <a:cs typeface="Calibri"/>
                <a:sym typeface="Calibri"/>
              </a:rPr>
              <a:t>“Predictive analytics using big data for increased customer loyalty: Syriatel Telecom Company case study”.</a:t>
            </a:r>
            <a:endParaRPr sz="1600">
              <a:latin typeface="Calibri"/>
              <a:ea typeface="Calibri"/>
              <a:cs typeface="Calibri"/>
              <a:sym typeface="Calibri"/>
            </a:endParaRPr>
          </a:p>
          <a:p>
            <a:pPr indent="-330200" lvl="0" marL="457200" rtl="0" algn="l">
              <a:lnSpc>
                <a:spcPct val="115000"/>
              </a:lnSpc>
              <a:spcBef>
                <a:spcPts val="0"/>
              </a:spcBef>
              <a:spcAft>
                <a:spcPts val="0"/>
              </a:spcAft>
              <a:buSzPts val="1600"/>
              <a:buFont typeface="Calibri"/>
              <a:buChar char="●"/>
            </a:pPr>
            <a:r>
              <a:rPr lang="en-US" sz="1600">
                <a:latin typeface="Calibri"/>
                <a:ea typeface="Calibri"/>
                <a:cs typeface="Calibri"/>
                <a:sym typeface="Calibri"/>
              </a:rPr>
              <a:t>Nurul Izzati Mohammad, Saiful Adli Ismail, Mohd Nazri Kama, Othman Mohd Yusop, Azri Azmi, </a:t>
            </a:r>
            <a:r>
              <a:rPr i="1" lang="en-US" sz="1600">
                <a:latin typeface="Calibri"/>
                <a:ea typeface="Calibri"/>
                <a:cs typeface="Calibri"/>
                <a:sym typeface="Calibri"/>
              </a:rPr>
              <a:t>“Customer Churn Prediction In Telecommunication Industry Using Machine Learning Classifiers”</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lnSpc>
                <a:spcPct val="115000"/>
              </a:lnSpc>
              <a:spcBef>
                <a:spcPts val="2400"/>
              </a:spcBef>
              <a:spcAft>
                <a:spcPts val="0"/>
              </a:spcAft>
              <a:buSzPts val="1100"/>
              <a:buNone/>
            </a:pPr>
            <a:r>
              <a:t/>
            </a:r>
            <a:endParaRPr sz="1600">
              <a:latin typeface="Calibri"/>
              <a:ea typeface="Calibri"/>
              <a:cs typeface="Calibri"/>
              <a:sym typeface="Calibri"/>
            </a:endParaRPr>
          </a:p>
          <a:p>
            <a:pPr indent="-330200" lvl="0" marL="457200" rtl="0" algn="l">
              <a:lnSpc>
                <a:spcPct val="115000"/>
              </a:lnSpc>
              <a:spcBef>
                <a:spcPts val="2400"/>
              </a:spcBef>
              <a:spcAft>
                <a:spcPts val="0"/>
              </a:spcAft>
              <a:buSzPts val="1600"/>
              <a:buFont typeface="Calibri"/>
              <a:buChar char="●"/>
            </a:pPr>
            <a:r>
              <a:rPr lang="en-US" sz="1600">
                <a:latin typeface="Calibri"/>
                <a:ea typeface="Calibri"/>
                <a:cs typeface="Calibri"/>
                <a:sym typeface="Calibri"/>
              </a:rPr>
              <a:t>Model training and tuning with Exhaustive Hyperparameter Grid Search and Cross Validation.</a:t>
            </a:r>
            <a:endParaRPr sz="1600">
              <a:latin typeface="Calibri"/>
              <a:ea typeface="Calibri"/>
              <a:cs typeface="Calibri"/>
              <a:sym typeface="Calibri"/>
            </a:endParaRPr>
          </a:p>
          <a:p>
            <a:pPr indent="-330200" lvl="0" marL="457200" rtl="0" algn="l">
              <a:lnSpc>
                <a:spcPct val="115000"/>
              </a:lnSpc>
              <a:spcBef>
                <a:spcPts val="0"/>
              </a:spcBef>
              <a:spcAft>
                <a:spcPts val="0"/>
              </a:spcAft>
              <a:buSzPts val="1600"/>
              <a:buFont typeface="Calibri"/>
              <a:buChar char="●"/>
            </a:pPr>
            <a:r>
              <a:rPr lang="en-US" sz="1600">
                <a:latin typeface="Calibri"/>
                <a:ea typeface="Calibri"/>
                <a:cs typeface="Calibri"/>
                <a:sym typeface="Calibri"/>
              </a:rPr>
              <a:t>ML Models: Decision Tree, Random Forest Classifier, GBT Classifier.</a:t>
            </a:r>
            <a:endParaRPr sz="1600">
              <a:latin typeface="Calibri"/>
              <a:ea typeface="Calibri"/>
              <a:cs typeface="Calibri"/>
              <a:sym typeface="Calibri"/>
            </a:endParaRPr>
          </a:p>
          <a:p>
            <a:pPr indent="0" lvl="0" marL="0" marR="0" rtl="0" algn="l">
              <a:spcBef>
                <a:spcPts val="600"/>
              </a:spcBef>
              <a:spcAft>
                <a:spcPts val="0"/>
              </a:spcAft>
              <a:buNone/>
            </a:pPr>
            <a:r>
              <a:t/>
            </a:r>
            <a:endParaRPr>
              <a:latin typeface="Calibri"/>
              <a:ea typeface="Calibri"/>
              <a:cs typeface="Calibri"/>
              <a:sym typeface="Calibri"/>
            </a:endParaRPr>
          </a:p>
        </p:txBody>
      </p:sp>
      <p:sp>
        <p:nvSpPr>
          <p:cNvPr id="148" name="Google Shape;148;gaae2e7a8f2_0_0"/>
          <p:cNvSpPr txBox="1"/>
          <p:nvPr/>
        </p:nvSpPr>
        <p:spPr>
          <a:xfrm>
            <a:off x="406400" y="3387025"/>
            <a:ext cx="7878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Work</a:t>
            </a:r>
            <a:endParaRPr b="1"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700cbc6c8_0_3"/>
          <p:cNvSpPr txBox="1"/>
          <p:nvPr/>
        </p:nvSpPr>
        <p:spPr>
          <a:xfrm>
            <a:off x="406399" y="290275"/>
            <a:ext cx="318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TAMER TAHAMOQA</a:t>
            </a:r>
            <a:endParaRPr b="1" sz="2400">
              <a:solidFill>
                <a:schemeClr val="dk1"/>
              </a:solidFill>
              <a:latin typeface="Calibri"/>
              <a:ea typeface="Calibri"/>
              <a:cs typeface="Calibri"/>
              <a:sym typeface="Calibri"/>
            </a:endParaRPr>
          </a:p>
        </p:txBody>
      </p:sp>
      <p:sp>
        <p:nvSpPr>
          <p:cNvPr id="154" name="Google Shape;154;gb700cbc6c8_0_3"/>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Literature Review</a:t>
            </a:r>
            <a:endParaRPr b="1" sz="1800">
              <a:solidFill>
                <a:schemeClr val="dk1"/>
              </a:solidFill>
              <a:latin typeface="Calibri"/>
              <a:ea typeface="Calibri"/>
              <a:cs typeface="Calibri"/>
              <a:sym typeface="Calibri"/>
            </a:endParaRPr>
          </a:p>
        </p:txBody>
      </p:sp>
      <p:sp>
        <p:nvSpPr>
          <p:cNvPr id="155" name="Google Shape;155;gb700cbc6c8_0_3"/>
          <p:cNvSpPr txBox="1"/>
          <p:nvPr/>
        </p:nvSpPr>
        <p:spPr>
          <a:xfrm>
            <a:off x="406400" y="1149275"/>
            <a:ext cx="11324400" cy="44022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2400"/>
              </a:spcBef>
              <a:spcAft>
                <a:spcPts val="0"/>
              </a:spcAft>
              <a:buSzPts val="1600"/>
              <a:buFont typeface="Calibri"/>
              <a:buChar char="●"/>
            </a:pPr>
            <a:r>
              <a:rPr b="1" lang="en-US" sz="1600">
                <a:latin typeface="Calibri"/>
                <a:ea typeface="Calibri"/>
                <a:cs typeface="Calibri"/>
                <a:sym typeface="Calibri"/>
              </a:rPr>
              <a:t>Yiqing Huang, Fangzhou Zhu, Mingxuan Yuan, Ke Deng, Yanhua Li, Bing Ni, Wenyuan Dai, Qiang Yang, Jia Zeng, </a:t>
            </a:r>
            <a:r>
              <a:rPr b="1" i="1" lang="en-US" sz="1600">
                <a:latin typeface="Calibri"/>
                <a:ea typeface="Calibri"/>
                <a:cs typeface="Calibri"/>
                <a:sym typeface="Calibri"/>
              </a:rPr>
              <a:t>“Telco Churn Prediction with Big Data”</a:t>
            </a:r>
            <a:r>
              <a:rPr lang="en-US" sz="1600">
                <a:latin typeface="Calibri"/>
                <a:ea typeface="Calibri"/>
                <a:cs typeface="Calibri"/>
                <a:sym typeface="Calibri"/>
              </a:rPr>
              <a:t>:  </a:t>
            </a:r>
            <a:endParaRPr sz="1600">
              <a:latin typeface="Calibri"/>
              <a:ea typeface="Calibri"/>
              <a:cs typeface="Calibri"/>
              <a:sym typeface="Calibri"/>
            </a:endParaRPr>
          </a:p>
          <a:p>
            <a:pPr indent="0" lvl="0" marL="457200" rtl="0" algn="l">
              <a:lnSpc>
                <a:spcPct val="115000"/>
              </a:lnSpc>
              <a:spcBef>
                <a:spcPts val="2400"/>
              </a:spcBef>
              <a:spcAft>
                <a:spcPts val="0"/>
              </a:spcAft>
              <a:buNone/>
            </a:pPr>
            <a:r>
              <a:rPr lang="en-US" sz="1600">
                <a:solidFill>
                  <a:schemeClr val="dk1"/>
                </a:solidFill>
                <a:latin typeface="Calibri"/>
                <a:ea typeface="Calibri"/>
                <a:cs typeface="Calibri"/>
                <a:sym typeface="Calibri"/>
              </a:rPr>
              <a:t>The authors deployed a churn prediction system in one of the biggest mobile operators in China. The authors used 9-month dataset from around two million prepaid customers. The authors used Apache Hadoop for storage, Apache Hive and Apache Spark for feature engineering, and Apache Spark for training the classifier models. The best classifier that yielded the best results was the Random Forest classifier. The previous deployed system had 68% precision for the top 50,000 predicted churners while the new system achieved 96% precision. The prediction performance of the system significantly outperformed the previous deployed system due to utilizing higher volume and variety of data with utilizing Operations Support Systems (OSS) data (which was rarely studied before) with Business Support Systems (BSS) data.</a:t>
            </a:r>
            <a:endParaRPr sz="1600">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t/>
            </a:r>
            <a:endParaRPr>
              <a:latin typeface="Calibri"/>
              <a:ea typeface="Calibri"/>
              <a:cs typeface="Calibri"/>
              <a:sym typeface="Calibri"/>
            </a:endParaRPr>
          </a:p>
          <a:p>
            <a:pPr indent="0" lvl="0" marL="0" marR="0" rtl="0" algn="l">
              <a:spcBef>
                <a:spcPts val="60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b700cbc6c8_1_0"/>
          <p:cNvSpPr txBox="1"/>
          <p:nvPr/>
        </p:nvSpPr>
        <p:spPr>
          <a:xfrm>
            <a:off x="406399" y="290275"/>
            <a:ext cx="3188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TAMER TAHAMOQA</a:t>
            </a:r>
            <a:endParaRPr b="1" sz="2400">
              <a:solidFill>
                <a:schemeClr val="dk1"/>
              </a:solidFill>
              <a:latin typeface="Calibri"/>
              <a:ea typeface="Calibri"/>
              <a:cs typeface="Calibri"/>
              <a:sym typeface="Calibri"/>
            </a:endParaRPr>
          </a:p>
        </p:txBody>
      </p:sp>
      <p:sp>
        <p:nvSpPr>
          <p:cNvPr id="161" name="Google Shape;161;gb700cbc6c8_1_0"/>
          <p:cNvSpPr txBox="1"/>
          <p:nvPr/>
        </p:nvSpPr>
        <p:spPr>
          <a:xfrm>
            <a:off x="406400" y="751978"/>
            <a:ext cx="2119200" cy="33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Literature Review</a:t>
            </a:r>
            <a:endParaRPr b="1" sz="1800">
              <a:solidFill>
                <a:schemeClr val="dk1"/>
              </a:solidFill>
              <a:latin typeface="Calibri"/>
              <a:ea typeface="Calibri"/>
              <a:cs typeface="Calibri"/>
              <a:sym typeface="Calibri"/>
            </a:endParaRPr>
          </a:p>
        </p:txBody>
      </p:sp>
      <p:sp>
        <p:nvSpPr>
          <p:cNvPr id="162" name="Google Shape;162;gb700cbc6c8_1_0"/>
          <p:cNvSpPr txBox="1"/>
          <p:nvPr/>
        </p:nvSpPr>
        <p:spPr>
          <a:xfrm>
            <a:off x="406400" y="1149275"/>
            <a:ext cx="11324400" cy="49713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240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Wissam Nazeer Wassouf , Ramez Alkhatib, Kamal Salloum and Shadi Balloul, </a:t>
            </a:r>
            <a:r>
              <a:rPr b="1" i="1" lang="en-US" sz="1600">
                <a:solidFill>
                  <a:schemeClr val="dk1"/>
                </a:solidFill>
                <a:latin typeface="Calibri"/>
                <a:ea typeface="Calibri"/>
                <a:cs typeface="Calibri"/>
                <a:sym typeface="Calibri"/>
              </a:rPr>
              <a:t>“Predictive analytics using big data for increased customer loyalty: Syriatel Telecom Company case study”</a:t>
            </a:r>
            <a:r>
              <a:rPr i="1" lang="en-US" sz="1600">
                <a:solidFill>
                  <a:schemeClr val="dk1"/>
                </a:solidFill>
                <a:latin typeface="Calibri"/>
                <a:ea typeface="Calibri"/>
                <a:cs typeface="Calibri"/>
                <a:sym typeface="Calibri"/>
              </a:rPr>
              <a:t>: </a:t>
            </a:r>
            <a:endParaRPr i="1" sz="1600">
              <a:solidFill>
                <a:schemeClr val="dk1"/>
              </a:solidFill>
              <a:latin typeface="Calibri"/>
              <a:ea typeface="Calibri"/>
              <a:cs typeface="Calibri"/>
              <a:sym typeface="Calibri"/>
            </a:endParaRPr>
          </a:p>
          <a:p>
            <a:pPr indent="0" lvl="0" marL="457200" rtl="0" algn="l">
              <a:lnSpc>
                <a:spcPct val="115000"/>
              </a:lnSpc>
              <a:spcBef>
                <a:spcPts val="2400"/>
              </a:spcBef>
              <a:spcAft>
                <a:spcPts val="600"/>
              </a:spcAft>
              <a:buSzPts val="1100"/>
              <a:buNone/>
            </a:pPr>
            <a:r>
              <a:rPr lang="en-US" sz="1600">
                <a:solidFill>
                  <a:schemeClr val="dk1"/>
                </a:solidFill>
                <a:latin typeface="Calibri"/>
                <a:ea typeface="Calibri"/>
                <a:cs typeface="Calibri"/>
                <a:sym typeface="Calibri"/>
              </a:rPr>
              <a:t>The authors implemented a customer loyalty prediction system at the Syriatel Telecom Company. Syriatel supplied a dataset that contained 127 million records and 220 features for training and testing. Customers were segmented based on the Time-Frequency-Monetary (TFM) approach which was adjusted from the Recency-Frequency-Monetary (RFM) approach. The level of loyalty was then defined for each segment or group. Several classification algorithms were applied based on the descriptors and chosen features to classify new users by loyalty. The authors used the Hortonworks Data Platform (HDP) Hadoop framework, Apache Hadoop was used for data storage and Apache Spark was used for most phases of data processing and classifier model training on Spark ML. The Gradient-boosted tree (GBT) classifier was found to be the best in the binary classification task of (loyal vs unloyal) and the Random Forest classifier was found to be the best in the multi-classification task of (very low loyalty, low loyalty, medium loyalty, high loyalty, very high loyalty).</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2021-01-09T16:00:31Z</dcterms:created>
  <dc:creator>Dana Estetieh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b85a34-3be4-440e-85d4-9e91f3965885_Enabled">
    <vt:lpwstr>True</vt:lpwstr>
  </property>
  <property fmtid="{D5CDD505-2E9C-101B-9397-08002B2CF9AE}" pid="3" name="MSIP_Label_72b85a34-3be4-440e-85d4-9e91f3965885_SiteId">
    <vt:lpwstr>b29946b5-d7e4-4844-8004-18680e37052a</vt:lpwstr>
  </property>
  <property fmtid="{D5CDD505-2E9C-101B-9397-08002B2CF9AE}" pid="4" name="MSIP_Label_72b85a34-3be4-440e-85d4-9e91f3965885_Owner">
    <vt:lpwstr>danaes@fastlink.com.jo</vt:lpwstr>
  </property>
  <property fmtid="{D5CDD505-2E9C-101B-9397-08002B2CF9AE}" pid="5" name="MSIP_Label_72b85a34-3be4-440e-85d4-9e91f3965885_SetDate">
    <vt:lpwstr>2021-01-09T16:05:41.2059539Z</vt:lpwstr>
  </property>
  <property fmtid="{D5CDD505-2E9C-101B-9397-08002B2CF9AE}" pid="6" name="MSIP_Label_72b85a34-3be4-440e-85d4-9e91f3965885_Name">
    <vt:lpwstr>General (Default)</vt:lpwstr>
  </property>
  <property fmtid="{D5CDD505-2E9C-101B-9397-08002B2CF9AE}" pid="7" name="MSIP_Label_72b85a34-3be4-440e-85d4-9e91f3965885_Application">
    <vt:lpwstr>Microsoft Azure Information Protection</vt:lpwstr>
  </property>
  <property fmtid="{D5CDD505-2E9C-101B-9397-08002B2CF9AE}" pid="8" name="MSIP_Label_72b85a34-3be4-440e-85d4-9e91f3965885_ActionId">
    <vt:lpwstr>b1e04cf7-53a6-4b26-93c1-6deb6ee5899d</vt:lpwstr>
  </property>
  <property fmtid="{D5CDD505-2E9C-101B-9397-08002B2CF9AE}" pid="9" name="MSIP_Label_72b85a34-3be4-440e-85d4-9e91f3965885_Extended_MSFT_Method">
    <vt:lpwstr>Automatic</vt:lpwstr>
  </property>
  <property fmtid="{D5CDD505-2E9C-101B-9397-08002B2CF9AE}" pid="10" name="Sensitivity">
    <vt:lpwstr>General (Default)</vt:lpwstr>
  </property>
</Properties>
</file>