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8" r:id="rId6"/>
    <p:sldId id="263" r:id="rId7"/>
    <p:sldId id="266" r:id="rId8"/>
    <p:sldId id="264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B9352-F352-4BA0-8190-5AC70F9D4E3C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C27F-4CD7-45A1-8FFA-232BA6D7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0C27F-4CD7-45A1-8FFA-232BA6D7B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99616"/>
            <a:ext cx="10256758" cy="1942741"/>
          </a:xfrm>
        </p:spPr>
        <p:txBody>
          <a:bodyPr/>
          <a:lstStyle/>
          <a:p>
            <a:pPr algn="ctr"/>
            <a:r>
              <a:rPr lang="en-US" sz="5400" dirty="0" smtClean="0"/>
              <a:t>Real Time Operating System</a:t>
            </a:r>
            <a:br>
              <a:rPr lang="en-US" sz="5400" dirty="0" smtClean="0"/>
            </a:br>
            <a:r>
              <a:rPr lang="en-US" sz="5400" dirty="0" smtClean="0"/>
              <a:t>(RTOS)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411620"/>
            <a:ext cx="10000725" cy="86142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Daniel Tinsley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Description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RTOS is any system that relies on timing of the output as well as the result</a:t>
            </a:r>
          </a:p>
          <a:p>
            <a:r>
              <a:rPr lang="en-US" sz="4000" dirty="0"/>
              <a:t>P</a:t>
            </a:r>
            <a:r>
              <a:rPr lang="en-US" sz="4000" dirty="0" smtClean="0"/>
              <a:t>roduces a certain outcome within a specified time </a:t>
            </a:r>
          </a:p>
        </p:txBody>
      </p:sp>
    </p:spTree>
    <p:extLst>
      <p:ext uri="{BB962C8B-B14F-4D97-AF65-F5344CB8AC3E}">
        <p14:creationId xmlns:p14="http://schemas.microsoft.com/office/powerpoint/2010/main" val="31848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Hard vs. Soft RTOS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9660941" cy="4195481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/>
              <a:t> Hard RTOS</a:t>
            </a:r>
          </a:p>
          <a:p>
            <a:pPr lvl="2"/>
            <a:r>
              <a:rPr lang="en-US" sz="3600" dirty="0"/>
              <a:t>No </a:t>
            </a:r>
            <a:r>
              <a:rPr lang="en-US" sz="3600" dirty="0" smtClean="0"/>
              <a:t>timing lateness </a:t>
            </a:r>
            <a:r>
              <a:rPr lang="en-US" sz="3600" dirty="0"/>
              <a:t>is accepted at </a:t>
            </a:r>
            <a:r>
              <a:rPr lang="en-US" sz="3600" dirty="0" smtClean="0"/>
              <a:t>all</a:t>
            </a:r>
          </a:p>
          <a:p>
            <a:pPr lvl="2"/>
            <a:r>
              <a:rPr lang="en-US" sz="3600" dirty="0" smtClean="0"/>
              <a:t>Used where timing critical:</a:t>
            </a:r>
          </a:p>
          <a:p>
            <a:pPr lvl="3"/>
            <a:r>
              <a:rPr lang="en-US" sz="3400" dirty="0" smtClean="0"/>
              <a:t>Transportation, missiles, reactors, etc.</a:t>
            </a:r>
          </a:p>
          <a:p>
            <a:pPr lvl="1"/>
            <a:r>
              <a:rPr lang="en-US" sz="3600" dirty="0"/>
              <a:t> </a:t>
            </a:r>
            <a:r>
              <a:rPr lang="en-US" sz="3600" dirty="0" smtClean="0"/>
              <a:t>Soft RTOS</a:t>
            </a:r>
            <a:endParaRPr lang="en-US" sz="3600" dirty="0"/>
          </a:p>
          <a:p>
            <a:pPr lvl="2"/>
            <a:r>
              <a:rPr lang="en-US" sz="3600" dirty="0" smtClean="0"/>
              <a:t>Some timing </a:t>
            </a:r>
            <a:r>
              <a:rPr lang="en-US" sz="3600" dirty="0"/>
              <a:t>lateness is </a:t>
            </a:r>
            <a:r>
              <a:rPr lang="en-US" sz="3600" dirty="0" smtClean="0"/>
              <a:t>accepted</a:t>
            </a:r>
            <a:endParaRPr lang="en-US" sz="3600" dirty="0"/>
          </a:p>
          <a:p>
            <a:pPr lvl="2"/>
            <a:endParaRPr lang="en-US" sz="34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96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41089" cy="1400530"/>
          </a:xfrm>
        </p:spPr>
        <p:txBody>
          <a:bodyPr/>
          <a:lstStyle/>
          <a:p>
            <a:pPr algn="ctr"/>
            <a:r>
              <a:rPr lang="en-US" sz="5400" dirty="0" smtClean="0"/>
              <a:t>Task State Diagram</a:t>
            </a:r>
            <a:endParaRPr lang="en-US" sz="5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46112" y="2147348"/>
            <a:ext cx="11042940" cy="3626535"/>
            <a:chOff x="1611416" y="2147348"/>
            <a:chExt cx="10077635" cy="3626535"/>
          </a:xfrm>
        </p:grpSpPr>
        <p:sp>
          <p:nvSpPr>
            <p:cNvPr id="6" name="Freeform 5"/>
            <p:cNvSpPr/>
            <p:nvPr/>
          </p:nvSpPr>
          <p:spPr>
            <a:xfrm>
              <a:off x="3382776" y="2888840"/>
              <a:ext cx="643304" cy="91440"/>
            </a:xfrm>
            <a:custGeom>
              <a:avLst/>
              <a:gdLst>
                <a:gd name="connsiteX0" fmla="*/ 0 w 643304"/>
                <a:gd name="connsiteY0" fmla="*/ 45720 h 91440"/>
                <a:gd name="connsiteX1" fmla="*/ 643304 w 643304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304" h="91440">
                  <a:moveTo>
                    <a:pt x="0" y="45720"/>
                  </a:moveTo>
                  <a:lnTo>
                    <a:pt x="64330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5" tIns="42350" rIns="317504" bIns="423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611416" y="2243608"/>
              <a:ext cx="1773160" cy="1381903"/>
            </a:xfrm>
            <a:custGeom>
              <a:avLst/>
              <a:gdLst>
                <a:gd name="connsiteX0" fmla="*/ 0 w 1773160"/>
                <a:gd name="connsiteY0" fmla="*/ 0 h 1381903"/>
                <a:gd name="connsiteX1" fmla="*/ 1773160 w 1773160"/>
                <a:gd name="connsiteY1" fmla="*/ 0 h 1381903"/>
                <a:gd name="connsiteX2" fmla="*/ 1773160 w 1773160"/>
                <a:gd name="connsiteY2" fmla="*/ 1381903 h 1381903"/>
                <a:gd name="connsiteX3" fmla="*/ 0 w 1773160"/>
                <a:gd name="connsiteY3" fmla="*/ 1381903 h 1381903"/>
                <a:gd name="connsiteX4" fmla="*/ 0 w 1773160"/>
                <a:gd name="connsiteY4" fmla="*/ 0 h 13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3160" h="1381903">
                  <a:moveTo>
                    <a:pt x="0" y="0"/>
                  </a:moveTo>
                  <a:lnTo>
                    <a:pt x="1773160" y="0"/>
                  </a:lnTo>
                  <a:lnTo>
                    <a:pt x="1773160" y="1381903"/>
                  </a:lnTo>
                  <a:lnTo>
                    <a:pt x="0" y="13819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New</a:t>
              </a:r>
              <a:endParaRPr lang="en-US" sz="2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521925" y="2888840"/>
              <a:ext cx="1790575" cy="91440"/>
            </a:xfrm>
            <a:custGeom>
              <a:avLst/>
              <a:gdLst>
                <a:gd name="connsiteX0" fmla="*/ 0 w 643304"/>
                <a:gd name="connsiteY0" fmla="*/ 45720 h 91440"/>
                <a:gd name="connsiteX1" fmla="*/ 643304 w 643304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304" h="91440">
                  <a:moveTo>
                    <a:pt x="0" y="45720"/>
                  </a:moveTo>
                  <a:lnTo>
                    <a:pt x="64330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5" tIns="42350" rIns="317504" bIns="423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058481" y="2179432"/>
              <a:ext cx="1465244" cy="1510255"/>
            </a:xfrm>
            <a:custGeom>
              <a:avLst/>
              <a:gdLst>
                <a:gd name="connsiteX0" fmla="*/ 0 w 1465244"/>
                <a:gd name="connsiteY0" fmla="*/ 0 h 1510255"/>
                <a:gd name="connsiteX1" fmla="*/ 1465244 w 1465244"/>
                <a:gd name="connsiteY1" fmla="*/ 0 h 1510255"/>
                <a:gd name="connsiteX2" fmla="*/ 1465244 w 1465244"/>
                <a:gd name="connsiteY2" fmla="*/ 1510255 h 1510255"/>
                <a:gd name="connsiteX3" fmla="*/ 0 w 1465244"/>
                <a:gd name="connsiteY3" fmla="*/ 1510255 h 1510255"/>
                <a:gd name="connsiteX4" fmla="*/ 0 w 1465244"/>
                <a:gd name="connsiteY4" fmla="*/ 0 h 151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5244" h="1510255">
                  <a:moveTo>
                    <a:pt x="0" y="0"/>
                  </a:moveTo>
                  <a:lnTo>
                    <a:pt x="1465244" y="0"/>
                  </a:lnTo>
                  <a:lnTo>
                    <a:pt x="1465244" y="1510255"/>
                  </a:lnTo>
                  <a:lnTo>
                    <a:pt x="0" y="1510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Ready</a:t>
              </a:r>
              <a:endParaRPr lang="en-US" sz="2200" kern="1200" dirty="0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8032498" y="3721771"/>
              <a:ext cx="373971" cy="1138984"/>
            </a:xfrm>
            <a:custGeom>
              <a:avLst/>
              <a:gdLst>
                <a:gd name="connsiteX0" fmla="*/ 1042721 w 1042721"/>
                <a:gd name="connsiteY0" fmla="*/ 0 h 228223"/>
                <a:gd name="connsiteX1" fmla="*/ 1042721 w 1042721"/>
                <a:gd name="connsiteY1" fmla="*/ 131211 h 228223"/>
                <a:gd name="connsiteX2" fmla="*/ 0 w 1042721"/>
                <a:gd name="connsiteY2" fmla="*/ 131211 h 228223"/>
                <a:gd name="connsiteX3" fmla="*/ 0 w 1042721"/>
                <a:gd name="connsiteY3" fmla="*/ 228223 h 228223"/>
                <a:gd name="connsiteX0" fmla="*/ 1042721 w 1042721"/>
                <a:gd name="connsiteY0" fmla="*/ 0 h 148841"/>
                <a:gd name="connsiteX1" fmla="*/ 1042721 w 1042721"/>
                <a:gd name="connsiteY1" fmla="*/ 51829 h 148841"/>
                <a:gd name="connsiteX2" fmla="*/ 0 w 1042721"/>
                <a:gd name="connsiteY2" fmla="*/ 51829 h 148841"/>
                <a:gd name="connsiteX3" fmla="*/ 0 w 1042721"/>
                <a:gd name="connsiteY3" fmla="*/ 148841 h 148841"/>
                <a:gd name="connsiteX0" fmla="*/ 1042721 w 1057051"/>
                <a:gd name="connsiteY0" fmla="*/ 0 h 170902"/>
                <a:gd name="connsiteX1" fmla="*/ 1042721 w 1057051"/>
                <a:gd name="connsiteY1" fmla="*/ 51829 h 170902"/>
                <a:gd name="connsiteX2" fmla="*/ 1057051 w 1057051"/>
                <a:gd name="connsiteY2" fmla="*/ 170902 h 170902"/>
                <a:gd name="connsiteX3" fmla="*/ 0 w 1057051"/>
                <a:gd name="connsiteY3" fmla="*/ 148841 h 170902"/>
                <a:gd name="connsiteX0" fmla="*/ 0 w 1071384"/>
                <a:gd name="connsiteY0" fmla="*/ 0 h 170902"/>
                <a:gd name="connsiteX1" fmla="*/ 0 w 1071384"/>
                <a:gd name="connsiteY1" fmla="*/ 51829 h 170902"/>
                <a:gd name="connsiteX2" fmla="*/ 14330 w 1071384"/>
                <a:gd name="connsiteY2" fmla="*/ 170902 h 170902"/>
                <a:gd name="connsiteX3" fmla="*/ 1071384 w 1071384"/>
                <a:gd name="connsiteY3" fmla="*/ 163725 h 170902"/>
                <a:gd name="connsiteX0" fmla="*/ 0 w 1071384"/>
                <a:gd name="connsiteY0" fmla="*/ 0 h 176128"/>
                <a:gd name="connsiteX1" fmla="*/ 0 w 1071384"/>
                <a:gd name="connsiteY1" fmla="*/ 51829 h 176128"/>
                <a:gd name="connsiteX2" fmla="*/ 14330 w 1071384"/>
                <a:gd name="connsiteY2" fmla="*/ 170902 h 176128"/>
                <a:gd name="connsiteX3" fmla="*/ 1071384 w 1071384"/>
                <a:gd name="connsiteY3" fmla="*/ 176128 h 17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384" h="176128">
                  <a:moveTo>
                    <a:pt x="0" y="0"/>
                  </a:moveTo>
                  <a:lnTo>
                    <a:pt x="0" y="51829"/>
                  </a:lnTo>
                  <a:lnTo>
                    <a:pt x="14330" y="170902"/>
                  </a:lnTo>
                  <a:lnTo>
                    <a:pt x="1071384" y="176128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07202" tIns="110743" rIns="507201" bIns="11074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312501" y="2147348"/>
              <a:ext cx="1433161" cy="1574423"/>
            </a:xfrm>
            <a:custGeom>
              <a:avLst/>
              <a:gdLst>
                <a:gd name="connsiteX0" fmla="*/ 0 w 1433161"/>
                <a:gd name="connsiteY0" fmla="*/ 0 h 1574423"/>
                <a:gd name="connsiteX1" fmla="*/ 1433161 w 1433161"/>
                <a:gd name="connsiteY1" fmla="*/ 0 h 1574423"/>
                <a:gd name="connsiteX2" fmla="*/ 1433161 w 1433161"/>
                <a:gd name="connsiteY2" fmla="*/ 1574423 h 1574423"/>
                <a:gd name="connsiteX3" fmla="*/ 0 w 1433161"/>
                <a:gd name="connsiteY3" fmla="*/ 1574423 h 1574423"/>
                <a:gd name="connsiteX4" fmla="*/ 0 w 1433161"/>
                <a:gd name="connsiteY4" fmla="*/ 0 h 157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3161" h="1574423">
                  <a:moveTo>
                    <a:pt x="0" y="0"/>
                  </a:moveTo>
                  <a:lnTo>
                    <a:pt x="1433161" y="0"/>
                  </a:lnTo>
                  <a:lnTo>
                    <a:pt x="1433161" y="1574423"/>
                  </a:lnTo>
                  <a:lnTo>
                    <a:pt x="0" y="15744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Running</a:t>
              </a:r>
              <a:endParaRPr lang="en-US" sz="22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627891" y="2963333"/>
              <a:ext cx="1234655" cy="29676"/>
            </a:xfrm>
            <a:custGeom>
              <a:avLst/>
              <a:gdLst>
                <a:gd name="connsiteX0" fmla="*/ 0 w 869707"/>
                <a:gd name="connsiteY0" fmla="*/ 134816 h 134816"/>
                <a:gd name="connsiteX1" fmla="*/ 451953 w 869707"/>
                <a:gd name="connsiteY1" fmla="*/ 134816 h 134816"/>
                <a:gd name="connsiteX2" fmla="*/ 451953 w 869707"/>
                <a:gd name="connsiteY2" fmla="*/ 0 h 134816"/>
                <a:gd name="connsiteX3" fmla="*/ 869707 w 869707"/>
                <a:gd name="connsiteY3" fmla="*/ 0 h 134816"/>
                <a:gd name="connsiteX0" fmla="*/ 0 w 869707"/>
                <a:gd name="connsiteY0" fmla="*/ 134816 h 134816"/>
                <a:gd name="connsiteX1" fmla="*/ 451953 w 869707"/>
                <a:gd name="connsiteY1" fmla="*/ 134816 h 134816"/>
                <a:gd name="connsiteX2" fmla="*/ 435911 w 869707"/>
                <a:gd name="connsiteY2" fmla="*/ 128337 h 134816"/>
                <a:gd name="connsiteX3" fmla="*/ 869707 w 869707"/>
                <a:gd name="connsiteY3" fmla="*/ 0 h 134816"/>
                <a:gd name="connsiteX0" fmla="*/ 0 w 965960"/>
                <a:gd name="connsiteY0" fmla="*/ 22522 h 22522"/>
                <a:gd name="connsiteX1" fmla="*/ 451953 w 965960"/>
                <a:gd name="connsiteY1" fmla="*/ 22522 h 22522"/>
                <a:gd name="connsiteX2" fmla="*/ 435911 w 965960"/>
                <a:gd name="connsiteY2" fmla="*/ 16043 h 22522"/>
                <a:gd name="connsiteX3" fmla="*/ 965960 w 965960"/>
                <a:gd name="connsiteY3" fmla="*/ 0 h 22522"/>
                <a:gd name="connsiteX0" fmla="*/ 0 w 1175697"/>
                <a:gd name="connsiteY0" fmla="*/ 6479 h 14625"/>
                <a:gd name="connsiteX1" fmla="*/ 451953 w 1175697"/>
                <a:gd name="connsiteY1" fmla="*/ 6479 h 14625"/>
                <a:gd name="connsiteX2" fmla="*/ 435911 w 1175697"/>
                <a:gd name="connsiteY2" fmla="*/ 0 h 14625"/>
                <a:gd name="connsiteX3" fmla="*/ 1175697 w 1175697"/>
                <a:gd name="connsiteY3" fmla="*/ 14625 h 14625"/>
                <a:gd name="connsiteX0" fmla="*/ 0 w 3066385"/>
                <a:gd name="connsiteY0" fmla="*/ 6479 h 9493"/>
                <a:gd name="connsiteX1" fmla="*/ 451953 w 3066385"/>
                <a:gd name="connsiteY1" fmla="*/ 6479 h 9493"/>
                <a:gd name="connsiteX2" fmla="*/ 435911 w 3066385"/>
                <a:gd name="connsiteY2" fmla="*/ 0 h 9493"/>
                <a:gd name="connsiteX3" fmla="*/ 3066385 w 3066385"/>
                <a:gd name="connsiteY3" fmla="*/ 9493 h 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66385" h="9493">
                  <a:moveTo>
                    <a:pt x="0" y="6479"/>
                  </a:moveTo>
                  <a:lnTo>
                    <a:pt x="451953" y="6479"/>
                  </a:lnTo>
                  <a:lnTo>
                    <a:pt x="435911" y="0"/>
                  </a:lnTo>
                  <a:lnTo>
                    <a:pt x="3066385" y="9493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4796" tIns="64039" rIns="424794" bIns="6403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5099061" y="4015871"/>
              <a:ext cx="2930020" cy="1758012"/>
            </a:xfrm>
            <a:custGeom>
              <a:avLst/>
              <a:gdLst>
                <a:gd name="connsiteX0" fmla="*/ 0 w 2930020"/>
                <a:gd name="connsiteY0" fmla="*/ 0 h 1758012"/>
                <a:gd name="connsiteX1" fmla="*/ 2930020 w 2930020"/>
                <a:gd name="connsiteY1" fmla="*/ 0 h 1758012"/>
                <a:gd name="connsiteX2" fmla="*/ 2930020 w 2930020"/>
                <a:gd name="connsiteY2" fmla="*/ 1758012 h 1758012"/>
                <a:gd name="connsiteX3" fmla="*/ 0 w 2930020"/>
                <a:gd name="connsiteY3" fmla="*/ 1758012 h 1758012"/>
                <a:gd name="connsiteX4" fmla="*/ 0 w 2930020"/>
                <a:gd name="connsiteY4" fmla="*/ 0 h 175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020" h="1758012">
                  <a:moveTo>
                    <a:pt x="0" y="0"/>
                  </a:moveTo>
                  <a:lnTo>
                    <a:pt x="2930020" y="0"/>
                  </a:lnTo>
                  <a:lnTo>
                    <a:pt x="2930020" y="1758012"/>
                  </a:lnTo>
                  <a:lnTo>
                    <a:pt x="0" y="175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Waiting</a:t>
              </a:r>
              <a:endParaRPr lang="en-US" sz="22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937424" y="2149758"/>
              <a:ext cx="1751627" cy="1478163"/>
            </a:xfrm>
            <a:custGeom>
              <a:avLst/>
              <a:gdLst>
                <a:gd name="connsiteX0" fmla="*/ 0 w 2930020"/>
                <a:gd name="connsiteY0" fmla="*/ 0 h 1758012"/>
                <a:gd name="connsiteX1" fmla="*/ 2930020 w 2930020"/>
                <a:gd name="connsiteY1" fmla="*/ 0 h 1758012"/>
                <a:gd name="connsiteX2" fmla="*/ 2930020 w 2930020"/>
                <a:gd name="connsiteY2" fmla="*/ 1758012 h 1758012"/>
                <a:gd name="connsiteX3" fmla="*/ 0 w 2930020"/>
                <a:gd name="connsiteY3" fmla="*/ 1758012 h 1758012"/>
                <a:gd name="connsiteX4" fmla="*/ 0 w 2930020"/>
                <a:gd name="connsiteY4" fmla="*/ 0 h 175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020" h="1758012">
                  <a:moveTo>
                    <a:pt x="0" y="0"/>
                  </a:moveTo>
                  <a:lnTo>
                    <a:pt x="2930020" y="0"/>
                  </a:lnTo>
                  <a:lnTo>
                    <a:pt x="2930020" y="1758012"/>
                  </a:lnTo>
                  <a:lnTo>
                    <a:pt x="0" y="175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Halted</a:t>
              </a:r>
              <a:endParaRPr lang="en-US" sz="2200" kern="1200" dirty="0"/>
            </a:p>
          </p:txBody>
        </p:sp>
      </p:grpSp>
      <p:sp>
        <p:nvSpPr>
          <p:cNvPr id="15" name="Freeform 14"/>
          <p:cNvSpPr/>
          <p:nvPr/>
        </p:nvSpPr>
        <p:spPr>
          <a:xfrm rot="10800000" flipH="1">
            <a:off x="3962400" y="3712664"/>
            <a:ext cx="1245751" cy="1379613"/>
          </a:xfrm>
          <a:custGeom>
            <a:avLst/>
            <a:gdLst>
              <a:gd name="connsiteX0" fmla="*/ 1042721 w 1042721"/>
              <a:gd name="connsiteY0" fmla="*/ 0 h 228223"/>
              <a:gd name="connsiteX1" fmla="*/ 1042721 w 1042721"/>
              <a:gd name="connsiteY1" fmla="*/ 131211 h 228223"/>
              <a:gd name="connsiteX2" fmla="*/ 0 w 1042721"/>
              <a:gd name="connsiteY2" fmla="*/ 131211 h 228223"/>
              <a:gd name="connsiteX3" fmla="*/ 0 w 1042721"/>
              <a:gd name="connsiteY3" fmla="*/ 228223 h 228223"/>
              <a:gd name="connsiteX0" fmla="*/ 1042721 w 1042721"/>
              <a:gd name="connsiteY0" fmla="*/ 0 h 148841"/>
              <a:gd name="connsiteX1" fmla="*/ 1042721 w 1042721"/>
              <a:gd name="connsiteY1" fmla="*/ 51829 h 148841"/>
              <a:gd name="connsiteX2" fmla="*/ 0 w 1042721"/>
              <a:gd name="connsiteY2" fmla="*/ 51829 h 148841"/>
              <a:gd name="connsiteX3" fmla="*/ 0 w 1042721"/>
              <a:gd name="connsiteY3" fmla="*/ 148841 h 148841"/>
              <a:gd name="connsiteX0" fmla="*/ 1042721 w 1057051"/>
              <a:gd name="connsiteY0" fmla="*/ 0 h 170902"/>
              <a:gd name="connsiteX1" fmla="*/ 1042721 w 1057051"/>
              <a:gd name="connsiteY1" fmla="*/ 51829 h 170902"/>
              <a:gd name="connsiteX2" fmla="*/ 1057051 w 1057051"/>
              <a:gd name="connsiteY2" fmla="*/ 170902 h 170902"/>
              <a:gd name="connsiteX3" fmla="*/ 0 w 1057051"/>
              <a:gd name="connsiteY3" fmla="*/ 148841 h 170902"/>
              <a:gd name="connsiteX0" fmla="*/ 0 w 1071384"/>
              <a:gd name="connsiteY0" fmla="*/ 0 h 170902"/>
              <a:gd name="connsiteX1" fmla="*/ 0 w 1071384"/>
              <a:gd name="connsiteY1" fmla="*/ 51829 h 170902"/>
              <a:gd name="connsiteX2" fmla="*/ 14330 w 1071384"/>
              <a:gd name="connsiteY2" fmla="*/ 170902 h 170902"/>
              <a:gd name="connsiteX3" fmla="*/ 1071384 w 1071384"/>
              <a:gd name="connsiteY3" fmla="*/ 163725 h 170902"/>
              <a:gd name="connsiteX0" fmla="*/ 0 w 1071384"/>
              <a:gd name="connsiteY0" fmla="*/ 0 h 176128"/>
              <a:gd name="connsiteX1" fmla="*/ 0 w 1071384"/>
              <a:gd name="connsiteY1" fmla="*/ 51829 h 176128"/>
              <a:gd name="connsiteX2" fmla="*/ 14330 w 1071384"/>
              <a:gd name="connsiteY2" fmla="*/ 170902 h 176128"/>
              <a:gd name="connsiteX3" fmla="*/ 1071384 w 1071384"/>
              <a:gd name="connsiteY3" fmla="*/ 176128 h 176128"/>
              <a:gd name="connsiteX0" fmla="*/ 2145733 w 2160063"/>
              <a:gd name="connsiteY0" fmla="*/ 0 h 171167"/>
              <a:gd name="connsiteX1" fmla="*/ 2145733 w 2160063"/>
              <a:gd name="connsiteY1" fmla="*/ 51829 h 171167"/>
              <a:gd name="connsiteX2" fmla="*/ 2160063 w 2160063"/>
              <a:gd name="connsiteY2" fmla="*/ 170902 h 171167"/>
              <a:gd name="connsiteX3" fmla="*/ 0 w 2160063"/>
              <a:gd name="connsiteY3" fmla="*/ 171167 h 171167"/>
              <a:gd name="connsiteX0" fmla="*/ 31628 w 45958"/>
              <a:gd name="connsiteY0" fmla="*/ 0 h 262952"/>
              <a:gd name="connsiteX1" fmla="*/ 31628 w 45958"/>
              <a:gd name="connsiteY1" fmla="*/ 51829 h 262952"/>
              <a:gd name="connsiteX2" fmla="*/ 45958 w 45958"/>
              <a:gd name="connsiteY2" fmla="*/ 170902 h 262952"/>
              <a:gd name="connsiteX3" fmla="*/ 0 w 45958"/>
              <a:gd name="connsiteY3" fmla="*/ 262952 h 262952"/>
              <a:gd name="connsiteX0" fmla="*/ 2283584 w 2283584"/>
              <a:gd name="connsiteY0" fmla="*/ 0 h 213338"/>
              <a:gd name="connsiteX1" fmla="*/ 31628 w 2283584"/>
              <a:gd name="connsiteY1" fmla="*/ 2215 h 213338"/>
              <a:gd name="connsiteX2" fmla="*/ 45958 w 2283584"/>
              <a:gd name="connsiteY2" fmla="*/ 121288 h 213338"/>
              <a:gd name="connsiteX3" fmla="*/ 0 w 2283584"/>
              <a:gd name="connsiteY3" fmla="*/ 213338 h 21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3584" h="213338">
                <a:moveTo>
                  <a:pt x="2283584" y="0"/>
                </a:moveTo>
                <a:lnTo>
                  <a:pt x="31628" y="2215"/>
                </a:lnTo>
                <a:lnTo>
                  <a:pt x="45958" y="121288"/>
                </a:lnTo>
                <a:lnTo>
                  <a:pt x="0" y="213338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07202" tIns="110743" rIns="507201" bIns="11074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6" name="Freeform 15"/>
          <p:cNvSpPr/>
          <p:nvPr/>
        </p:nvSpPr>
        <p:spPr>
          <a:xfrm rot="10800000">
            <a:off x="4968674" y="3192798"/>
            <a:ext cx="2343826" cy="90687"/>
          </a:xfrm>
          <a:custGeom>
            <a:avLst/>
            <a:gdLst>
              <a:gd name="connsiteX0" fmla="*/ 0 w 643304"/>
              <a:gd name="connsiteY0" fmla="*/ 45720 h 91440"/>
              <a:gd name="connsiteX1" fmla="*/ 643304 w 643304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3304" h="91440">
                <a:moveTo>
                  <a:pt x="0" y="45720"/>
                </a:moveTo>
                <a:lnTo>
                  <a:pt x="643304" y="45720"/>
                </a:lnTo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7505" tIns="42350" rIns="317504" bIns="42351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17" name="TextBox 16"/>
          <p:cNvSpPr txBox="1"/>
          <p:nvPr/>
        </p:nvSpPr>
        <p:spPr>
          <a:xfrm>
            <a:off x="5727032" y="2422358"/>
            <a:ext cx="13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9843" y="3272619"/>
            <a:ext cx="13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Time-out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18359" y="2370675"/>
            <a:ext cx="13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Keeps track of which process is ran</a:t>
            </a:r>
          </a:p>
          <a:p>
            <a:endParaRPr lang="en-US" sz="2800" dirty="0"/>
          </a:p>
          <a:p>
            <a:r>
              <a:rPr lang="en-US" sz="2800" dirty="0" smtClean="0"/>
              <a:t>New: Process is being created</a:t>
            </a:r>
          </a:p>
          <a:p>
            <a:r>
              <a:rPr lang="en-US" sz="2800" dirty="0" smtClean="0"/>
              <a:t>Running: Instructions are being executed</a:t>
            </a:r>
          </a:p>
          <a:p>
            <a:r>
              <a:rPr lang="en-US" sz="2800" dirty="0" smtClean="0"/>
              <a:t>Waiting: The process is waiting for an event to occur</a:t>
            </a:r>
          </a:p>
          <a:p>
            <a:r>
              <a:rPr lang="en-US" sz="2800" dirty="0" smtClean="0"/>
              <a:t>Ready: The process is waiting to be assigned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33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1444"/>
            <a:ext cx="8946541" cy="4195481"/>
          </a:xfrm>
        </p:spPr>
        <p:txBody>
          <a:bodyPr>
            <a:noAutofit/>
          </a:bodyPr>
          <a:lstStyle/>
          <a:p>
            <a:r>
              <a:rPr lang="en-US" sz="3200" dirty="0" smtClean="0"/>
              <a:t>Task Management</a:t>
            </a:r>
          </a:p>
          <a:p>
            <a:endParaRPr lang="en-US" sz="3200" dirty="0"/>
          </a:p>
          <a:p>
            <a:r>
              <a:rPr lang="en-US" sz="3200" dirty="0" smtClean="0"/>
              <a:t>Memory Management</a:t>
            </a:r>
          </a:p>
          <a:p>
            <a:endParaRPr lang="en-US" sz="3200" dirty="0"/>
          </a:p>
          <a:p>
            <a:r>
              <a:rPr lang="en-US" sz="3200" dirty="0" smtClean="0"/>
              <a:t>Communication</a:t>
            </a:r>
          </a:p>
          <a:p>
            <a:endParaRPr lang="en-US" sz="3200" dirty="0"/>
          </a:p>
          <a:p>
            <a:r>
              <a:rPr lang="en-US" sz="3200" dirty="0" smtClean="0"/>
              <a:t>Synchronization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54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3529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Task Management:</a:t>
            </a:r>
          </a:p>
          <a:p>
            <a:pPr lvl="1"/>
            <a:r>
              <a:rPr lang="en-US" sz="2800" dirty="0" smtClean="0"/>
              <a:t>First allocates memory and the CPU time for each task</a:t>
            </a:r>
          </a:p>
          <a:p>
            <a:pPr lvl="2"/>
            <a:r>
              <a:rPr lang="en-US" sz="2800" dirty="0" smtClean="0"/>
              <a:t>Scheduler is used to record state of each task</a:t>
            </a:r>
          </a:p>
          <a:p>
            <a:pPr lvl="2"/>
            <a:r>
              <a:rPr lang="en-US" sz="2800" dirty="0" smtClean="0"/>
              <a:t>Dispatcher performs the context switching</a:t>
            </a:r>
          </a:p>
          <a:p>
            <a:pPr lvl="3"/>
            <a:r>
              <a:rPr lang="en-US" sz="2800" dirty="0" smtClean="0"/>
              <a:t>Context switching is to save the full process state when the OS switches processes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9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8499"/>
            <a:ext cx="9404723" cy="1400530"/>
          </a:xfrm>
        </p:spPr>
        <p:txBody>
          <a:bodyPr/>
          <a:lstStyle/>
          <a:p>
            <a:r>
              <a:rPr lang="en-US" dirty="0" smtClean="0"/>
              <a:t>RTOS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1866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Scheduling is used to:</a:t>
            </a:r>
          </a:p>
          <a:p>
            <a:pPr lvl="1"/>
            <a:r>
              <a:rPr lang="en-US" sz="2600" dirty="0" smtClean="0"/>
              <a:t>Maximize CPU utilization among different tasks</a:t>
            </a:r>
          </a:p>
          <a:p>
            <a:pPr lvl="1"/>
            <a:r>
              <a:rPr lang="en-US" sz="2600" dirty="0" smtClean="0"/>
              <a:t>Minimize time spent halted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1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48499"/>
            <a:ext cx="9404723" cy="1400530"/>
          </a:xfrm>
        </p:spPr>
        <p:txBody>
          <a:bodyPr/>
          <a:lstStyle/>
          <a:p>
            <a:r>
              <a:rPr lang="en-US" dirty="0" smtClean="0"/>
              <a:t>RTOS </a:t>
            </a:r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1866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Memory Management:</a:t>
            </a:r>
          </a:p>
          <a:p>
            <a:pPr lvl="1"/>
            <a:r>
              <a:rPr lang="en-US" sz="2400" dirty="0" smtClean="0"/>
              <a:t>Memory allocated dynamically </a:t>
            </a:r>
          </a:p>
          <a:p>
            <a:pPr lvl="1"/>
            <a:r>
              <a:rPr lang="en-US" sz="2400" dirty="0" smtClean="0"/>
              <a:t>Stores intermediate results</a:t>
            </a:r>
          </a:p>
          <a:p>
            <a:pPr lvl="1"/>
            <a:r>
              <a:rPr lang="en-US" sz="2400" dirty="0" smtClean="0"/>
              <a:t>Must be </a:t>
            </a:r>
            <a:r>
              <a:rPr lang="en-US" sz="2400" dirty="0" err="1" smtClean="0"/>
              <a:t>alloc</a:t>
            </a:r>
            <a:r>
              <a:rPr lang="en-US" sz="2400" dirty="0" smtClean="0"/>
              <a:t>/</a:t>
            </a:r>
            <a:r>
              <a:rPr lang="en-US" sz="2400" dirty="0" err="1" smtClean="0"/>
              <a:t>dealloc</a:t>
            </a:r>
            <a:r>
              <a:rPr lang="en-US" sz="2400" dirty="0" smtClean="0"/>
              <a:t> </a:t>
            </a:r>
            <a:r>
              <a:rPr lang="en-US" sz="2400" dirty="0" err="1" smtClean="0"/>
              <a:t>withing</a:t>
            </a:r>
            <a:r>
              <a:rPr lang="en-US" sz="2400" dirty="0" smtClean="0"/>
              <a:t> constant time limit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7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210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Real Time Operating System (RTOS)</vt:lpstr>
      <vt:lpstr>Description</vt:lpstr>
      <vt:lpstr>Hard vs. Soft RTOS</vt:lpstr>
      <vt:lpstr>Task State Diagram</vt:lpstr>
      <vt:lpstr>Task State Explanation</vt:lpstr>
      <vt:lpstr>RTOS Architecture</vt:lpstr>
      <vt:lpstr>RTOS Architecture</vt:lpstr>
      <vt:lpstr>RTOS Architecture</vt:lpstr>
      <vt:lpstr>RTOS Architecture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Operating System (RTOS)</dc:title>
  <dc:creator>Daniel</dc:creator>
  <cp:lastModifiedBy>Daniel</cp:lastModifiedBy>
  <cp:revision>13</cp:revision>
  <dcterms:created xsi:type="dcterms:W3CDTF">2013-04-22T00:14:44Z</dcterms:created>
  <dcterms:modified xsi:type="dcterms:W3CDTF">2013-04-22T06:37:51Z</dcterms:modified>
</cp:coreProperties>
</file>