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0" r:id="rId1"/>
  </p:sldMasterIdLst>
  <p:notesMasterIdLst>
    <p:notesMasterId r:id="rId11"/>
  </p:notesMasterIdLst>
  <p:sldIdLst>
    <p:sldId id="260" r:id="rId2"/>
    <p:sldId id="304" r:id="rId3"/>
    <p:sldId id="305" r:id="rId4"/>
    <p:sldId id="306" r:id="rId5"/>
    <p:sldId id="308" r:id="rId6"/>
    <p:sldId id="307" r:id="rId7"/>
    <p:sldId id="310" r:id="rId8"/>
    <p:sldId id="309" r:id="rId9"/>
    <p:sldId id="263" r:id="rId10"/>
  </p:sldIdLst>
  <p:sldSz cx="9144000" cy="5143500" type="screen16x9"/>
  <p:notesSz cx="6858000" cy="9144000"/>
  <p:embeddedFontLs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Catamaran Thin" panose="020B0604020202020204" charset="0"/>
      <p:bold r:id="rId16"/>
    </p:embeddedFont>
    <p:embeddedFont>
      <p:font typeface="Montserrat Black" panose="020B0604020202020204" charset="0"/>
      <p:bold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8311973-9208-44DA-8E67-A96D443FD65D}">
          <p14:sldIdLst>
            <p14:sldId id="260"/>
            <p14:sldId id="304"/>
            <p14:sldId id="305"/>
            <p14:sldId id="306"/>
            <p14:sldId id="308"/>
            <p14:sldId id="307"/>
            <p14:sldId id="310"/>
            <p14:sldId id="309"/>
            <p14:sldId id="263"/>
          </p14:sldIdLst>
        </p14:section>
        <p14:section name="Untitled Section" id="{0ED4FE68-4563-4310-A325-E698F8A4FE35}">
          <p14:sldIdLst/>
        </p14:section>
        <p14:section name="Untitled Section" id="{740A22F6-4F97-41B0-81C3-810C8CC9BFA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h.techbk@gmail.com" initials="k" lastIdx="1" clrIdx="0">
    <p:extLst>
      <p:ext uri="{19B8F6BF-5375-455C-9EA6-DF929625EA0E}">
        <p15:presenceInfo xmlns:p15="http://schemas.microsoft.com/office/powerpoint/2012/main" userId="c2faa9f0a89bb1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D5EA88-C169-47BD-91CF-2B2DDB6FC9C6}">
  <a:tblStyle styleId="{77D5EA88-C169-47BD-91CF-2B2DDB6FC9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9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0T22:09:20.35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531f0fbb07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531f0fbb07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91f1f61733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91f1f61733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36"/>
          <p:cNvSpPr txBox="1">
            <a:spLocks noGrp="1"/>
          </p:cNvSpPr>
          <p:nvPr>
            <p:ph type="title" hasCustomPrompt="1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36"/>
          <p:cNvSpPr txBox="1">
            <a:spLocks noGrp="1"/>
          </p:cNvSpPr>
          <p:nvPr>
            <p:ph type="subTitle" idx="1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grpSp>
        <p:nvGrpSpPr>
          <p:cNvPr id="2689" name="Google Shape;2689;p36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690" name="Google Shape;2690;p36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2" name="Google Shape;2752;p36"/>
          <p:cNvGrpSpPr/>
          <p:nvPr/>
        </p:nvGrpSpPr>
        <p:grpSpPr>
          <a:xfrm flipH="1">
            <a:off x="-1158216" y="3211066"/>
            <a:ext cx="1044511" cy="1040037"/>
            <a:chOff x="8115187" y="2576885"/>
            <a:chExt cx="1044511" cy="1040037"/>
          </a:xfrm>
        </p:grpSpPr>
        <p:sp>
          <p:nvSpPr>
            <p:cNvPr id="2753" name="Google Shape;2753;p36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770" name="Google Shape;2770;p3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1" name="Google Shape;2771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772" name="Google Shape;2772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7" name="Google Shape;2787;p36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788" name="Google Shape;2788;p36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4" name="Google Shape;2804;p36"/>
          <p:cNvSpPr txBox="1">
            <a:spLocks noGrp="1"/>
          </p:cNvSpPr>
          <p:nvPr>
            <p:ph type="title" idx="2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05" name="Google Shape;2805;p36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2806" name="Google Shape;2806;p3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7" name="Google Shape;2807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808" name="Google Shape;2808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3" name="Google Shape;2823;p36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2824" name="Google Shape;2824;p36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7" name="Google Shape;2837;p36"/>
          <p:cNvSpPr txBox="1">
            <a:spLocks noGrp="1"/>
          </p:cNvSpPr>
          <p:nvPr>
            <p:ph type="subTitle" idx="3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38" name="Google Shape;2838;p36"/>
          <p:cNvSpPr txBox="1">
            <a:spLocks noGrp="1"/>
          </p:cNvSpPr>
          <p:nvPr>
            <p:ph type="title" idx="4" hasCustomPrompt="1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36"/>
          <p:cNvSpPr txBox="1">
            <a:spLocks noGrp="1"/>
          </p:cNvSpPr>
          <p:nvPr>
            <p:ph type="subTitle" idx="5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2840" name="Google Shape;2840;p36"/>
          <p:cNvSpPr txBox="1">
            <a:spLocks noGrp="1"/>
          </p:cNvSpPr>
          <p:nvPr>
            <p:ph type="subTitle" idx="6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41" name="Google Shape;2841;p36"/>
          <p:cNvSpPr txBox="1">
            <a:spLocks noGrp="1"/>
          </p:cNvSpPr>
          <p:nvPr>
            <p:ph type="title" idx="7" hasCustomPrompt="1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2" name="Google Shape;2842;p36"/>
          <p:cNvSpPr txBox="1">
            <a:spLocks noGrp="1"/>
          </p:cNvSpPr>
          <p:nvPr>
            <p:ph type="subTitle" idx="8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2843" name="Google Shape;2843;p36"/>
          <p:cNvSpPr txBox="1">
            <a:spLocks noGrp="1"/>
          </p:cNvSpPr>
          <p:nvPr>
            <p:ph type="subTitle" idx="9"/>
          </p:nvPr>
        </p:nvSpPr>
        <p:spPr>
          <a:xfrm>
            <a:off x="4912750" y="289812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44" name="Google Shape;2844;p36"/>
          <p:cNvSpPr txBox="1">
            <a:spLocks noGrp="1"/>
          </p:cNvSpPr>
          <p:nvPr>
            <p:ph type="title" idx="13" hasCustomPrompt="1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5" name="Google Shape;2845;p36"/>
          <p:cNvSpPr txBox="1">
            <a:spLocks noGrp="1"/>
          </p:cNvSpPr>
          <p:nvPr>
            <p:ph type="subTitle" idx="14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2846" name="Google Shape;2846;p36"/>
          <p:cNvSpPr txBox="1">
            <a:spLocks noGrp="1"/>
          </p:cNvSpPr>
          <p:nvPr>
            <p:ph type="subTitle" idx="15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8"/>
          <p:cNvSpPr txBox="1">
            <a:spLocks noGrp="1"/>
          </p:cNvSpPr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58" name="Google Shape;1658;p25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59" name="Google Shape;1659;p25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0" name="Google Shape;1660;p2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61" name="Google Shape;1661;p2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6" name="Google Shape;1676;p25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77" name="Google Shape;1677;p25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>
            <a:spLocks noGrp="1"/>
          </p:cNvSpPr>
          <p:nvPr>
            <p:ph type="title"/>
          </p:nvPr>
        </p:nvSpPr>
        <p:spPr>
          <a:xfrm>
            <a:off x="1881300" y="1657781"/>
            <a:ext cx="53814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28"/>
          <p:cNvSpPr txBox="1">
            <a:spLocks noGrp="1"/>
          </p:cNvSpPr>
          <p:nvPr>
            <p:ph type="title" idx="2"/>
          </p:nvPr>
        </p:nvSpPr>
        <p:spPr>
          <a:xfrm>
            <a:off x="2713950" y="2877429"/>
            <a:ext cx="37161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28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731" name="Google Shape;1731;p2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33" name="Google Shape;1733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8" name="Google Shape;1748;p28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749" name="Google Shape;1749;p28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28"/>
          <p:cNvGrpSpPr/>
          <p:nvPr/>
        </p:nvGrpSpPr>
        <p:grpSpPr>
          <a:xfrm rot="10800000" flipH="1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763" name="Google Shape;1763;p2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4" name="Google Shape;1764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65" name="Google Shape;1765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0" name="Google Shape;1780;p28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781" name="Google Shape;1781;p28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29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29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title" idx="2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rot="10800000" flipH="1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rot="10800000" flipH="1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rot="10800000" flipH="1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Thin"/>
              <a:buNone/>
              <a:defRPr sz="3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Thin"/>
              <a:buChar char="●"/>
              <a:defRPr sz="18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●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●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9" r:id="rId4"/>
    <p:sldLayoutId id="2147483670" r:id="rId5"/>
    <p:sldLayoutId id="2147483673" r:id="rId6"/>
    <p:sldLayoutId id="2147483674" r:id="rId7"/>
    <p:sldLayoutId id="2147483677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bs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W50aeKBZ4&amp;t=216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9"/>
          <p:cNvSpPr txBox="1">
            <a:spLocks noGrp="1"/>
          </p:cNvSpPr>
          <p:nvPr>
            <p:ph type="subTitle" idx="1"/>
          </p:nvPr>
        </p:nvSpPr>
        <p:spPr>
          <a:xfrm>
            <a:off x="82193" y="1680401"/>
            <a:ext cx="4323283" cy="3221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Hoang </a:t>
            </a:r>
            <a:r>
              <a:rPr lang="en-US" dirty="0" err="1" smtClean="0"/>
              <a:t>Thien</a:t>
            </a:r>
            <a:r>
              <a:rPr lang="en-US" dirty="0" smtClean="0"/>
              <a:t> Tam – 20194450: implementing the delete, update, search, types of trees button in GUI; report.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Tran </a:t>
            </a:r>
            <a:r>
              <a:rPr lang="en-US" dirty="0" err="1" smtClean="0"/>
              <a:t>Quoc</a:t>
            </a:r>
            <a:r>
              <a:rPr lang="en-US" dirty="0" smtClean="0"/>
              <a:t> </a:t>
            </a:r>
            <a:r>
              <a:rPr lang="en-US" dirty="0" err="1" smtClean="0"/>
              <a:t>Khanh</a:t>
            </a:r>
            <a:r>
              <a:rPr lang="en-US" dirty="0" smtClean="0"/>
              <a:t> – 20190085: Design class diagram; implement generic and node class; BFS &amp; DFS, insert operation;  main menu; report.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Hoang Van </a:t>
            </a:r>
            <a:r>
              <a:rPr lang="en-US" dirty="0" err="1" smtClean="0"/>
              <a:t>Khanh</a:t>
            </a:r>
            <a:r>
              <a:rPr lang="en-US" dirty="0" smtClean="0"/>
              <a:t> – 20194440: implement binary, balanced (binary) tree; slide; report.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endParaRPr dirty="0"/>
          </a:p>
        </p:txBody>
      </p:sp>
      <p:sp>
        <p:nvSpPr>
          <p:cNvPr id="3359" name="Google Shape;3359;p49"/>
          <p:cNvSpPr txBox="1">
            <a:spLocks noGrp="1"/>
          </p:cNvSpPr>
          <p:nvPr>
            <p:ph type="title"/>
          </p:nvPr>
        </p:nvSpPr>
        <p:spPr>
          <a:xfrm>
            <a:off x="1006296" y="1150001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E48F"/>
                </a:solidFill>
              </a:rPr>
              <a:t>ABOUT US</a:t>
            </a:r>
            <a:endParaRPr dirty="0">
              <a:solidFill>
                <a:srgbClr val="FFE48F"/>
              </a:solidFill>
            </a:endParaRPr>
          </a:p>
        </p:txBody>
      </p:sp>
      <p:sp>
        <p:nvSpPr>
          <p:cNvPr id="3360" name="Google Shape;3360;p49"/>
          <p:cNvSpPr/>
          <p:nvPr/>
        </p:nvSpPr>
        <p:spPr>
          <a:xfrm>
            <a:off x="82193" y="749300"/>
            <a:ext cx="1848207" cy="4279268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/>
          <p:cNvSpPr txBox="1"/>
          <p:nvPr/>
        </p:nvSpPr>
        <p:spPr>
          <a:xfrm>
            <a:off x="1638300" y="127000"/>
            <a:ext cx="66421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2600"/>
            </a:pPr>
            <a:r>
              <a:rPr lang="en-US" sz="2750" dirty="0" smtClean="0">
                <a:solidFill>
                  <a:srgbClr val="FFC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Project Object-Oriented-Programming</a:t>
            </a:r>
            <a:endParaRPr lang="en-US" sz="2750" dirty="0">
              <a:solidFill>
                <a:srgbClr val="FFC000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2300" y="565226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sz="12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OOP Course by </a:t>
            </a:r>
            <a:r>
              <a:rPr lang="en-US" sz="1200" dirty="0" err="1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Prof.Nguyen</a:t>
            </a:r>
            <a:r>
              <a:rPr lang="en-US" sz="12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lang="en-US" sz="1200" dirty="0" err="1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Thi</a:t>
            </a:r>
            <a:r>
              <a:rPr lang="en-US" sz="12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Thu </a:t>
            </a:r>
            <a:r>
              <a:rPr lang="en-US" sz="1200" dirty="0" err="1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Trang</a:t>
            </a:r>
            <a:r>
              <a:rPr lang="en-US" sz="12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&amp;</a:t>
            </a:r>
            <a:r>
              <a:rPr lang="en-US" sz="1200" dirty="0" smtClean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lang="en-US" sz="12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TA Trinh Thu Hai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7000" y="229112"/>
            <a:ext cx="7710000" cy="530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Problem Statement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2"/>
          </p:nvPr>
        </p:nvSpPr>
        <p:spPr>
          <a:xfrm>
            <a:off x="184321" y="1087465"/>
            <a:ext cx="8006859" cy="65681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Visualization of operations on tree data structures by designing a program to display and explain some basic operations four types of tree.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4321" y="769600"/>
            <a:ext cx="386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Problem:</a:t>
            </a:r>
            <a:endParaRPr lang="en-US" u="sng" dirty="0">
              <a:solidFill>
                <a:srgbClr val="FFE48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321" y="1764452"/>
            <a:ext cx="177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</a:rPr>
              <a:t>Basic Knowledge: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821" y="2092405"/>
            <a:ext cx="835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Generic 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tree, Binary Tree, Balanced tree and Balanced binary tree (all details in  docs)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OPERATIONS 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on trees: CREATE, INSERT, DELETE, UPDATE, TRAVERSE.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21" y="2677180"/>
            <a:ext cx="139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E48F"/>
                </a:solidFill>
                <a:latin typeface="Catamaran Thin"/>
                <a:ea typeface="Catamaran Thin"/>
                <a:cs typeface="Catamaran Thin"/>
              </a:rPr>
              <a:t>Specification:</a:t>
            </a:r>
            <a:endParaRPr lang="en-US" u="sng" dirty="0">
              <a:solidFill>
                <a:srgbClr val="FFE48F"/>
              </a:solidFill>
              <a:latin typeface="Catamaran Thin"/>
              <a:ea typeface="Catamaran Thin"/>
              <a:cs typeface="Catamaran Thi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821" y="2984957"/>
            <a:ext cx="85164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GUI: reference link: 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hlinkClick r:id="rId2"/>
              </a:rPr>
              <a:t>https://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hlinkClick r:id="rId2"/>
              </a:rPr>
              <a:t>visualgo.net/en/bst</a:t>
            </a:r>
            <a:endParaRPr lang="en-US" sz="1600" dirty="0" smtClean="0">
              <a:solidFill>
                <a:schemeClr val="lt1"/>
              </a:solidFill>
              <a:latin typeface="Catamaran Thin"/>
              <a:ea typeface="Catamaran Thin"/>
              <a:cs typeface="Catamaran Thin"/>
            </a:endParaRP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Design: </a:t>
            </a:r>
          </a:p>
          <a:p>
            <a:pPr>
              <a:buClr>
                <a:schemeClr val="lt1"/>
              </a:buClr>
              <a:buSzPts val="2600"/>
            </a:pP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 &gt; Considering undirected-weight trees, with integer values and no duplicated values.</a:t>
            </a:r>
          </a:p>
          <a:p>
            <a:pPr>
              <a:buClr>
                <a:schemeClr val="lt1"/>
              </a:buClr>
              <a:buSzPts val="2600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&gt; For the types of balanced tree, the maximum difference in distance from  root to    </a:t>
            </a:r>
          </a:p>
          <a:p>
            <a:pPr>
              <a:buClr>
                <a:schemeClr val="lt1"/>
              </a:buClr>
              <a:buSzPts val="2600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   the leaf nodes is chosen by the user.</a:t>
            </a:r>
          </a:p>
          <a:p>
            <a:pPr>
              <a:buClr>
                <a:schemeClr val="lt1"/>
              </a:buClr>
              <a:buSzPts val="2600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&gt; Main Menu: SELECT-BUTTON on a type of data structure for </a:t>
            </a:r>
            <a:r>
              <a:rPr lang="en-US" sz="1600" dirty="0" err="1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visualization,HELP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        </a:t>
            </a:r>
          </a:p>
          <a:p>
            <a:pPr>
              <a:buClr>
                <a:schemeClr val="lt1"/>
              </a:buClr>
              <a:buSzPts val="2600"/>
            </a:pP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    BUTTON for basic usage and aim of project, QUIT BUTTON for exit the app with </a:t>
            </a:r>
          </a:p>
          <a:p>
            <a:pPr>
              <a:buClr>
                <a:schemeClr val="lt1"/>
              </a:buClr>
              <a:buSzPts val="2600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        asking for confirmation.</a:t>
            </a:r>
          </a:p>
        </p:txBody>
      </p:sp>
    </p:spTree>
    <p:extLst>
      <p:ext uri="{BB962C8B-B14F-4D97-AF65-F5344CB8AC3E}">
        <p14:creationId xmlns:p14="http://schemas.microsoft.com/office/powerpoint/2010/main" val="1226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200" y="125325"/>
            <a:ext cx="7710000" cy="530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Use Case Diagram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" y="655725"/>
            <a:ext cx="5275653" cy="4283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9452" y="655725"/>
            <a:ext cx="363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2600"/>
            </a:pPr>
            <a:r>
              <a:rPr lang="en-US" sz="18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For user’s </a:t>
            </a: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actions: 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Create new tree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Insert node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Delete node in tree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Update node in tree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Search node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Visualizing traversal algorithm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Get Help</a:t>
            </a:r>
          </a:p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Quit the application</a:t>
            </a:r>
            <a:endParaRPr lang="en-US" sz="1800" dirty="0">
              <a:solidFill>
                <a:schemeClr val="lt1"/>
              </a:solidFill>
              <a:latin typeface="Catamaran Thin"/>
              <a:ea typeface="Catamaran Thin"/>
              <a:cs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638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00" y="192455"/>
            <a:ext cx="7710000" cy="530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General Class Diagram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3257" y="722854"/>
            <a:ext cx="3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2600"/>
            </a:pPr>
            <a:endParaRPr lang="en-US" sz="1800" dirty="0">
              <a:solidFill>
                <a:schemeClr val="lt1"/>
              </a:solidFill>
              <a:latin typeface="Catamaran Thin"/>
              <a:ea typeface="Catamaran Thin"/>
              <a:cs typeface="Catamaran Th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9" y="722853"/>
            <a:ext cx="6952761" cy="418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2" y="72926"/>
            <a:ext cx="4365668" cy="7158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Package </a:t>
            </a:r>
            <a:r>
              <a:rPr lang="en-US" dirty="0" err="1">
                <a:solidFill>
                  <a:srgbClr val="FFC000"/>
                </a:solidFill>
              </a:rPr>
              <a:t>treeDataStructure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9" y="872634"/>
            <a:ext cx="4468634" cy="3788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33" y="871796"/>
            <a:ext cx="3331598" cy="378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5233" y="126715"/>
            <a:ext cx="33315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600" dirty="0">
                <a:solidFill>
                  <a:srgbClr val="FFC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Package </a:t>
            </a:r>
            <a:r>
              <a:rPr lang="en-US" sz="2600" dirty="0" err="1">
                <a:solidFill>
                  <a:srgbClr val="FFC000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treeScreen</a:t>
            </a:r>
            <a:endParaRPr lang="en-US" sz="2600" dirty="0">
              <a:solidFill>
                <a:srgbClr val="FFC000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85849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38" y="404724"/>
            <a:ext cx="3342554" cy="216702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Package </a:t>
            </a:r>
            <a:r>
              <a:rPr lang="en-US" dirty="0" err="1">
                <a:solidFill>
                  <a:srgbClr val="FFC000"/>
                </a:solidFill>
              </a:rPr>
              <a:t>mainMenu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59" y="271877"/>
            <a:ext cx="5154396" cy="4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00" y="151152"/>
            <a:ext cx="7710000" cy="530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Demo Application Video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0428" y="218448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7200" dirty="0" smtClean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  <a:hlinkClick r:id="rId2"/>
              </a:rPr>
              <a:t>Demo Video</a:t>
            </a:r>
            <a:endParaRPr lang="en-US" sz="7200" dirty="0">
              <a:solidFill>
                <a:srgbClr val="FFE48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920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00" y="334164"/>
            <a:ext cx="7710000" cy="530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OOP Techniques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358" y="935125"/>
            <a:ext cx="264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E48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Inheritance:</a:t>
            </a:r>
            <a:endParaRPr lang="en-US" sz="2600" dirty="0">
              <a:solidFill>
                <a:srgbClr val="FFE48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198" y="1304457"/>
            <a:ext cx="776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BinaryTree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BalancedTree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inherit from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GenericTree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;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BinaryBalancedTree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inherits 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from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BalancedTree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198" y="1959793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</a:rPr>
              <a:t>Aggregation</a:t>
            </a:r>
            <a:r>
              <a:rPr lang="en-US" sz="1800" dirty="0" smtClean="0">
                <a:solidFill>
                  <a:srgbClr val="FFE48F"/>
                </a:solidFill>
                <a:latin typeface="Catamaran Thin"/>
                <a:ea typeface="Catamaran Thin"/>
                <a:cs typeface="Catamaran Thin"/>
              </a:rPr>
              <a:t>:</a:t>
            </a:r>
            <a:endParaRPr lang="en-US" sz="1800" dirty="0">
              <a:solidFill>
                <a:srgbClr val="FFE48F"/>
              </a:solidFill>
              <a:latin typeface="Catamaran Thin"/>
              <a:ea typeface="Catamaran Thin"/>
              <a:cs typeface="Catamaran 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198" y="2366611"/>
            <a:ext cx="7762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GenericTree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contains Node (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rootNode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0198" y="2806308"/>
            <a:ext cx="1870102" cy="37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</a:rPr>
              <a:t>Polymorphism: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198" y="3177388"/>
            <a:ext cx="77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 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insertNode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method in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GenericTree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BinaryTree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BalancedTree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BinaryBalancedTree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;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deleteNode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 method in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GenericTree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BalancedTree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599" y="3762163"/>
            <a:ext cx="16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E48F"/>
                </a:solidFill>
                <a:latin typeface="Catamaran Thin"/>
                <a:ea typeface="Catamaran Thin"/>
                <a:cs typeface="Catamaran Thin"/>
              </a:rPr>
              <a:t>Association: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131495"/>
            <a:ext cx="817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Clr>
                <a:schemeClr val="lt1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 Each node has its child nodes and its parent node; association in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TreeScreenController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TreeScreen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MainMenuScreen</a:t>
            </a:r>
            <a:r>
              <a:rPr lang="en-US" sz="1600" dirty="0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MainMenuScreenController</a:t>
            </a:r>
            <a:r>
              <a:rPr lang="en-US" sz="16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1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52"/>
          <p:cNvSpPr txBox="1">
            <a:spLocks noGrp="1"/>
          </p:cNvSpPr>
          <p:nvPr>
            <p:ph type="title" idx="2"/>
          </p:nvPr>
        </p:nvSpPr>
        <p:spPr>
          <a:xfrm>
            <a:off x="2713950" y="2877429"/>
            <a:ext cx="37161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3" name="Google Shape;3393;p52"/>
          <p:cNvSpPr txBox="1">
            <a:spLocks noGrp="1"/>
          </p:cNvSpPr>
          <p:nvPr>
            <p:ph type="title"/>
          </p:nvPr>
        </p:nvSpPr>
        <p:spPr>
          <a:xfrm>
            <a:off x="1068081" y="1657781"/>
            <a:ext cx="7015522" cy="1761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Thank you for your listening!</a:t>
            </a:r>
            <a:endParaRPr sz="3200" dirty="0"/>
          </a:p>
        </p:txBody>
      </p:sp>
      <p:sp>
        <p:nvSpPr>
          <p:cNvPr id="3394" name="Google Shape;3394;p52"/>
          <p:cNvSpPr/>
          <p:nvPr/>
        </p:nvSpPr>
        <p:spPr>
          <a:xfrm>
            <a:off x="1520050" y="1423999"/>
            <a:ext cx="679775" cy="2295502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5" name="Google Shape;3395;p52"/>
          <p:cNvSpPr/>
          <p:nvPr/>
        </p:nvSpPr>
        <p:spPr>
          <a:xfrm flipH="1">
            <a:off x="6944175" y="1423999"/>
            <a:ext cx="679775" cy="2295502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317</Words>
  <Application>Microsoft Office PowerPoint</Application>
  <PresentationFormat>On-screen Show (16:9)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Wingdings</vt:lpstr>
      <vt:lpstr>Roboto Condensed</vt:lpstr>
      <vt:lpstr>Catamaran Thin</vt:lpstr>
      <vt:lpstr>Montserrat Black</vt:lpstr>
      <vt:lpstr>Arial</vt:lpstr>
      <vt:lpstr>Courier New</vt:lpstr>
      <vt:lpstr>Montserrat Light</vt:lpstr>
      <vt:lpstr>Manics CV by Slidesgo</vt:lpstr>
      <vt:lpstr>ABOUT US</vt:lpstr>
      <vt:lpstr>Problem Statement</vt:lpstr>
      <vt:lpstr>Use Case Diagram</vt:lpstr>
      <vt:lpstr>General Class Diagram</vt:lpstr>
      <vt:lpstr>Package treeDataStructure  </vt:lpstr>
      <vt:lpstr>Package mainMenu</vt:lpstr>
      <vt:lpstr>Demo Application Video</vt:lpstr>
      <vt:lpstr>OOP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cp:lastModifiedBy>khanh.techbk@gmail.com</cp:lastModifiedBy>
  <cp:revision>24</cp:revision>
  <dcterms:modified xsi:type="dcterms:W3CDTF">2021-05-30T16:33:45Z</dcterms:modified>
</cp:coreProperties>
</file>