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2" r:id="rId5"/>
    <p:sldMasterId id="2147483699" r:id="rId6"/>
    <p:sldMasterId id="2147483686" r:id="rId7"/>
    <p:sldMasterId id="2147483673" r:id="rId8"/>
    <p:sldMasterId id="2147483660" r:id="rId9"/>
  </p:sldMasterIdLst>
  <p:notesMasterIdLst>
    <p:notesMasterId r:id="rId19"/>
  </p:notesMasterIdLst>
  <p:sldIdLst>
    <p:sldId id="256" r:id="rId10"/>
    <p:sldId id="263" r:id="rId11"/>
    <p:sldId id="286" r:id="rId12"/>
    <p:sldId id="322" r:id="rId13"/>
    <p:sldId id="325" r:id="rId14"/>
    <p:sldId id="308" r:id="rId15"/>
    <p:sldId id="309" r:id="rId16"/>
    <p:sldId id="326" r:id="rId17"/>
    <p:sldId id="318" r:id="rId18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ECFF"/>
    <a:srgbClr val="FFFFCC"/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7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C600-FA0B-47C6-96B5-2C8E63BC2B04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5552-983A-45BF-88C2-0A53B4C53F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5552-983A-45BF-88C2-0A53B4C53F5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3B46D-4BD4-491F-AF09-26CA28ABE75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C6513-F85C-47DC-B853-991970FB8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FCA9D-5CA3-4872-A5BE-F5376CFB743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41AC9-CA7C-4C66-9A14-1A823B78D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023B-B418-4B9B-B385-424F01184A9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16F52-2393-471A-B6CD-79300A134D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 userDrawn="1"/>
        </p:nvSpPr>
        <p:spPr>
          <a:xfrm>
            <a:off x="7308850" y="6597650"/>
            <a:ext cx="2663825" cy="287338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i="1" dirty="0" smtClean="0">
                <a:solidFill>
                  <a:schemeClr val="bg1"/>
                </a:solidFill>
              </a:rPr>
              <a:t>Julho de 2011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i="1" u="none" baseline="0"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 descr="unisebra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1979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B35F8-7278-43F9-A1B7-06230F19644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1F1F-2255-4A1E-81AC-7BCDBF2993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DCC8B-6541-4E9B-AE72-1F734BC4BB8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7496-578E-4DE5-A4D3-B57D5CBDAB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F5BC-B844-40EB-B1AF-66B81DA99C64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CABB-728D-4622-BE43-9013F9DDB0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25177-A71A-4614-BF20-ABE328D7B68C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A485-5E86-4323-AC44-A03AADB376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BF9DF-FEDD-43F6-A66C-30CE9BD6169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89D12-5361-44FF-B4E6-5D9F5B1C4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B116D-CBAC-4D22-8912-1B98D89322A3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E3AF2-8F50-405A-809F-1E0623A0E5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5857C-B4F7-41D6-88C8-A40579D3ED13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3883-F773-4A05-8299-72476148D5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3F25-4BCF-4190-91D7-CC50C1B2EBF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F3E79-0050-4AFA-92B7-0FEB1106F7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D1AD-4A2E-4B12-8568-6C6887DE98C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91FB-F418-40A2-87F4-AF9BBB16E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6601-51F1-4936-8941-942527C1EED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F802D-9A01-4CED-8106-651E25B7F9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E85E-B15C-4845-8A1E-470F16DCD24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D3ACF-4B42-4B59-BAAF-5202F09555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DDE26-3E89-44AE-8105-8FA048FD652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2EF0A-6D6B-400D-B033-443E67061B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 userDrawn="1"/>
        </p:nvSpPr>
        <p:spPr>
          <a:xfrm>
            <a:off x="7308850" y="6597650"/>
            <a:ext cx="2663825" cy="287338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i="1" dirty="0" smtClean="0">
                <a:solidFill>
                  <a:schemeClr val="bg1"/>
                </a:solidFill>
              </a:rPr>
              <a:t>Julho de 2011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i="1" u="none" baseline="0"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 descr="unisebra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1979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D211C-7022-4706-B469-6968F8408590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4B2E-7B35-4AF1-9AAA-07B9BB2717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1889C-E059-4AED-A351-78411676D80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60EBB-305A-4E50-9646-E6301FF2BA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73FD-15E6-4A65-A0C3-CFBBA19E28C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469D-93E6-4C31-8013-74A90F84B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5344-05FA-4680-AB3A-445519FE196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C09B-7CF4-4E78-95F3-034C03605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72A9-94E1-4F14-854A-0491691D22A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797D-DB72-456B-9033-29D4D05B72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EC0FD-1EB2-4B14-9E80-7B1D28EB1ABA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A358-32F1-445E-807E-41DFEA7E2D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3AE2E-20E5-4194-B172-0FCA1055DD70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D36C2-9F0A-4581-9EF7-8494337803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3F94-17A6-41FD-84CA-601423881817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0E68-47C4-4C5B-8D1F-031015A1F2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9DCDB-40A4-47E8-8448-E0E78FDA623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1063-07F9-478C-A7AA-5A35C29CF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679F-CC4D-45DA-97B0-777BB8E29E32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6D0B9-591A-4AED-AD33-3080C6F4E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E65A8-2101-4344-B806-80DE6363022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7666A-BBC4-4527-AB14-E56EBD3730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39FB-1FA9-4C0F-A417-3CA2A221431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3A2C5-373E-4066-A2EF-C06E357F48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 userDrawn="1"/>
        </p:nvSpPr>
        <p:spPr>
          <a:xfrm>
            <a:off x="7308850" y="6597650"/>
            <a:ext cx="2663825" cy="287338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i="1" dirty="0" smtClean="0">
                <a:solidFill>
                  <a:schemeClr val="bg1"/>
                </a:solidFill>
              </a:rPr>
              <a:t>Julho de 2011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i="1" u="none" baseline="0"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 descr="unisebra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1979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0BE96-D86D-4FFC-9019-8483C4E326D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68F0-3CA4-4D33-8420-FA203B6E7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9DE70-DAB7-4809-8B24-8DB1F4228763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43E2-9ADC-4BB5-B329-13A3E2E26E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E5B5D-C918-4644-A78E-7299C3E7363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784E2-BE77-4F1F-A20D-CB28A00096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DEB2-0E85-4EFD-9F42-4F5765564D72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DA00-B8BB-472F-BB82-E0229A3D63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115D9-E790-4201-A200-142B364E81A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CF141-534A-48E9-B14D-6B284D7C88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DD0C-BC5A-4EBF-A1C9-10F0B093EDF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7B295-5A41-4830-B8CF-F898D5DBB3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EEFD-EE33-47FE-8EE3-DDF11261587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1DF2-50EF-45EF-910B-304ABB3B62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A378-08D0-40AB-A5C4-7B5155FD578E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74AB4-84E5-43E7-97B6-C77597D2D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F6F7-2EFB-4762-A7F8-DDB09EC068A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AF5E4-5347-456A-B64E-17065329D1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B95D-1C0D-441E-94AE-6E62C5FFE30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C8C80-5AA6-4BCC-819B-4851BA09E8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AEFC8-FA41-4457-87D9-EFA006674C4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ABB79-F8E2-4DF3-970A-EBFA9DCD58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DDC48-0E54-4727-AF9E-B594F217EF24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E582-7DA8-45CA-9275-7B9695525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 userDrawn="1"/>
        </p:nvSpPr>
        <p:spPr>
          <a:xfrm>
            <a:off x="7308850" y="6597650"/>
            <a:ext cx="2663825" cy="287338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i="1" dirty="0" smtClean="0">
                <a:solidFill>
                  <a:schemeClr val="bg1"/>
                </a:solidFill>
              </a:rPr>
              <a:t>Julho de 2011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i="1" u="none" baseline="0"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 descr="unisebra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1979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B7B58-100B-4D85-9D04-0206C9147C27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D0061-B8A6-45AE-A97D-0894C2E7E8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6ABF5-1F1A-4527-9742-304F1C60998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102C-778C-4B15-B87F-ABF7884387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0A45-CD88-4277-B6ED-6B937BF820E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00D1-A127-4157-8760-DC539007D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8B486-84F3-444B-BA50-C48DD805907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11741-E664-415E-9E01-44F66CAE73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19C9-96C6-4E1C-ACA6-92122B06C3F7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A191D-62F4-4D46-B371-4837581D9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0AA1-D37E-46CF-A579-378196703FA5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A7916-A7E7-49FB-8730-67BEF7C42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904C-DD6E-41DC-81E8-73AFEBEEAE25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4E818-A52D-4D30-BAE2-65DACE36D3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06406-B473-4295-BCA9-52BEAA436C4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163A-1EF0-46E9-B1F5-95788A61C0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B029-5165-49C0-AB18-84CE0A928D32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87D4-9D02-4EEC-BEC5-A56CDD562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CD50-B9AE-4559-A3D2-021B7B6E504A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0D5D-1BBC-4A3E-9373-B21FA4F0C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636-4B56-4712-88F3-5E6CAD937FC8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1941-1F61-4EDB-977A-A43C532C6C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DB15F-D2DB-4164-AC57-5577FB97CF0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858E-C871-43DA-9F70-99D5D66465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2059-482D-4222-AC6D-060670387357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023B-763D-44BB-80EF-89F24027C4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 userDrawn="1"/>
        </p:nvSpPr>
        <p:spPr>
          <a:xfrm>
            <a:off x="7308850" y="6597650"/>
            <a:ext cx="2663825" cy="287338"/>
          </a:xfrm>
          <a:prstGeom prst="rect">
            <a:avLst/>
          </a:prstGeom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i="1" dirty="0" smtClean="0">
                <a:solidFill>
                  <a:schemeClr val="bg1"/>
                </a:solidFill>
              </a:rPr>
              <a:t>Julho de 2011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i="1" u="none" baseline="0"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 descr="unisebra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50"/>
            <a:ext cx="19796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69A6-8812-4C32-94D1-FCBD918BEC8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8CDD-B649-4348-BF0D-C5865F9258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1867C-10AC-40DC-B47A-73981F875DFA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6BBC3-9C57-4D26-8FC8-94CB8FA38C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AA0A-930B-4566-95B3-3BC3F0AD804E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9212-354D-4921-8E36-D83CDF117C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04226-681E-4391-A0D8-10546B632F7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C5942-02FA-45A6-A697-42F6A6CBF8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FE976-E1B2-407F-B7EB-0DA295873F9E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63396-B2EF-4C32-958D-30B788028E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1D7BD-150C-4B50-887B-E715E05E3E36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1F13-A1D5-4679-9B87-87062C09F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3DFF6-54CB-4D43-AADB-0C3DBF7475E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63A0-D2AD-4E7F-9959-8420FD5753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9F46-B139-425B-813C-14A87C992762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43BFE-7378-403C-9818-B1BE476DD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07F71-4B40-4D58-BA2B-FF5D2E5EEED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5A4C4-E610-4B6D-B9AA-CDFD8CE828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58A15-AF4A-48B5-8996-9274E8ED9CA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4FB3-89B9-4FF5-BD56-940F0E55D7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04400-6151-4FAD-A960-55C0919F335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21E04-71FA-4C69-B7A6-E2BA03B76B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4D7CA-BDA3-4F4C-A6ED-FCFCBE707D9F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280-2773-468F-A297-26BABE93D9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6DCD9-6072-499F-85BC-2BBD601F1069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6BC7-03F6-4175-BE11-76E16D423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67739-0A27-4A2B-9127-795966B76990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A4A35-A26D-4956-9973-2DF0F75C1D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8D0766-F5C7-4C5E-928A-01029D7A45E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A5DEC6-7E5C-47B8-B4C9-91A6864BA7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m 19" descr="unisebrae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4463" y="150813"/>
            <a:ext cx="22828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FFF2B7-F0A6-4CDD-9ABE-F10CA9CAEA77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8012D6-6C1D-4F62-B0CA-13DCF06CF0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055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8CC50D-20AD-4BE3-A076-A472380E135D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0D9FEA-1022-4BAB-8200-AB9EA712A8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115A66-4B15-43B7-A20F-66EDF4712BF1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ABCD7A-3809-473B-AA53-1A6F210330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4103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657C00-5017-4E55-9E75-A28CEE6FF53B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971FCF-918B-469B-9110-E2C5C18154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512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991771-1761-4C99-8444-4D50AF94EF9C}" type="datetimeFigureOut">
              <a:rPr lang="pt-BR"/>
              <a:pPr>
                <a:defRPr/>
              </a:pPr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F096A4-763E-440F-821E-8A2DB926F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615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92838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5357813" y="4857750"/>
            <a:ext cx="3429000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85750" y="2000250"/>
            <a:ext cx="4929188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Programa de Formação e Desenvolvimento de </a:t>
            </a:r>
            <a:r>
              <a:rPr lang="pt-BR" sz="3200" b="1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TRAINEEs</a:t>
            </a:r>
            <a:endParaRPr lang="pt-BR" sz="3200" b="1" cap="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200" b="1" cap="al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II Edição - 2015 </a:t>
            </a:r>
          </a:p>
        </p:txBody>
      </p:sp>
      <p:sp>
        <p:nvSpPr>
          <p:cNvPr id="17412" name="CaixaDeTexto 9"/>
          <p:cNvSpPr txBox="1">
            <a:spLocks noChangeArrowheads="1"/>
          </p:cNvSpPr>
          <p:nvPr/>
        </p:nvSpPr>
        <p:spPr bwMode="auto">
          <a:xfrm>
            <a:off x="5500688" y="5000625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itchFamily="34" charset="0"/>
              </a:rPr>
              <a:t>Caminhos para o auto-desenvolvimento </a:t>
            </a:r>
          </a:p>
        </p:txBody>
      </p:sp>
      <p:pic>
        <p:nvPicPr>
          <p:cNvPr id="17413" name="Picture 4" descr="http://files.comunidadesdeamor.com/system_preview_detail_200000412-415ef4258c/dois-caminhos-2.jpg"/>
          <p:cNvPicPr>
            <a:picLocks noChangeAspect="1" noChangeArrowheads="1"/>
          </p:cNvPicPr>
          <p:nvPr/>
        </p:nvPicPr>
        <p:blipFill>
          <a:blip r:embed="rId2" cstate="print"/>
          <a:srcRect l="5659" r="7547"/>
          <a:stretch>
            <a:fillRect/>
          </a:stretch>
        </p:blipFill>
        <p:spPr bwMode="auto">
          <a:xfrm>
            <a:off x="5500688" y="928688"/>
            <a:ext cx="3286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5357813" y="928688"/>
            <a:ext cx="142875" cy="4429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755650" y="1431925"/>
            <a:ext cx="7143750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4224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3200" b="1" spc="130" dirty="0">
                <a:solidFill>
                  <a:schemeClr val="accent1">
                    <a:lumMod val="75000"/>
                  </a:schemeClr>
                </a:solidFill>
                <a:latin typeface="Franklin Gothic Demi Cond" pitchFamily="34" charset="0"/>
                <a:cs typeface="+mn-cs"/>
              </a:rPr>
              <a:t>OBJETIVO </a:t>
            </a:r>
          </a:p>
        </p:txBody>
      </p:sp>
      <p:sp>
        <p:nvSpPr>
          <p:cNvPr id="18435" name="Retângulo 6"/>
          <p:cNvSpPr>
            <a:spLocks noChangeArrowheads="1"/>
          </p:cNvSpPr>
          <p:nvPr/>
        </p:nvSpPr>
        <p:spPr bwMode="auto">
          <a:xfrm>
            <a:off x="755650" y="2205038"/>
            <a:ext cx="77041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dirty="0">
                <a:latin typeface="Calibri" pitchFamily="34" charset="0"/>
              </a:rPr>
              <a:t>O Programa de Trainees é uma ferramenta de provimento de vagas para o espaço ocupacional de Analista I e tem como objetivo:</a:t>
            </a:r>
          </a:p>
          <a:p>
            <a:pPr algn="just"/>
            <a:endParaRPr lang="pt-BR" sz="2000" dirty="0">
              <a:latin typeface="Calibri" pitchFamily="34" charset="0"/>
            </a:endParaRPr>
          </a:p>
          <a:p>
            <a:pPr algn="just"/>
            <a:endParaRPr lang="pt-BR" sz="2000" dirty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Alocar nas unidades organizacionais do SEBRAE/BA profissionais com perfil generalista e com diferencial significativo de competências técnicas e comportamentais, aptos para atuarem nos programas, projetos, atividades e processos, gerando contribuições à organização no alcance de novos patamares de excelência.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a esquerda 10"/>
          <p:cNvSpPr/>
          <p:nvPr/>
        </p:nvSpPr>
        <p:spPr>
          <a:xfrm rot="10519836" flipH="1">
            <a:off x="7413625" y="1157288"/>
            <a:ext cx="933450" cy="3184525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071688" y="765175"/>
            <a:ext cx="5000625" cy="928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/>
              <a:t>ETAPAS DO PROGRAMA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/>
              <a:t>Duração: 12 meses </a:t>
            </a:r>
          </a:p>
        </p:txBody>
      </p:sp>
      <p:sp>
        <p:nvSpPr>
          <p:cNvPr id="6" name="Seta em curva para a esquerda 5"/>
          <p:cNvSpPr/>
          <p:nvPr/>
        </p:nvSpPr>
        <p:spPr>
          <a:xfrm rot="10618696">
            <a:off x="788988" y="1150938"/>
            <a:ext cx="1073150" cy="3513137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Fluxograma: Armazenamento interno 8"/>
          <p:cNvSpPr/>
          <p:nvPr/>
        </p:nvSpPr>
        <p:spPr>
          <a:xfrm>
            <a:off x="642938" y="2708275"/>
            <a:ext cx="4000500" cy="3097213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/>
              <a:t>Capacitação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smtClean="0"/>
              <a:t>P</a:t>
            </a:r>
            <a:r>
              <a:rPr lang="pt-BR" dirty="0" smtClean="0">
                <a:solidFill>
                  <a:schemeClr val="tx1"/>
                </a:solidFill>
              </a:rPr>
              <a:t>resencial</a:t>
            </a:r>
            <a:endParaRPr lang="pt-BR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Treinamento em serviço:</a:t>
            </a:r>
            <a:r>
              <a:rPr lang="pt-BR" dirty="0"/>
              <a:t> 1º rodízio em uma Unidade da Sede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Local de realização:</a:t>
            </a:r>
            <a:r>
              <a:rPr lang="pt-BR" dirty="0"/>
              <a:t> Sebrae/BA - Sede</a:t>
            </a:r>
          </a:p>
        </p:txBody>
      </p:sp>
      <p:sp>
        <p:nvSpPr>
          <p:cNvPr id="7" name="Fluxograma: Armazenamento interno 6"/>
          <p:cNvSpPr/>
          <p:nvPr/>
        </p:nvSpPr>
        <p:spPr>
          <a:xfrm>
            <a:off x="4787900" y="2708275"/>
            <a:ext cx="4000500" cy="3097213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/>
              <a:t>Capacitação</a:t>
            </a:r>
            <a:r>
              <a:rPr lang="pt-BR" b="1" dirty="0"/>
              <a:t>:</a:t>
            </a:r>
            <a:r>
              <a:rPr lang="pt-BR" dirty="0"/>
              <a:t> On line e Elaboração do Trabalho de Conclusão do Programa de Trainees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Treinamento em serviço: </a:t>
            </a:r>
            <a:r>
              <a:rPr lang="pt-BR" dirty="0"/>
              <a:t>2º, 3º e 4º rodízios nas Unidades Regionais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/>
              <a:t>Local de realização:</a:t>
            </a:r>
            <a:r>
              <a:rPr lang="pt-BR" dirty="0"/>
              <a:t> Sebrae/BA – Unidades Regionais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76375" y="2708275"/>
            <a:ext cx="28797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PRIMEIRA ETAPA</a:t>
            </a:r>
            <a:endParaRPr lang="pt-BR" dirty="0">
              <a:latin typeface="+mn-lt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08625" y="2708275"/>
            <a:ext cx="28797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SEGUNDA ETAPA</a:t>
            </a:r>
            <a:endParaRPr lang="pt-BR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7544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Primeira Etapa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primeira etapa serão aplicados os seguintes instrumentos:</a:t>
            </a:r>
          </a:p>
          <a:p>
            <a:r>
              <a:rPr lang="pt-BR" dirty="0"/>
              <a:t> 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/>
              <a:t>Avaliação Periódica de Competências – após Primeiro </a:t>
            </a:r>
            <a:r>
              <a:rPr lang="pt-BR" dirty="0" err="1"/>
              <a:t>Rodizio</a:t>
            </a:r>
            <a:r>
              <a:rPr lang="pt-BR" dirty="0"/>
              <a:t>;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/>
              <a:t>Avaliação do Plano de Trabalho – após Primeiro </a:t>
            </a:r>
            <a:r>
              <a:rPr lang="pt-BR" dirty="0" err="1"/>
              <a:t>Rodizio</a:t>
            </a:r>
            <a:r>
              <a:rPr lang="pt-BR" dirty="0"/>
              <a:t>;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/>
              <a:t>Avaliação Sistemática do Conhecimento – após </a:t>
            </a:r>
            <a:r>
              <a:rPr lang="pt-BR" dirty="0" smtClean="0"/>
              <a:t>as capacitações presencias.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625" y="3356992"/>
          <a:ext cx="6192688" cy="2088231"/>
        </p:xfrm>
        <a:graphic>
          <a:graphicData uri="http://schemas.openxmlformats.org/drawingml/2006/table">
            <a:tbl>
              <a:tblPr/>
              <a:tblGrid>
                <a:gridCol w="2596933"/>
                <a:gridCol w="1363506"/>
                <a:gridCol w="1033664"/>
                <a:gridCol w="1198585"/>
              </a:tblGrid>
              <a:tr h="4556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INSTRUMENTO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NOTA MÁXIMA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4556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Periódica de Competências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do Plano de Trabalho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Sistemática do Conhecimento*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7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da Primeira Etapa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187624" y="5607333"/>
            <a:ext cx="6192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*A nota final desse instrumento será a média aritmética dos resultados de cada capacitação.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1520" y="764704"/>
            <a:ext cx="871296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Segunda </a:t>
            </a:r>
            <a:r>
              <a:rPr lang="pt-BR" b="1" dirty="0" smtClean="0"/>
              <a:t>Etapa</a:t>
            </a:r>
          </a:p>
          <a:p>
            <a:endParaRPr lang="pt-BR" dirty="0"/>
          </a:p>
          <a:p>
            <a:r>
              <a:rPr lang="pt-BR" sz="1500" dirty="0"/>
              <a:t>Na segunda etapa serão aplicados os seguintes instrumentos:</a:t>
            </a:r>
          </a:p>
          <a:p>
            <a:r>
              <a:rPr lang="pt-BR" sz="1500" dirty="0"/>
              <a:t> </a:t>
            </a:r>
          </a:p>
          <a:p>
            <a:pPr lvl="0">
              <a:buFont typeface="Wingdings" pitchFamily="2" charset="2"/>
              <a:buChar char="ü"/>
            </a:pPr>
            <a:r>
              <a:rPr lang="pt-BR" sz="1500" dirty="0"/>
              <a:t>Avaliação Periódica de Competências – após a finalização de cada </a:t>
            </a:r>
            <a:r>
              <a:rPr lang="pt-BR" sz="1500" dirty="0" smtClean="0"/>
              <a:t>rodízio;</a:t>
            </a:r>
            <a:endParaRPr lang="pt-BR" sz="1500" dirty="0"/>
          </a:p>
          <a:p>
            <a:pPr lvl="0">
              <a:buFont typeface="Wingdings" pitchFamily="2" charset="2"/>
              <a:buChar char="ü"/>
            </a:pPr>
            <a:r>
              <a:rPr lang="pt-BR" sz="1500" dirty="0"/>
              <a:t>Avaliação do Plano de Trabalho – após a finalização de cada </a:t>
            </a:r>
            <a:r>
              <a:rPr lang="pt-BR" sz="1500" dirty="0" smtClean="0"/>
              <a:t>rodízio;</a:t>
            </a:r>
            <a:endParaRPr lang="pt-BR" sz="1500" dirty="0"/>
          </a:p>
          <a:p>
            <a:pPr lvl="0">
              <a:buFont typeface="Wingdings" pitchFamily="2" charset="2"/>
              <a:buChar char="ü"/>
            </a:pPr>
            <a:r>
              <a:rPr lang="pt-BR" sz="1500" dirty="0"/>
              <a:t>Avaliação Sistemática do Conhecimento – após cada capacitação </a:t>
            </a:r>
            <a:r>
              <a:rPr lang="pt-BR" sz="1500" dirty="0" smtClean="0"/>
              <a:t>online;</a:t>
            </a:r>
            <a:endParaRPr lang="pt-BR" sz="1500" dirty="0"/>
          </a:p>
          <a:p>
            <a:pPr lvl="0">
              <a:buFont typeface="Wingdings" pitchFamily="2" charset="2"/>
              <a:buChar char="ü"/>
            </a:pPr>
            <a:r>
              <a:rPr lang="pt-BR" sz="1500" dirty="0"/>
              <a:t>Avaliação Final do Trabalho de Conclusão do Programa de </a:t>
            </a:r>
            <a:r>
              <a:rPr lang="pt-BR" sz="1500" dirty="0" err="1"/>
              <a:t>Trainee</a:t>
            </a:r>
            <a:r>
              <a:rPr lang="pt-BR" sz="1500" dirty="0"/>
              <a:t> – ao final da segunda etapa.</a:t>
            </a:r>
          </a:p>
          <a:p>
            <a:endParaRPr lang="pt-BR" sz="1500" dirty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187624" y="5733256"/>
            <a:ext cx="6192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*A nota final desse instrumento será a média aritmética dos resultados das</a:t>
            </a:r>
            <a:r>
              <a:rPr kumimoji="0" lang="pt-B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avaliações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87624" y="3068960"/>
          <a:ext cx="6173935" cy="2574756"/>
        </p:xfrm>
        <a:graphic>
          <a:graphicData uri="http://schemas.openxmlformats.org/drawingml/2006/table">
            <a:tbl>
              <a:tblPr/>
              <a:tblGrid>
                <a:gridCol w="2589070"/>
                <a:gridCol w="1194955"/>
                <a:gridCol w="1194955"/>
                <a:gridCol w="1194955"/>
              </a:tblGrid>
              <a:tr h="375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INSTRUMENTO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NOTA MÁXIMA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75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Periódica de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Competências*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do Plano de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Trabalho*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Sistemática do Conhecimento*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92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Avaliação Final do Trabalho de Conclusão do Programa de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Trainee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da Segunda Etapa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aixaDeTexto 4"/>
          <p:cNvSpPr txBox="1">
            <a:spLocks noChangeArrowheads="1"/>
          </p:cNvSpPr>
          <p:nvPr/>
        </p:nvSpPr>
        <p:spPr bwMode="auto">
          <a:xfrm>
            <a:off x="395288" y="1303338"/>
            <a:ext cx="849788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endParaRPr lang="pt-BR" sz="2400" b="1" dirty="0">
              <a:latin typeface="Calibri" pitchFamily="34" charset="0"/>
            </a:endParaRPr>
          </a:p>
          <a:p>
            <a:pPr marL="0" lvl="1" algn="just"/>
            <a:r>
              <a:rPr lang="pt-BR" sz="2400" b="1" spc="130" dirty="0">
                <a:solidFill>
                  <a:schemeClr val="accent1">
                    <a:lumMod val="75000"/>
                  </a:schemeClr>
                </a:solidFill>
                <a:latin typeface="Franklin Gothic Demi Cond" pitchFamily="34" charset="0"/>
                <a:cs typeface="+mn-cs"/>
              </a:rPr>
              <a:t>Aprovação no Programa</a:t>
            </a:r>
          </a:p>
          <a:p>
            <a:pPr marL="0" lvl="1" algn="just"/>
            <a:endParaRPr lang="pt-BR" sz="2400" b="1" dirty="0">
              <a:latin typeface="Calibri" pitchFamily="34" charset="0"/>
            </a:endParaRPr>
          </a:p>
          <a:p>
            <a:pPr marL="0" lvl="1" algn="just"/>
            <a:endParaRPr lang="pt-BR" sz="2400" dirty="0">
              <a:latin typeface="Calibri" pitchFamily="34" charset="0"/>
            </a:endParaRPr>
          </a:p>
          <a:p>
            <a:pPr marL="0" lvl="1" algn="just"/>
            <a:r>
              <a:rPr lang="pt-BR" sz="2400" dirty="0">
                <a:latin typeface="Calibri" pitchFamily="34" charset="0"/>
              </a:rPr>
              <a:t>O </a:t>
            </a:r>
            <a:r>
              <a:rPr lang="pt-BR" sz="2400" dirty="0" err="1">
                <a:latin typeface="Calibri" pitchFamily="34" charset="0"/>
              </a:rPr>
              <a:t>trainee</a:t>
            </a:r>
            <a:r>
              <a:rPr lang="pt-BR" sz="2400" dirty="0">
                <a:latin typeface="Calibri" pitchFamily="34" charset="0"/>
              </a:rPr>
              <a:t> deve obter em cada etapa do programa, no mínimo, 75% (setenta e cinco) por cento de aproveitamento e o cálculo para alcançar esta média é feito com base em notas e pesos das avaliações.</a:t>
            </a:r>
          </a:p>
          <a:p>
            <a:pPr marL="0" lvl="1" algn="just"/>
            <a:r>
              <a:rPr lang="pt-BR" sz="2400" b="1" dirty="0">
                <a:latin typeface="Calibri" pitchFamily="34" charset="0"/>
              </a:rPr>
              <a:t> </a:t>
            </a:r>
          </a:p>
          <a:p>
            <a:pPr marL="0" lvl="1" algn="just"/>
            <a:endParaRPr lang="pt-BR" sz="2400" dirty="0">
              <a:latin typeface="Calibri" pitchFamily="34" charset="0"/>
            </a:endParaRPr>
          </a:p>
          <a:p>
            <a:pPr marL="0" lvl="1" algn="just"/>
            <a:endParaRPr lang="pt-BR" sz="2400" dirty="0">
              <a:latin typeface="Calibri" pitchFamily="34" charset="0"/>
            </a:endParaRPr>
          </a:p>
          <a:p>
            <a:pPr marL="0" lvl="1" algn="just"/>
            <a:endParaRPr lang="pt-BR" sz="2400" dirty="0">
              <a:latin typeface="Calibri" pitchFamily="34" charset="0"/>
            </a:endParaRPr>
          </a:p>
          <a:p>
            <a:pPr algn="just"/>
            <a:endParaRPr lang="pt-BR" b="1" dirty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aixaDeTexto 4"/>
          <p:cNvSpPr txBox="1">
            <a:spLocks noChangeArrowheads="1"/>
          </p:cNvSpPr>
          <p:nvPr/>
        </p:nvSpPr>
        <p:spPr bwMode="auto">
          <a:xfrm>
            <a:off x="395288" y="836712"/>
            <a:ext cx="8497887" cy="757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endParaRPr lang="pt-BR" sz="2400" b="1" dirty="0">
              <a:latin typeface="Calibri" pitchFamily="34" charset="0"/>
            </a:endParaRPr>
          </a:p>
          <a:p>
            <a:pPr marL="0" lvl="1" algn="just"/>
            <a:r>
              <a:rPr lang="pt-BR" sz="2400" b="1" spc="130" dirty="0" smtClean="0">
                <a:solidFill>
                  <a:schemeClr val="accent1">
                    <a:lumMod val="75000"/>
                  </a:schemeClr>
                </a:solidFill>
                <a:latin typeface="Franklin Gothic Demi Cond" pitchFamily="34" charset="0"/>
                <a:cs typeface="+mn-cs"/>
              </a:rPr>
              <a:t>PROCESSO DE TUTORIA</a:t>
            </a:r>
            <a:r>
              <a:rPr lang="pt-BR" sz="2400" b="1" dirty="0" smtClean="0">
                <a:latin typeface="Calibri" pitchFamily="34" charset="0"/>
              </a:rPr>
              <a:t> </a:t>
            </a:r>
            <a:endParaRPr lang="pt-BR" sz="2400" b="1" spc="130" dirty="0" smtClean="0">
              <a:solidFill>
                <a:schemeClr val="accent1">
                  <a:lumMod val="75000"/>
                </a:schemeClr>
              </a:solidFill>
              <a:latin typeface="Franklin Gothic Demi Cond" pitchFamily="34" charset="0"/>
              <a:cs typeface="+mn-cs"/>
            </a:endParaRPr>
          </a:p>
          <a:p>
            <a:pPr marL="0" lvl="1" algn="just"/>
            <a:endParaRPr lang="pt-BR" sz="2400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O programa de </a:t>
            </a:r>
            <a:r>
              <a:rPr lang="pt-BR" dirty="0" err="1">
                <a:latin typeface="Calibri" pitchFamily="34" charset="0"/>
              </a:rPr>
              <a:t>trainees</a:t>
            </a:r>
            <a:r>
              <a:rPr lang="pt-BR" dirty="0">
                <a:latin typeface="Calibri" pitchFamily="34" charset="0"/>
              </a:rPr>
              <a:t> terá um grupo de tutores que acompanhará o desenvolvimento dos </a:t>
            </a:r>
            <a:r>
              <a:rPr lang="pt-BR" dirty="0" err="1">
                <a:latin typeface="Calibri" pitchFamily="34" charset="0"/>
              </a:rPr>
              <a:t>trainees</a:t>
            </a:r>
            <a:r>
              <a:rPr lang="pt-BR" dirty="0">
                <a:latin typeface="Calibri" pitchFamily="34" charset="0"/>
              </a:rPr>
              <a:t> e atuarão como referência, uma vez que serão profissionais mais experientes e conhecedores profundos da estratégia e atuação do Sistema </a:t>
            </a:r>
            <a:r>
              <a:rPr lang="pt-BR" dirty="0" err="1">
                <a:latin typeface="Calibri" pitchFamily="34" charset="0"/>
              </a:rPr>
              <a:t>Sebrae</a:t>
            </a:r>
            <a:r>
              <a:rPr lang="pt-BR" dirty="0">
                <a:latin typeface="Calibri" pitchFamily="34" charset="0"/>
              </a:rPr>
              <a:t>.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Os tutores terão papel de fundamental importância para o programa, pois serão os educadores dos </a:t>
            </a:r>
            <a:r>
              <a:rPr lang="pt-BR" dirty="0" err="1">
                <a:latin typeface="Calibri" pitchFamily="34" charset="0"/>
              </a:rPr>
              <a:t>trainees</a:t>
            </a:r>
            <a:r>
              <a:rPr lang="pt-BR" dirty="0">
                <a:latin typeface="Calibri" pitchFamily="34" charset="0"/>
              </a:rPr>
              <a:t> durante o seu tempo de </a:t>
            </a:r>
            <a:r>
              <a:rPr lang="pt-BR" dirty="0" smtClean="0">
                <a:latin typeface="Calibri" pitchFamily="34" charset="0"/>
              </a:rPr>
              <a:t>desenvolvimento, com as atribuições abaixo:</a:t>
            </a:r>
          </a:p>
          <a:p>
            <a:pPr algn="just"/>
            <a:endParaRPr lang="pt-BR" dirty="0" smtClean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pt-BR" dirty="0">
                <a:latin typeface="+mn-lt"/>
              </a:rPr>
              <a:t>Supervisionar e orientar periodicamente o desenvolvimento dos </a:t>
            </a:r>
            <a:r>
              <a:rPr lang="pt-BR" dirty="0" err="1">
                <a:latin typeface="+mn-lt"/>
              </a:rPr>
              <a:t>trainees</a:t>
            </a:r>
            <a:r>
              <a:rPr lang="pt-BR" dirty="0">
                <a:latin typeface="+mn-lt"/>
              </a:rPr>
              <a:t> sob a </a:t>
            </a:r>
            <a:r>
              <a:rPr lang="pt-BR" dirty="0" smtClean="0">
                <a:latin typeface="+mn-lt"/>
              </a:rPr>
              <a:t>   sua </a:t>
            </a:r>
            <a:r>
              <a:rPr lang="pt-BR" dirty="0">
                <a:latin typeface="+mn-lt"/>
              </a:rPr>
              <a:t>responsabilidade; 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>
                <a:latin typeface="+mn-lt"/>
              </a:rPr>
              <a:t>Servir de apoio quando surgirem barreiras e dificuldades;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>
                <a:latin typeface="+mn-lt"/>
              </a:rPr>
              <a:t>Acompanhar e orientar o </a:t>
            </a:r>
            <a:r>
              <a:rPr lang="pt-BR" dirty="0" err="1">
                <a:latin typeface="+mn-lt"/>
              </a:rPr>
              <a:t>trainee</a:t>
            </a:r>
            <a:r>
              <a:rPr lang="pt-BR" dirty="0">
                <a:latin typeface="+mn-lt"/>
              </a:rPr>
              <a:t> em relação ao seu desenvolvimento;</a:t>
            </a:r>
          </a:p>
          <a:p>
            <a:pPr lvl="0">
              <a:buFont typeface="Wingdings" pitchFamily="2" charset="2"/>
              <a:buChar char="ü"/>
            </a:pPr>
            <a:r>
              <a:rPr lang="pt-BR" dirty="0">
                <a:latin typeface="+mn-lt"/>
              </a:rPr>
              <a:t>Realizar o acompanhamento e o Relatório Periódico de Tutoria.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endParaRPr lang="pt-BR" dirty="0" smtClean="0">
              <a:latin typeface="Calibri" pitchFamily="34" charset="0"/>
            </a:endParaRPr>
          </a:p>
          <a:p>
            <a:pPr algn="just"/>
            <a:endParaRPr lang="pt-BR" dirty="0" smtClean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endParaRPr lang="pt-BR" dirty="0" smtClean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endParaRPr lang="pt-BR" dirty="0" smtClean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aixaDeTexto 4"/>
          <p:cNvSpPr txBox="1">
            <a:spLocks noChangeArrowheads="1"/>
          </p:cNvSpPr>
          <p:nvPr/>
        </p:nvSpPr>
        <p:spPr bwMode="auto">
          <a:xfrm>
            <a:off x="3347864" y="-27384"/>
            <a:ext cx="28803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/>
            <a:endParaRPr lang="pt-BR" sz="2400" b="1" dirty="0">
              <a:latin typeface="Calibri" pitchFamily="34" charset="0"/>
            </a:endParaRPr>
          </a:p>
          <a:p>
            <a:pPr marL="0" lvl="1" algn="just"/>
            <a:r>
              <a:rPr lang="pt-BR" sz="2400" b="1" spc="130" dirty="0" smtClean="0">
                <a:solidFill>
                  <a:schemeClr val="accent1">
                    <a:lumMod val="75000"/>
                  </a:schemeClr>
                </a:solidFill>
                <a:latin typeface="Franklin Gothic Demi Cond" pitchFamily="34" charset="0"/>
                <a:cs typeface="+mn-cs"/>
              </a:rPr>
              <a:t>TUTORES – 2015</a:t>
            </a:r>
          </a:p>
          <a:p>
            <a:pPr algn="just"/>
            <a:endParaRPr lang="pt-BR" dirty="0">
              <a:latin typeface="Calibri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1124744"/>
          <a:ext cx="8136904" cy="3501969"/>
        </p:xfrm>
        <a:graphic>
          <a:graphicData uri="http://schemas.openxmlformats.org/drawingml/2006/table">
            <a:tbl>
              <a:tblPr/>
              <a:tblGrid>
                <a:gridCol w="3939974"/>
                <a:gridCol w="4196930"/>
              </a:tblGrid>
              <a:tr h="4615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Ana Paula Flávio Almeida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Coordenação de Turismo e Economia Criativa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Andre Gustavo de Araújo Barbosa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Gabinete DISUP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Andréia Moreira Barbosa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Gabinete DIRAT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Augusto Contreiras Guena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Gabinete DIRAT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Celia Marcia Fernandes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Unidade de Atendimento Coletivo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Ionio M. de Moura Filho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Unidade de Auditoria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Isabel de Cássia S. Ribeiro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Unidade de Gestão Estratégica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Jacqueline Baqueiro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Unidade de Políticas Públicas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Isailton</a:t>
                      </a:r>
                      <a:r>
                        <a:rPr lang="pt-BR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 Feira de Santana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Marcia Suede Leite Froes da Motta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Secretaria Geral - Ouvidoria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 Lucia Oliveira da Silva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Gabinete DITEC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Sami Melo do Amaral Porto de Castro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Coordenação de Indústria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6"/>
          <p:cNvSpPr txBox="1">
            <a:spLocks noChangeArrowheads="1"/>
          </p:cNvSpPr>
          <p:nvPr/>
        </p:nvSpPr>
        <p:spPr bwMode="auto">
          <a:xfrm>
            <a:off x="900113" y="908720"/>
            <a:ext cx="756031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sz="3600" b="1" dirty="0">
              <a:latin typeface="Calibri" pitchFamily="34" charset="0"/>
            </a:endParaRPr>
          </a:p>
          <a:p>
            <a:pPr algn="ctr"/>
            <a:r>
              <a:rPr lang="pt-BR" sz="3600" b="1" dirty="0">
                <a:latin typeface="Calibri" pitchFamily="34" charset="0"/>
              </a:rPr>
              <a:t>OBRIGADO!</a:t>
            </a:r>
          </a:p>
          <a:p>
            <a:pPr algn="ctr"/>
            <a:endParaRPr lang="pt-BR" dirty="0">
              <a:latin typeface="Calibri" pitchFamily="34" charset="0"/>
            </a:endParaRPr>
          </a:p>
          <a:p>
            <a:pPr algn="ctr"/>
            <a:endParaRPr lang="pt-BR" dirty="0">
              <a:latin typeface="Calibri" pitchFamily="34" charset="0"/>
            </a:endParaRPr>
          </a:p>
          <a:p>
            <a:pPr algn="ctr"/>
            <a:endParaRPr lang="pt-BR" dirty="0">
              <a:latin typeface="Calibri" pitchFamily="34" charset="0"/>
            </a:endParaRPr>
          </a:p>
          <a:p>
            <a:pPr algn="ctr"/>
            <a:r>
              <a:rPr lang="pt-BR" b="1" dirty="0">
                <a:latin typeface="Calibri" pitchFamily="34" charset="0"/>
              </a:rPr>
              <a:t>Francisco José Cardoso Bastos Netto</a:t>
            </a:r>
          </a:p>
          <a:p>
            <a:pPr algn="ctr"/>
            <a:r>
              <a:rPr lang="pt-BR" dirty="0">
                <a:latin typeface="Calibri" pitchFamily="34" charset="0"/>
              </a:rPr>
              <a:t>Coordenador de Gestão de Pessoas</a:t>
            </a:r>
          </a:p>
          <a:p>
            <a:pPr algn="ctr"/>
            <a:r>
              <a:rPr lang="pt-BR" dirty="0" smtClean="0">
                <a:latin typeface="Calibri" pitchFamily="34" charset="0"/>
              </a:rPr>
              <a:t>SEBRAE/BA</a:t>
            </a:r>
          </a:p>
          <a:p>
            <a:pPr algn="ctr"/>
            <a:endParaRPr lang="pt-BR" dirty="0">
              <a:latin typeface="Calibri" pitchFamily="34" charset="0"/>
            </a:endParaRPr>
          </a:p>
          <a:p>
            <a:pPr algn="ctr"/>
            <a:endParaRPr lang="pt-BR" dirty="0" smtClean="0">
              <a:latin typeface="Calibri" pitchFamily="34" charset="0"/>
            </a:endParaRPr>
          </a:p>
          <a:p>
            <a:pPr algn="ctr"/>
            <a:r>
              <a:rPr lang="pt-BR" b="1" dirty="0" smtClean="0">
                <a:latin typeface="Calibri" pitchFamily="34" charset="0"/>
              </a:rPr>
              <a:t>Ana Paula Sampaio </a:t>
            </a:r>
            <a:r>
              <a:rPr lang="pt-BR" b="1" dirty="0" err="1" smtClean="0">
                <a:latin typeface="Calibri" pitchFamily="34" charset="0"/>
              </a:rPr>
              <a:t>Barretto</a:t>
            </a:r>
            <a:endParaRPr lang="pt-BR" b="1" dirty="0" smtClean="0">
              <a:latin typeface="Calibri" pitchFamily="34" charset="0"/>
            </a:endParaRPr>
          </a:p>
          <a:p>
            <a:pPr algn="ctr"/>
            <a:r>
              <a:rPr lang="pt-BR" dirty="0" smtClean="0">
                <a:latin typeface="Calibri" pitchFamily="34" charset="0"/>
              </a:rPr>
              <a:t>Gestora do Programa de Formação e Desenvolvimento de Trainees - 2015 </a:t>
            </a:r>
            <a:endParaRPr lang="pt-BR" dirty="0">
              <a:latin typeface="Calibri" pitchFamily="34" charset="0"/>
            </a:endParaRPr>
          </a:p>
          <a:p>
            <a:pPr algn="ctr"/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1859B"/>
      </a:accent1>
      <a:accent2>
        <a:srgbClr val="00B050"/>
      </a:accent2>
      <a:accent3>
        <a:srgbClr val="244061"/>
      </a:accent3>
      <a:accent4>
        <a:srgbClr val="00007F"/>
      </a:accent4>
      <a:accent5>
        <a:srgbClr val="009900"/>
      </a:accent5>
      <a:accent6>
        <a:srgbClr val="3399FF"/>
      </a:accent6>
      <a:hlink>
        <a:srgbClr val="0000FF"/>
      </a:hlink>
      <a:folHlink>
        <a:srgbClr val="000099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Tema do Office">
  <a:themeElements>
    <a:clrScheme name="UCSEBRAE">
      <a:dk1>
        <a:sysClr val="windowText" lastClr="000000"/>
      </a:dk1>
      <a:lt1>
        <a:sysClr val="window" lastClr="FFFFFF"/>
      </a:lt1>
      <a:dk2>
        <a:srgbClr val="1F497D"/>
      </a:dk2>
      <a:lt2>
        <a:srgbClr val="079515"/>
      </a:lt2>
      <a:accent1>
        <a:srgbClr val="079515"/>
      </a:accent1>
      <a:accent2>
        <a:srgbClr val="267635"/>
      </a:accent2>
      <a:accent3>
        <a:srgbClr val="17365D"/>
      </a:accent3>
      <a:accent4>
        <a:srgbClr val="548698"/>
      </a:accent4>
      <a:accent5>
        <a:srgbClr val="34B9D4"/>
      </a:accent5>
      <a:accent6>
        <a:srgbClr val="87CF93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Tema do Office">
  <a:themeElements>
    <a:clrScheme name="UCSEBRAE">
      <a:dk1>
        <a:sysClr val="windowText" lastClr="000000"/>
      </a:dk1>
      <a:lt1>
        <a:sysClr val="window" lastClr="FFFFFF"/>
      </a:lt1>
      <a:dk2>
        <a:srgbClr val="1F497D"/>
      </a:dk2>
      <a:lt2>
        <a:srgbClr val="079515"/>
      </a:lt2>
      <a:accent1>
        <a:srgbClr val="079515"/>
      </a:accent1>
      <a:accent2>
        <a:srgbClr val="267635"/>
      </a:accent2>
      <a:accent3>
        <a:srgbClr val="17365D"/>
      </a:accent3>
      <a:accent4>
        <a:srgbClr val="548698"/>
      </a:accent4>
      <a:accent5>
        <a:srgbClr val="34B9D4"/>
      </a:accent5>
      <a:accent6>
        <a:srgbClr val="87CF93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o Office">
  <a:themeElements>
    <a:clrScheme name="UCSEBRAE">
      <a:dk1>
        <a:sysClr val="windowText" lastClr="000000"/>
      </a:dk1>
      <a:lt1>
        <a:sysClr val="window" lastClr="FFFFFF"/>
      </a:lt1>
      <a:dk2>
        <a:srgbClr val="1F497D"/>
      </a:dk2>
      <a:lt2>
        <a:srgbClr val="079515"/>
      </a:lt2>
      <a:accent1>
        <a:srgbClr val="079515"/>
      </a:accent1>
      <a:accent2>
        <a:srgbClr val="267635"/>
      </a:accent2>
      <a:accent3>
        <a:srgbClr val="17365D"/>
      </a:accent3>
      <a:accent4>
        <a:srgbClr val="548698"/>
      </a:accent4>
      <a:accent5>
        <a:srgbClr val="34B9D4"/>
      </a:accent5>
      <a:accent6>
        <a:srgbClr val="87CF93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ema do Office">
  <a:themeElements>
    <a:clrScheme name="UCSEBRAE">
      <a:dk1>
        <a:sysClr val="windowText" lastClr="000000"/>
      </a:dk1>
      <a:lt1>
        <a:sysClr val="window" lastClr="FFFFFF"/>
      </a:lt1>
      <a:dk2>
        <a:srgbClr val="1F497D"/>
      </a:dk2>
      <a:lt2>
        <a:srgbClr val="079515"/>
      </a:lt2>
      <a:accent1>
        <a:srgbClr val="079515"/>
      </a:accent1>
      <a:accent2>
        <a:srgbClr val="267635"/>
      </a:accent2>
      <a:accent3>
        <a:srgbClr val="17365D"/>
      </a:accent3>
      <a:accent4>
        <a:srgbClr val="548698"/>
      </a:accent4>
      <a:accent5>
        <a:srgbClr val="34B9D4"/>
      </a:accent5>
      <a:accent6>
        <a:srgbClr val="87CF93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ema do Office">
  <a:themeElements>
    <a:clrScheme name="UCSEBRAE">
      <a:dk1>
        <a:sysClr val="windowText" lastClr="000000"/>
      </a:dk1>
      <a:lt1>
        <a:sysClr val="window" lastClr="FFFFFF"/>
      </a:lt1>
      <a:dk2>
        <a:srgbClr val="1F497D"/>
      </a:dk2>
      <a:lt2>
        <a:srgbClr val="079515"/>
      </a:lt2>
      <a:accent1>
        <a:srgbClr val="079515"/>
      </a:accent1>
      <a:accent2>
        <a:srgbClr val="267635"/>
      </a:accent2>
      <a:accent3>
        <a:srgbClr val="17365D"/>
      </a:accent3>
      <a:accent4>
        <a:srgbClr val="548698"/>
      </a:accent4>
      <a:accent5>
        <a:srgbClr val="34B9D4"/>
      </a:accent5>
      <a:accent6>
        <a:srgbClr val="87CF93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B74FCD8CACFE44A67EF76D35902537" ma:contentTypeVersion="0" ma:contentTypeDescription="Crie um novo documento." ma:contentTypeScope="" ma:versionID="0cd7bb12e7a944853400091e9724e5fa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CD5BB29-E494-402F-85ED-59A3741D31E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3F67257-5F8A-4CB3-8BA5-CC45736651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117D3E-C166-4884-9397-0E21C80363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570</Words>
  <Application>Microsoft Office PowerPoint</Application>
  <PresentationFormat>Apresentação na tela (4:3)</PresentationFormat>
  <Paragraphs>150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Tema do Office</vt:lpstr>
      <vt:lpstr>5_Tema do Office</vt:lpstr>
      <vt:lpstr>4_Tema do Office</vt:lpstr>
      <vt:lpstr>3_Tema do Office</vt:lpstr>
      <vt:lpstr>2_Tema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Loreane Evelyn Nazareth Brandizzi</dc:creator>
  <cp:lastModifiedBy>marilia.oliveira</cp:lastModifiedBy>
  <cp:revision>156</cp:revision>
  <dcterms:created xsi:type="dcterms:W3CDTF">2011-05-31T12:18:28Z</dcterms:created>
  <dcterms:modified xsi:type="dcterms:W3CDTF">2016-10-10T17:22:38Z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0x010100BBB74FCD8CACFE44A67EF76D35902537</vt:lpwstr>
  </property>
</Properties>
</file>