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73" r:id="rId6"/>
    <p:sldId id="278" r:id="rId7"/>
    <p:sldId id="274" r:id="rId8"/>
    <p:sldId id="270" r:id="rId9"/>
    <p:sldId id="275" r:id="rId10"/>
    <p:sldId id="276" r:id="rId11"/>
    <p:sldId id="277" r:id="rId12"/>
    <p:sldId id="261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152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6D65B-A59C-4AEF-99DE-2158C7927008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AF060-8631-4403-938D-61E96BBBF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38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AF060-8631-4403-938D-61E96BBBF18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3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1">
                <a:solidFill>
                  <a:srgbClr val="07674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1">
                <a:solidFill>
                  <a:srgbClr val="07674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1">
                <a:solidFill>
                  <a:srgbClr val="07674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575547" y="6393179"/>
            <a:ext cx="547370" cy="464820"/>
          </a:xfrm>
          <a:custGeom>
            <a:avLst/>
            <a:gdLst/>
            <a:ahLst/>
            <a:cxnLst/>
            <a:rect l="l" t="t" r="r" b="b"/>
            <a:pathLst>
              <a:path w="547370" h="464820">
                <a:moveTo>
                  <a:pt x="273557" y="0"/>
                </a:moveTo>
                <a:lnTo>
                  <a:pt x="224372" y="3744"/>
                </a:lnTo>
                <a:lnTo>
                  <a:pt x="178085" y="14539"/>
                </a:lnTo>
                <a:lnTo>
                  <a:pt x="135466" y="31730"/>
                </a:lnTo>
                <a:lnTo>
                  <a:pt x="97288" y="54659"/>
                </a:lnTo>
                <a:lnTo>
                  <a:pt x="64321" y="82670"/>
                </a:lnTo>
                <a:lnTo>
                  <a:pt x="37337" y="115107"/>
                </a:lnTo>
                <a:lnTo>
                  <a:pt x="17108" y="151313"/>
                </a:lnTo>
                <a:lnTo>
                  <a:pt x="4405" y="190633"/>
                </a:lnTo>
                <a:lnTo>
                  <a:pt x="0" y="232410"/>
                </a:lnTo>
                <a:lnTo>
                  <a:pt x="4405" y="274185"/>
                </a:lnTo>
                <a:lnTo>
                  <a:pt x="17108" y="313505"/>
                </a:lnTo>
                <a:lnTo>
                  <a:pt x="37337" y="349711"/>
                </a:lnTo>
                <a:lnTo>
                  <a:pt x="64321" y="382148"/>
                </a:lnTo>
                <a:lnTo>
                  <a:pt x="97288" y="410159"/>
                </a:lnTo>
                <a:lnTo>
                  <a:pt x="135466" y="433088"/>
                </a:lnTo>
                <a:lnTo>
                  <a:pt x="178085" y="450279"/>
                </a:lnTo>
                <a:lnTo>
                  <a:pt x="224372" y="461074"/>
                </a:lnTo>
                <a:lnTo>
                  <a:pt x="273557" y="464819"/>
                </a:lnTo>
                <a:lnTo>
                  <a:pt x="322743" y="461074"/>
                </a:lnTo>
                <a:lnTo>
                  <a:pt x="369030" y="450279"/>
                </a:lnTo>
                <a:lnTo>
                  <a:pt x="411649" y="433088"/>
                </a:lnTo>
                <a:lnTo>
                  <a:pt x="449827" y="410159"/>
                </a:lnTo>
                <a:lnTo>
                  <a:pt x="482794" y="382148"/>
                </a:lnTo>
                <a:lnTo>
                  <a:pt x="509778" y="349711"/>
                </a:lnTo>
                <a:lnTo>
                  <a:pt x="530007" y="313505"/>
                </a:lnTo>
                <a:lnTo>
                  <a:pt x="542710" y="274185"/>
                </a:lnTo>
                <a:lnTo>
                  <a:pt x="547116" y="232410"/>
                </a:lnTo>
                <a:lnTo>
                  <a:pt x="542710" y="190633"/>
                </a:lnTo>
                <a:lnTo>
                  <a:pt x="530007" y="151313"/>
                </a:lnTo>
                <a:lnTo>
                  <a:pt x="509778" y="115107"/>
                </a:lnTo>
                <a:lnTo>
                  <a:pt x="482794" y="82670"/>
                </a:lnTo>
                <a:lnTo>
                  <a:pt x="449827" y="54659"/>
                </a:lnTo>
                <a:lnTo>
                  <a:pt x="411649" y="31730"/>
                </a:lnTo>
                <a:lnTo>
                  <a:pt x="369030" y="14539"/>
                </a:lnTo>
                <a:lnTo>
                  <a:pt x="322743" y="3744"/>
                </a:lnTo>
                <a:lnTo>
                  <a:pt x="27355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5257" y="900415"/>
            <a:ext cx="7238365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1">
                <a:solidFill>
                  <a:srgbClr val="07674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103" y="2793238"/>
            <a:ext cx="7987792" cy="142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b-mc2/sql-create-context/viewer/default/train" TargetMode="External"/><Relationship Id="rId2" Type="http://schemas.openxmlformats.org/officeDocument/2006/relationships/hyperlink" Target="https://colab.research.google.com/drive/1Sumajom_mlP-2o08P5PeZLoEW13RwLz9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10554719" TargetMode="External"/><Relationship Id="rId4" Type="http://schemas.openxmlformats.org/officeDocument/2006/relationships/hyperlink" Target="https://ieeexplore.ieee.org/document/1059815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TCDS.2024.3391278" TargetMode="External"/><Relationship Id="rId3" Type="http://schemas.openxmlformats.org/officeDocument/2006/relationships/hyperlink" Target="https://ieeexplore.ieee.org/author/37085399384" TargetMode="External"/><Relationship Id="rId7" Type="http://schemas.openxmlformats.org/officeDocument/2006/relationships/hyperlink" Target="https://ieeexplore.ieee.org/author/37089999175" TargetMode="External"/><Relationship Id="rId12" Type="http://schemas.openxmlformats.org/officeDocument/2006/relationships/hyperlink" Target="https://doi.org/10.1109/ICDE60146.2024.00456" TargetMode="External"/><Relationship Id="rId2" Type="http://schemas.openxmlformats.org/officeDocument/2006/relationships/hyperlink" Target="https://ieeexplore.ieee.org/author/370899894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089903729" TargetMode="External"/><Relationship Id="rId11" Type="http://schemas.openxmlformats.org/officeDocument/2006/relationships/hyperlink" Target="https://ieeexplore.ieee.org/author/597436191771375" TargetMode="External"/><Relationship Id="rId5" Type="http://schemas.openxmlformats.org/officeDocument/2006/relationships/hyperlink" Target="https://ieeexplore.ieee.org/author/37089903431" TargetMode="External"/><Relationship Id="rId10" Type="http://schemas.openxmlformats.org/officeDocument/2006/relationships/hyperlink" Target="https://ieeexplore.ieee.org/author/487868955023240" TargetMode="External"/><Relationship Id="rId4" Type="http://schemas.openxmlformats.org/officeDocument/2006/relationships/hyperlink" Target="https://ieeexplore.ieee.org/author/37090000131" TargetMode="External"/><Relationship Id="rId9" Type="http://schemas.openxmlformats.org/officeDocument/2006/relationships/hyperlink" Target="https://ieeexplore.ieee.org/author/48969017685617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600" y="0"/>
              <a:ext cx="1295400" cy="100583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10" dirty="0"/>
              <a:t>K</a:t>
            </a:r>
            <a:r>
              <a:rPr spc="-320" dirty="0"/>
              <a:t>O</a:t>
            </a:r>
            <a:r>
              <a:rPr spc="-475" dirty="0"/>
              <a:t>N</a:t>
            </a:r>
            <a:r>
              <a:rPr spc="-459" dirty="0"/>
              <a:t>G</a:t>
            </a:r>
            <a:r>
              <a:rPr spc="-610" dirty="0"/>
              <a:t>U</a:t>
            </a:r>
            <a:r>
              <a:rPr spc="-75" dirty="0"/>
              <a:t> </a:t>
            </a:r>
            <a:r>
              <a:rPr spc="-459" dirty="0"/>
              <a:t>E</a:t>
            </a:r>
            <a:r>
              <a:rPr spc="-480" dirty="0"/>
              <a:t>N</a:t>
            </a:r>
            <a:r>
              <a:rPr spc="-409" dirty="0"/>
              <a:t>GIN</a:t>
            </a:r>
            <a:r>
              <a:rPr spc="-434" dirty="0"/>
              <a:t>E</a:t>
            </a:r>
            <a:r>
              <a:rPr spc="-390" dirty="0"/>
              <a:t>ERING</a:t>
            </a:r>
            <a:r>
              <a:rPr spc="-85" dirty="0"/>
              <a:t> </a:t>
            </a:r>
            <a:r>
              <a:rPr spc="-470" dirty="0"/>
              <a:t>C</a:t>
            </a:r>
            <a:r>
              <a:rPr spc="-530" dirty="0"/>
              <a:t>O</a:t>
            </a:r>
            <a:r>
              <a:rPr spc="-385" dirty="0"/>
              <a:t>L</a:t>
            </a:r>
            <a:r>
              <a:rPr spc="-370" dirty="0"/>
              <a:t>L</a:t>
            </a:r>
            <a:r>
              <a:rPr spc="-315" dirty="0"/>
              <a:t>EGE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4861" y="1367825"/>
            <a:ext cx="7102475" cy="9067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25425" algn="ctr">
              <a:lnSpc>
                <a:spcPct val="100000"/>
              </a:lnSpc>
              <a:spcBef>
                <a:spcPts val="950"/>
              </a:spcBef>
            </a:pPr>
            <a:r>
              <a:rPr sz="1600" b="1" i="1" spc="-10" dirty="0">
                <a:solidFill>
                  <a:srgbClr val="001F5F"/>
                </a:solidFill>
                <a:latin typeface="Cambria"/>
                <a:cs typeface="Cambria"/>
              </a:rPr>
              <a:t>(Autonomous)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  <a:tabLst>
                <a:tab pos="2074545" algn="l"/>
                <a:tab pos="2576830" algn="l"/>
              </a:tabLst>
            </a:pPr>
            <a:r>
              <a:rPr sz="2400" b="1" i="1" spc="-5" dirty="0">
                <a:solidFill>
                  <a:srgbClr val="AC0000"/>
                </a:solidFill>
                <a:latin typeface="Cambria"/>
                <a:cs typeface="Cambria"/>
              </a:rPr>
              <a:t>DEPARTMENT	OF	</a:t>
            </a:r>
            <a:r>
              <a:rPr sz="2400" b="1" i="1" dirty="0">
                <a:solidFill>
                  <a:srgbClr val="AC0000"/>
                </a:solidFill>
                <a:latin typeface="Cambria"/>
                <a:cs typeface="Cambria"/>
              </a:rPr>
              <a:t>COMPUTER</a:t>
            </a:r>
            <a:r>
              <a:rPr sz="2400" b="1" i="1" spc="-25" dirty="0">
                <a:solidFill>
                  <a:srgbClr val="AC0000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AC0000"/>
                </a:solidFill>
                <a:latin typeface="Cambria"/>
                <a:cs typeface="Cambria"/>
              </a:rPr>
              <a:t>SCIENCE</a:t>
            </a:r>
            <a:r>
              <a:rPr sz="2400" b="1" i="1" spc="-15" dirty="0">
                <a:solidFill>
                  <a:srgbClr val="AC0000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AC0000"/>
                </a:solidFill>
                <a:latin typeface="Cambria"/>
                <a:cs typeface="Cambria"/>
              </a:rPr>
              <a:t>AND</a:t>
            </a:r>
            <a:r>
              <a:rPr sz="2400" b="1" i="1" spc="-35" dirty="0">
                <a:solidFill>
                  <a:srgbClr val="AC0000"/>
                </a:solidFill>
                <a:latin typeface="Cambria"/>
                <a:cs typeface="Cambria"/>
              </a:rPr>
              <a:t> </a:t>
            </a:r>
            <a:r>
              <a:rPr sz="2400" b="1" i="1" dirty="0">
                <a:solidFill>
                  <a:srgbClr val="AC0000"/>
                </a:solidFill>
                <a:latin typeface="Cambria"/>
                <a:cs typeface="Cambria"/>
              </a:rPr>
              <a:t>DESIGN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8871" y="126492"/>
            <a:ext cx="2167255" cy="6731634"/>
            <a:chOff x="118871" y="126492"/>
            <a:chExt cx="2167255" cy="673163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987" y="4724399"/>
              <a:ext cx="1662683" cy="21335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871" y="126492"/>
              <a:ext cx="2167128" cy="813815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508250" y="4451222"/>
          <a:ext cx="5669915" cy="1417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2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S.NO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24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ROLLNO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N.Mugeshkrishna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21CDR027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S.Sankeerthan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21CDR042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U.Tamilarasan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21CDR053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578103" y="2793238"/>
            <a:ext cx="7987792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7510">
              <a:lnSpc>
                <a:spcPct val="100000"/>
              </a:lnSpc>
              <a:spcBef>
                <a:spcPts val="105"/>
              </a:spcBef>
            </a:pPr>
            <a:r>
              <a:rPr sz="2100" baseline="-15873" dirty="0"/>
              <a:t>PROJECT</a:t>
            </a:r>
            <a:r>
              <a:rPr sz="2100" spc="-22" baseline="-15873" dirty="0"/>
              <a:t> </a:t>
            </a:r>
            <a:r>
              <a:rPr sz="2100" baseline="-15873" dirty="0"/>
              <a:t>TITLE</a:t>
            </a:r>
            <a:r>
              <a:rPr sz="2100" spc="-7" baseline="-15873" dirty="0"/>
              <a:t> </a:t>
            </a:r>
            <a:r>
              <a:rPr lang="en-IN" sz="2100" spc="-7" baseline="-15873" dirty="0"/>
              <a:t>: Enhancing Text to SQL Conversion with Transparent and Optimized  LLM Frameworks.</a:t>
            </a:r>
            <a:endParaRPr lang="en-US" dirty="0"/>
          </a:p>
          <a:p>
            <a:pPr marL="1604010">
              <a:lnSpc>
                <a:spcPct val="100000"/>
              </a:lnSpc>
            </a:pPr>
            <a:endParaRPr lang="en-US" sz="1200" dirty="0"/>
          </a:p>
          <a:p>
            <a:pPr marL="1667510">
              <a:lnSpc>
                <a:spcPct val="100000"/>
              </a:lnSpc>
              <a:tabLst>
                <a:tab pos="3615054" algn="l"/>
              </a:tabLst>
            </a:pPr>
            <a:r>
              <a:rPr lang="en-US" dirty="0"/>
              <a:t>PROJECT</a:t>
            </a:r>
            <a:r>
              <a:rPr lang="en-US" spc="-5" dirty="0"/>
              <a:t> </a:t>
            </a:r>
            <a:r>
              <a:rPr lang="en-US" dirty="0"/>
              <a:t>MENTOR</a:t>
            </a:r>
            <a:r>
              <a:rPr lang="en-US" spc="-10" dirty="0"/>
              <a:t> </a:t>
            </a:r>
            <a:r>
              <a:rPr lang="en-US" dirty="0"/>
              <a:t>:	</a:t>
            </a:r>
            <a:r>
              <a:rPr lang="en-US" spc="-5" dirty="0" err="1"/>
              <a:t>Dr.P.Jayanthi</a:t>
            </a:r>
            <a:endParaRPr lang="en-US" spc="-5" dirty="0"/>
          </a:p>
          <a:p>
            <a:pPr marL="1604010">
              <a:lnSpc>
                <a:spcPct val="100000"/>
              </a:lnSpc>
            </a:pPr>
            <a:endParaRPr sz="1500" dirty="0"/>
          </a:p>
          <a:p>
            <a:pPr marL="1667510">
              <a:lnSpc>
                <a:spcPct val="100000"/>
              </a:lnSpc>
              <a:spcBef>
                <a:spcPts val="1220"/>
              </a:spcBef>
            </a:pP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TEAM</a:t>
            </a:r>
            <a:r>
              <a:rPr spc="20" dirty="0"/>
              <a:t> </a:t>
            </a:r>
            <a:r>
              <a:rPr dirty="0"/>
              <a:t>MEMBERS: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86C4B-32F1-2335-D34C-A11DA7E4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987792" cy="215444"/>
          </a:xfrm>
        </p:spPr>
        <p:txBody>
          <a:bodyPr/>
          <a:lstStyle/>
          <a:p>
            <a:r>
              <a:rPr lang="en-IN" dirty="0"/>
              <a:t>9.MODULES COMPLETED 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EF079-785D-AFB7-EBE2-350E34F8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7" y="1905000"/>
            <a:ext cx="853439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Enhanced model efficiency using Low-Rank Adaptation.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Optimized parameters, boosting training speed and reducing memory usage.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XFormers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Improved memory efficiency with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XFormers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Integrated transformer layers, reducing memory usage while maintaining accuracy.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3. PEFT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Applied PEFT for better model adaptability.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Fine-tuned models with fewer parameters, improving SQL task performance.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4. TRL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Enhanced query accuracy using TRL.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: Optimized SQL output with reinforcement learning, increasing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5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86C4B-32F1-2335-D34C-A11DA7E4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987792" cy="215444"/>
          </a:xfrm>
        </p:spPr>
        <p:txBody>
          <a:bodyPr/>
          <a:lstStyle/>
          <a:p>
            <a:r>
              <a:rPr lang="en-IN" dirty="0"/>
              <a:t>10.REFERENCES: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2EF079-785D-AFB7-EBE2-350E34F8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87" y="2586418"/>
            <a:ext cx="838199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Project Google </a:t>
            </a:r>
            <a:r>
              <a:rPr lang="en-US" altLang="en-US" sz="1400" b="1" dirty="0" err="1">
                <a:latin typeface="Arial" panose="020B0604020202020204" pitchFamily="34" charset="0"/>
              </a:rPr>
              <a:t>Colab</a:t>
            </a:r>
            <a:r>
              <a:rPr lang="en-US" altLang="en-US" sz="1400" b="1" dirty="0">
                <a:latin typeface="Arial" panose="020B0604020202020204" pitchFamily="34" charset="0"/>
              </a:rPr>
              <a:t> Link -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https://colab.research.google.com/drive/1Sumajom_mlP-2o08P5PeZLoEW13RwLz9?usp=sharing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 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 Research Papers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78C10DA-F997-C963-8AF4-870B2963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5911"/>
            <a:ext cx="9144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Dataset Link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https://huggingface.co/datasets/b-mc2/sql-create-context/viewer/default/train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92524-5D94-05BC-C886-1D61761A3210}"/>
              </a:ext>
            </a:extLst>
          </p:cNvPr>
          <p:cNvSpPr txBox="1"/>
          <p:nvPr/>
        </p:nvSpPr>
        <p:spPr>
          <a:xfrm>
            <a:off x="990600" y="3950732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1.Evaluating Text-to-SQL Model Failures on Real-World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  <a:r>
              <a:rPr lang="en-US" dirty="0">
                <a:hlinkClick r:id="rId5"/>
              </a:rPr>
              <a:t>Enhancing Text-to-SQL Translation for Financial System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76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5694" y="64899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1" y="768095"/>
            <a:ext cx="7275576" cy="54681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1499" cy="733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1499" cy="7330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194" y="838200"/>
            <a:ext cx="7633005" cy="1327286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spcBef>
                <a:spcPts val="430"/>
              </a:spcBef>
            </a:pPr>
            <a:r>
              <a:rPr lang="en-IN" sz="18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1.TITLE</a:t>
            </a:r>
            <a:r>
              <a:rPr lang="en-IN" sz="1800" i="0" spc="-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18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b="0" i="0" spc="-7" baseline="-15873" dirty="0">
                <a:solidFill>
                  <a:schemeClr val="tx1"/>
                </a:solidFill>
              </a:rPr>
              <a:t>Enhancing Text to SQL Conversion with Transparent and Optimized  LLM Frameworks.</a:t>
            </a:r>
            <a:br>
              <a:rPr lang="en-US" sz="800" dirty="0"/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194" y="2895600"/>
            <a:ext cx="8090206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770">
              <a:lnSpc>
                <a:spcPct val="100000"/>
              </a:lnSpc>
              <a:spcBef>
                <a:spcPts val="100"/>
              </a:spcBef>
              <a:buSzPct val="94444"/>
              <a:buAutoNum type="arabicPeriod" startAt="2"/>
              <a:tabLst>
                <a:tab pos="204470" algn="l"/>
              </a:tabLst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1265" lvl="1" indent="-343535">
              <a:lnSpc>
                <a:spcPct val="100000"/>
              </a:lnSpc>
              <a:spcBef>
                <a:spcPts val="1670"/>
              </a:spcBef>
              <a:buAutoNum type="arabicPeriod"/>
              <a:tabLst>
                <a:tab pos="1230630" algn="l"/>
                <a:tab pos="1231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marL="1231265" lvl="1" indent="-343535">
              <a:lnSpc>
                <a:spcPct val="100000"/>
              </a:lnSpc>
              <a:spcBef>
                <a:spcPts val="1670"/>
              </a:spcBef>
              <a:buAutoNum type="arabicPeriod"/>
              <a:tabLst>
                <a:tab pos="1230630" algn="l"/>
                <a:tab pos="1231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</a:p>
          <a:p>
            <a:pPr marL="1231265" lvl="1" indent="-343535">
              <a:lnSpc>
                <a:spcPct val="100000"/>
              </a:lnSpc>
              <a:spcBef>
                <a:spcPts val="1670"/>
              </a:spcBef>
              <a:buAutoNum type="arabicPeriod"/>
              <a:tabLst>
                <a:tab pos="1230630" algn="l"/>
                <a:tab pos="1231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5547" y="6393179"/>
            <a:ext cx="547370" cy="464820"/>
          </a:xfrm>
          <a:custGeom>
            <a:avLst/>
            <a:gdLst/>
            <a:ahLst/>
            <a:cxnLst/>
            <a:rect l="l" t="t" r="r" b="b"/>
            <a:pathLst>
              <a:path w="547370" h="464820">
                <a:moveTo>
                  <a:pt x="273557" y="0"/>
                </a:moveTo>
                <a:lnTo>
                  <a:pt x="224372" y="3744"/>
                </a:lnTo>
                <a:lnTo>
                  <a:pt x="178085" y="14539"/>
                </a:lnTo>
                <a:lnTo>
                  <a:pt x="135466" y="31730"/>
                </a:lnTo>
                <a:lnTo>
                  <a:pt x="97288" y="54659"/>
                </a:lnTo>
                <a:lnTo>
                  <a:pt x="64321" y="82670"/>
                </a:lnTo>
                <a:lnTo>
                  <a:pt x="37337" y="115107"/>
                </a:lnTo>
                <a:lnTo>
                  <a:pt x="17108" y="151313"/>
                </a:lnTo>
                <a:lnTo>
                  <a:pt x="4405" y="190633"/>
                </a:lnTo>
                <a:lnTo>
                  <a:pt x="0" y="232410"/>
                </a:lnTo>
                <a:lnTo>
                  <a:pt x="4405" y="274185"/>
                </a:lnTo>
                <a:lnTo>
                  <a:pt x="17108" y="313505"/>
                </a:lnTo>
                <a:lnTo>
                  <a:pt x="37337" y="349711"/>
                </a:lnTo>
                <a:lnTo>
                  <a:pt x="64321" y="382148"/>
                </a:lnTo>
                <a:lnTo>
                  <a:pt x="97288" y="410159"/>
                </a:lnTo>
                <a:lnTo>
                  <a:pt x="135466" y="433088"/>
                </a:lnTo>
                <a:lnTo>
                  <a:pt x="178085" y="450279"/>
                </a:lnTo>
                <a:lnTo>
                  <a:pt x="224372" y="461074"/>
                </a:lnTo>
                <a:lnTo>
                  <a:pt x="273557" y="464819"/>
                </a:lnTo>
                <a:lnTo>
                  <a:pt x="322743" y="461074"/>
                </a:lnTo>
                <a:lnTo>
                  <a:pt x="369030" y="450279"/>
                </a:lnTo>
                <a:lnTo>
                  <a:pt x="411649" y="433088"/>
                </a:lnTo>
                <a:lnTo>
                  <a:pt x="449827" y="410159"/>
                </a:lnTo>
                <a:lnTo>
                  <a:pt x="482794" y="382148"/>
                </a:lnTo>
                <a:lnTo>
                  <a:pt x="509778" y="349711"/>
                </a:lnTo>
                <a:lnTo>
                  <a:pt x="530007" y="313505"/>
                </a:lnTo>
                <a:lnTo>
                  <a:pt x="542710" y="274185"/>
                </a:lnTo>
                <a:lnTo>
                  <a:pt x="547116" y="232410"/>
                </a:lnTo>
                <a:lnTo>
                  <a:pt x="542710" y="190633"/>
                </a:lnTo>
                <a:lnTo>
                  <a:pt x="530007" y="151313"/>
                </a:lnTo>
                <a:lnTo>
                  <a:pt x="509778" y="115107"/>
                </a:lnTo>
                <a:lnTo>
                  <a:pt x="482794" y="82670"/>
                </a:lnTo>
                <a:lnTo>
                  <a:pt x="449827" y="54659"/>
                </a:lnTo>
                <a:lnTo>
                  <a:pt x="411649" y="31730"/>
                </a:lnTo>
                <a:lnTo>
                  <a:pt x="369030" y="14539"/>
                </a:lnTo>
                <a:lnTo>
                  <a:pt x="322743" y="3744"/>
                </a:lnTo>
                <a:lnTo>
                  <a:pt x="27355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35694" y="64899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1499" cy="7330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7907" y="960983"/>
            <a:ext cx="4824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3.ABSTRACT :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91AE6-A339-598B-B24D-0D0A1811CFED}"/>
              </a:ext>
            </a:extLst>
          </p:cNvPr>
          <p:cNvSpPr txBox="1"/>
          <p:nvPr/>
        </p:nvSpPr>
        <p:spPr>
          <a:xfrm>
            <a:off x="1016824" y="1518895"/>
            <a:ext cx="8106093" cy="4378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lvl="1" indent="-285750" algn="just">
              <a:lnSpc>
                <a:spcPct val="100000"/>
              </a:lnSpc>
              <a:spcBef>
                <a:spcPts val="1515"/>
              </a:spcBef>
              <a:buSzPct val="94444"/>
              <a:buFont typeface="Arial" panose="020B0604020202020204" pitchFamily="34" charset="0"/>
              <a:buChar char="•"/>
              <a:tabLst>
                <a:tab pos="217804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Text-to-SQL conversion using NLP and ML techniques, leveraging models like GPT-4, BERT, and T5, shows significant promise but lacks transparency.</a:t>
            </a:r>
          </a:p>
          <a:p>
            <a:pPr marL="311150" lvl="1" indent="-285750" algn="just">
              <a:lnSpc>
                <a:spcPct val="100000"/>
              </a:lnSpc>
              <a:spcBef>
                <a:spcPts val="1515"/>
              </a:spcBef>
              <a:buSzPct val="94444"/>
              <a:buFont typeface="Arial" panose="020B0604020202020204" pitchFamily="34" charset="0"/>
              <a:buChar char="•"/>
              <a:tabLst>
                <a:tab pos="217804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LLMs function as black boxes, making error diagnosis and model understanding challenging.</a:t>
            </a:r>
          </a:p>
          <a:p>
            <a:pPr marL="311150" lvl="1" indent="-285750" algn="just">
              <a:lnSpc>
                <a:spcPct val="100000"/>
              </a:lnSpc>
              <a:spcBef>
                <a:spcPts val="1515"/>
              </a:spcBef>
              <a:buSzPct val="94444"/>
              <a:buFont typeface="Arial" panose="020B0604020202020204" pitchFamily="34" charset="0"/>
              <a:buChar char="•"/>
              <a:tabLst>
                <a:tab pos="217804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new approach combining advanced LLM techniques with interpretability-focused tools for enhanced model transparency.</a:t>
            </a:r>
          </a:p>
          <a:p>
            <a:pPr marL="311150" lvl="1" indent="-285750" algn="just">
              <a:lnSpc>
                <a:spcPct val="100000"/>
              </a:lnSpc>
              <a:spcBef>
                <a:spcPts val="1515"/>
              </a:spcBef>
              <a:buSzPct val="94444"/>
              <a:buFont typeface="Arial" panose="020B0604020202020204" pitchFamily="34" charset="0"/>
              <a:buChar char="•"/>
              <a:tabLst>
                <a:tab pos="217804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heterogeneous graph-to-abstract syntax tree (HG2AST) framework to improve semantic parsing.</a:t>
            </a:r>
          </a:p>
          <a:p>
            <a:pPr marL="311150" lvl="1" indent="-285750" algn="just">
              <a:lnSpc>
                <a:spcPct val="100000"/>
              </a:lnSpc>
              <a:spcBef>
                <a:spcPts val="1515"/>
              </a:spcBef>
              <a:buSzPct val="94444"/>
              <a:buFont typeface="Arial" panose="020B0604020202020204" pitchFamily="34" charset="0"/>
              <a:buChar char="•"/>
              <a:tabLst>
                <a:tab pos="217804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line graph enhanced encoder (LGESQL) and a grammar-based decoder to enhance model accuracy and structural understanding.</a:t>
            </a:r>
          </a:p>
          <a:p>
            <a:pPr marL="311150" lvl="1" indent="-285750" algn="just">
              <a:lnSpc>
                <a:spcPct val="100000"/>
              </a:lnSpc>
              <a:spcBef>
                <a:spcPts val="1515"/>
              </a:spcBef>
              <a:buSzPct val="94444"/>
              <a:buFont typeface="Arial" panose="020B0604020202020204" pitchFamily="34" charset="0"/>
              <a:buChar char="•"/>
              <a:tabLst>
                <a:tab pos="217804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 across datasets and provide developers with tools for better model optimization and error diagnosis.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C6764-B5EF-045C-DEE0-47F8A598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987792" cy="276999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4.SCOPE &amp; OBJECTIVES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7B9C3-7D17-22D0-33D6-CBD814AEC484}"/>
              </a:ext>
            </a:extLst>
          </p:cNvPr>
          <p:cNvSpPr txBox="1"/>
          <p:nvPr/>
        </p:nvSpPr>
        <p:spPr>
          <a:xfrm>
            <a:off x="996099" y="1159191"/>
            <a:ext cx="8147901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i="0" u="none" strike="noStrike" dirty="0">
                <a:effectLst/>
                <a:latin typeface="Times New Roman" panose="02020603050405020304" pitchFamily="18" charset="0"/>
              </a:rPr>
              <a:t>Scopes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 Development: Integrate advanced LLMs (GPT-4, BERT, T5) within the HG2AST framework for improved text-to-SQL accuracy.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Visualization Tool: Create MAVIDSQL for interactive analysis, enhancing model transparency and error diagnosis.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Testing: Validate the approach across diverse text-to-SQL datasets to ensure broad applicability.</a:t>
            </a:r>
          </a:p>
          <a:p>
            <a:pPr algn="just">
              <a:lnSpc>
                <a:spcPct val="150000"/>
              </a:lnSpc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Increase Transparency: Make LLM decisions understandable with interpretability tools.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Enhance Parsing: Use HG2AST and LGESQL for better structural integration and reduced biases.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Support Developers: Provide tools for interactive model analysis and optimization.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2609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8DDC96-FC8B-05A3-EA1F-B47BA92DA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12831"/>
              </p:ext>
            </p:extLst>
          </p:nvPr>
        </p:nvGraphicFramePr>
        <p:xfrm>
          <a:off x="914400" y="1752600"/>
          <a:ext cx="7772400" cy="427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99500899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4787006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963128815"/>
                    </a:ext>
                  </a:extLst>
                </a:gridCol>
              </a:tblGrid>
              <a:tr h="37678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138399"/>
                  </a:ext>
                </a:extLst>
              </a:tr>
              <a:tr h="1486506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MAVIDSQL: A Model-Agnostic Visualization for Interpretation and Diagnosis of Text-to-SQL Tasks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Jingwei</a:t>
                      </a:r>
                      <a:r>
                        <a:rPr lang="en-IN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 Tang</a:t>
                      </a:r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1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Guodao</a:t>
                      </a:r>
                      <a:r>
                        <a:rPr lang="en-IN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 Sun</a:t>
                      </a:r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1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Jiahui</a:t>
                      </a:r>
                      <a:r>
                        <a:rPr lang="en-IN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 Chen</a:t>
                      </a:r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1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Gefei</a:t>
                      </a:r>
                      <a:r>
                        <a:rPr lang="en-IN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 Zhang</a:t>
                      </a:r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1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Baofeng</a:t>
                      </a:r>
                      <a:r>
                        <a:rPr lang="en-IN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 Chang</a:t>
                      </a:r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IN" sz="1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Haixia</a:t>
                      </a:r>
                      <a:r>
                        <a:rPr lang="en-IN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 Wang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DOI: </a:t>
                      </a:r>
                      <a:r>
                        <a:rPr lang="en-IN" sz="1400" b="0" i="0" u="none" strike="noStrike" dirty="0">
                          <a:solidFill>
                            <a:srgbClr val="006699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10.1109/TCDS.2024.3391278</a:t>
                      </a:r>
                      <a:endParaRPr lang="en-IN" sz="1400" b="0" i="0" u="none" strike="noStrike" dirty="0">
                        <a:solidFill>
                          <a:srgbClr val="006699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106681"/>
                  </a:ext>
                </a:extLst>
              </a:tr>
              <a:tr h="120778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Heterogeneous Graph to Abstract Syntax Tree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 for Text-to-SQL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Ruisheng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Cao , Lu Chen 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Jieyu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 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Hanchong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Zhang 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Hongshen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Xu 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Wangyou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 NOVEMBER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670719"/>
                  </a:ext>
                </a:extLst>
              </a:tr>
              <a:tr h="120778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Evaluating Text-to-SQL Model Failures on Real-World Data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9"/>
                        </a:rPr>
                        <a:t>Manasi Ganti</a:t>
                      </a:r>
                      <a:r>
                        <a:rPr lang="it-IT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it-IT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10"/>
                        </a:rPr>
                        <a:t>Laurel Orr</a:t>
                      </a:r>
                      <a:r>
                        <a:rPr lang="it-IT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it-IT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11"/>
                        </a:rPr>
                        <a:t>Sen Wu</a:t>
                      </a:r>
                      <a:endParaRPr lang="en-IN" sz="14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DOI: </a:t>
                      </a:r>
                      <a:r>
                        <a:rPr lang="en-IN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12"/>
                        </a:rPr>
                        <a:t>10.1109/ICDE60146.2024.00456</a:t>
                      </a:r>
                      <a:endParaRPr lang="en-IN" sz="1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b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6839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A61F60-0561-69B2-CCE3-1AFDAF8DE4BF}"/>
              </a:ext>
            </a:extLst>
          </p:cNvPr>
          <p:cNvSpPr txBox="1"/>
          <p:nvPr/>
        </p:nvSpPr>
        <p:spPr>
          <a:xfrm>
            <a:off x="762000" y="990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5.LITERATURE REVIEW : </a:t>
            </a:r>
          </a:p>
        </p:txBody>
      </p:sp>
    </p:spTree>
    <p:extLst>
      <p:ext uri="{BB962C8B-B14F-4D97-AF65-F5344CB8AC3E}">
        <p14:creationId xmlns:p14="http://schemas.microsoft.com/office/powerpoint/2010/main" val="228264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CF86-A7D8-41B6-05EB-73C36C86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705451"/>
            <a:ext cx="7987792" cy="3447098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LSTM: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sequential dependencies, good for understanding token order in queries, but has limited context handling.</a:t>
            </a:r>
          </a:p>
          <a:p>
            <a:endParaRPr lang="en-IN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BERT: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deep bidirectional contextual understanding, useful for accurate semantic parsing, but is computationally intensive.</a:t>
            </a:r>
          </a:p>
          <a:p>
            <a:endParaRPr lang="en-IN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T5: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Treats NLP tasks as text-to-text, generating SQL queries from natural language, excelling in coherent text generation but resource-heavy.</a:t>
            </a:r>
          </a:p>
          <a:p>
            <a:endParaRPr lang="en-IN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ChatGPT: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 in generative capabilities and zero-shot learning, producing high-quality SQL queries but functions as an opaque black box.</a:t>
            </a:r>
            <a:b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MAVIDSQL: </a:t>
            </a: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visual analysis tool to improve model transparency and error diagnosis, helping developers and users understand and optimize text-to-SQL models.</a:t>
            </a:r>
            <a:endParaRPr lang="en-IN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326DF-A9D2-CD40-5DB1-AE9D10CB8B50}"/>
              </a:ext>
            </a:extLst>
          </p:cNvPr>
          <p:cNvSpPr txBox="1"/>
          <p:nvPr/>
        </p:nvSpPr>
        <p:spPr>
          <a:xfrm>
            <a:off x="762000" y="8382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6.EXISTING METHODS :</a:t>
            </a:r>
          </a:p>
        </p:txBody>
      </p:sp>
    </p:spTree>
    <p:extLst>
      <p:ext uri="{BB962C8B-B14F-4D97-AF65-F5344CB8AC3E}">
        <p14:creationId xmlns:p14="http://schemas.microsoft.com/office/powerpoint/2010/main" val="312980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DEA51D-9E16-DFF9-B4BE-A2AED890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31" y="1295400"/>
            <a:ext cx="738944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5588EE0-3E48-38B3-83FC-E6AC80A6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9230"/>
            <a:ext cx="8229600" cy="2708434"/>
          </a:xfrm>
        </p:spPr>
        <p:txBody>
          <a:bodyPr/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7.PROPOSED METHODS : 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HG2AST Framework: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heterogeneous graph-to-abstract syntax tree framework to improve the integration of structural knowledge in text-to-SQL tasks.</a:t>
            </a:r>
          </a:p>
          <a:p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Graph Enhanced Encoder (LGESQL):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LGESQL to iteratively update node and edge features through dual graph message passing and aggregation, capturing higher-order semantics accurately.</a:t>
            </a:r>
          </a:p>
          <a:p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Grammar-Based Decoder: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grammar-based decoder to construct SQL ASTs and transform them into the desired SQL format, reducing permutation biases.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6B9BE-6A5F-C054-F643-C1160FE27630}"/>
              </a:ext>
            </a:extLst>
          </p:cNvPr>
          <p:cNvSpPr txBox="1"/>
          <p:nvPr/>
        </p:nvSpPr>
        <p:spPr>
          <a:xfrm>
            <a:off x="838200" y="4876800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NLP/LORA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742FA-1DB4-D560-A38B-94033AD5D363}"/>
              </a:ext>
            </a:extLst>
          </p:cNvPr>
          <p:cNvSpPr txBox="1"/>
          <p:nvPr/>
        </p:nvSpPr>
        <p:spPr>
          <a:xfrm>
            <a:off x="2667000" y="486338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HG2AST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6AA39-CCCA-1D44-00E7-E6D6E0CA37BE}"/>
              </a:ext>
            </a:extLst>
          </p:cNvPr>
          <p:cNvSpPr txBox="1"/>
          <p:nvPr/>
        </p:nvSpPr>
        <p:spPr>
          <a:xfrm>
            <a:off x="4470662" y="486338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LGESQL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1310-E18D-AB0F-DD59-446C134E3DEF}"/>
              </a:ext>
            </a:extLst>
          </p:cNvPr>
          <p:cNvSpPr txBox="1"/>
          <p:nvPr/>
        </p:nvSpPr>
        <p:spPr>
          <a:xfrm>
            <a:off x="6400800" y="5928444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Visualization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DC264-EDB1-7E75-63C8-8FF200ADB612}"/>
              </a:ext>
            </a:extLst>
          </p:cNvPr>
          <p:cNvSpPr txBox="1"/>
          <p:nvPr/>
        </p:nvSpPr>
        <p:spPr>
          <a:xfrm>
            <a:off x="6553200" y="4863388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GBD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C56CD-40E8-0498-9A59-CE7626204350}"/>
              </a:ext>
            </a:extLst>
          </p:cNvPr>
          <p:cNvSpPr txBox="1"/>
          <p:nvPr/>
        </p:nvSpPr>
        <p:spPr>
          <a:xfrm>
            <a:off x="3517769" y="5927658"/>
            <a:ext cx="21084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Testing &amp; Validation 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E3AA743-3B63-4DCA-63EB-4462B49B069D}"/>
              </a:ext>
            </a:extLst>
          </p:cNvPr>
          <p:cNvSpPr/>
          <p:nvPr/>
        </p:nvSpPr>
        <p:spPr>
          <a:xfrm>
            <a:off x="2196445" y="4953000"/>
            <a:ext cx="45720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4B4968-E6E5-2214-9179-13CDE0D72D02}"/>
              </a:ext>
            </a:extLst>
          </p:cNvPr>
          <p:cNvSpPr/>
          <p:nvPr/>
        </p:nvSpPr>
        <p:spPr>
          <a:xfrm>
            <a:off x="3989109" y="4969133"/>
            <a:ext cx="45720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70E4A8-AC0C-F284-1E60-AEEB49C8DA3A}"/>
              </a:ext>
            </a:extLst>
          </p:cNvPr>
          <p:cNvSpPr/>
          <p:nvPr/>
        </p:nvSpPr>
        <p:spPr>
          <a:xfrm>
            <a:off x="5874470" y="4969133"/>
            <a:ext cx="45720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C1DF7F-25F8-648F-2BEE-A00350F29704}"/>
              </a:ext>
            </a:extLst>
          </p:cNvPr>
          <p:cNvSpPr/>
          <p:nvPr/>
        </p:nvSpPr>
        <p:spPr>
          <a:xfrm rot="5400000">
            <a:off x="6727567" y="5488249"/>
            <a:ext cx="45720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921A389-1627-3B41-6F00-EAA75C961BF2}"/>
              </a:ext>
            </a:extLst>
          </p:cNvPr>
          <p:cNvSpPr/>
          <p:nvPr/>
        </p:nvSpPr>
        <p:spPr>
          <a:xfrm rot="10800000">
            <a:off x="5784915" y="6019991"/>
            <a:ext cx="457200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8598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86C4B-32F1-2335-D34C-A11DA7E4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853440"/>
            <a:ext cx="7987792" cy="215444"/>
          </a:xfrm>
        </p:spPr>
        <p:txBody>
          <a:bodyPr/>
          <a:lstStyle/>
          <a:p>
            <a:r>
              <a:rPr lang="en-IN" dirty="0"/>
              <a:t>8.MODULES OVERVIEW :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AFBD05-69E6-80ED-B77F-89607B67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426719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Module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template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 and Model Initialization Module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loading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optimization (FP16)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Inference Module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prompts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tasks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Utilization Monitoring Module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optimization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Fine-Tuning Module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Low-bit precision (4-bit)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(Low-Rank Adaptation)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PEFT (Parameter Efficient Fine-Tuning)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C584D-2878-8625-C036-58E36662A31D}"/>
              </a:ext>
            </a:extLst>
          </p:cNvPr>
          <p:cNvSpPr txBox="1"/>
          <p:nvPr/>
        </p:nvSpPr>
        <p:spPr>
          <a:xfrm>
            <a:off x="4876800" y="1592282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 Module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SFTTrainer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with Fine-Tuned Model Module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Schema-based responses</a:t>
            </a:r>
          </a:p>
          <a:p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Adapter Integration Module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optimization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Module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calculation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Task-based evaluation</a:t>
            </a:r>
          </a:p>
        </p:txBody>
      </p:sp>
    </p:spTree>
    <p:extLst>
      <p:ext uri="{BB962C8B-B14F-4D97-AF65-F5344CB8AC3E}">
        <p14:creationId xmlns:p14="http://schemas.microsoft.com/office/powerpoint/2010/main" val="413292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894</Words>
  <Application>Microsoft Office PowerPoint</Application>
  <PresentationFormat>On-screen Show (4:3)</PresentationFormat>
  <Paragraphs>144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Calibri</vt:lpstr>
      <vt:lpstr>Cambria</vt:lpstr>
      <vt:lpstr>Times New Roman</vt:lpstr>
      <vt:lpstr>Office Theme</vt:lpstr>
      <vt:lpstr>KONGU ENGINEERING COLLEGE</vt:lpstr>
      <vt:lpstr>1.TITLE :  Enhancing Text to SQL Conversion with Transparent and Optimized  LLM Frameworks. </vt:lpstr>
      <vt:lpstr>3.ABSTRACT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Mugesh Krishna</cp:lastModifiedBy>
  <cp:revision>14</cp:revision>
  <dcterms:created xsi:type="dcterms:W3CDTF">2023-10-26T16:21:25Z</dcterms:created>
  <dcterms:modified xsi:type="dcterms:W3CDTF">2024-10-19T02:49:26Z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2023-10-26T00:00:00Z</vt:filetime>
  </property>
</Properties>
</file>