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 id="2147483683" r:id="rId2"/>
    <p:sldMasterId id="2147483684" r:id="rId3"/>
  </p:sldMasterIdLst>
  <p:notesMasterIdLst>
    <p:notesMasterId r:id="rId25"/>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9144000" cy="6858000" type="screen4x3"/>
  <p:notesSz cx="6858000" cy="9144000"/>
  <p:embeddedFontLst>
    <p:embeddedFont>
      <p:font typeface="Calibri" panose="020F0502020204030204" pitchFamily="34" charset="0"/>
      <p:regular r:id="rId26"/>
      <p:bold r:id="rId27"/>
      <p:italic r:id="rId28"/>
      <p:boldItalic r:id="rId29"/>
    </p:embeddedFont>
    <p:embeddedFont>
      <p:font typeface="Lustria" panose="020B0604020202020204" charset="0"/>
      <p:regular r:id="rId30"/>
    </p:embeddedFont>
    <p:embeddedFont>
      <p:font typeface="Overlock" panose="020B0604020202020204" charset="0"/>
      <p:regular r:id="rId31"/>
      <p:bold r:id="rId32"/>
      <p:italic r:id="rId33"/>
      <p:boldItalic r:id="rId34"/>
    </p:embeddedFont>
    <p:embeddedFont>
      <p:font typeface="Trebuchet MS" panose="020B0603020202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38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1.fntdata"/><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6.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2d1ce3b4d5_0_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g12d1ce3b4d5_0_4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2d1d0c264b_0_4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g12d1d0c264b_0_4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2d1d0c26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g12d1d0c264b_0_0:notes"/>
          <p:cNvSpPr>
            <a:spLocks noGrp="1" noRot="1" noChangeAspect="1"/>
          </p:cNvSpPr>
          <p:nvPr>
            <p:ph type="sldImg" idx="2"/>
          </p:nvPr>
        </p:nvSpPr>
        <p:spPr>
          <a:xfrm>
            <a:off x="171475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2d1d0c264b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g12d1d0c264b_0_398:notes"/>
          <p:cNvSpPr>
            <a:spLocks noGrp="1" noRot="1" noChangeAspect="1"/>
          </p:cNvSpPr>
          <p:nvPr>
            <p:ph type="sldImg" idx="2"/>
          </p:nvPr>
        </p:nvSpPr>
        <p:spPr>
          <a:xfrm>
            <a:off x="171475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2d1d0c264b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g12d1d0c264b_0_127:notes"/>
          <p:cNvSpPr>
            <a:spLocks noGrp="1" noRot="1" noChangeAspect="1"/>
          </p:cNvSpPr>
          <p:nvPr>
            <p:ph type="sldImg" idx="2"/>
          </p:nvPr>
        </p:nvSpPr>
        <p:spPr>
          <a:xfrm>
            <a:off x="171475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2d1ce3b4d5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8" name="Google Shape;378;g12d1ce3b4d5_0_5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2d1d0c264b_0_564: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2d1d0c264b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2d1d0c264b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2" name="Google Shape;392;g12d1d0c264b_0_57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12d1d0c264b_0_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1" name="Google Shape;421;g12d1d0c264b_0_67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2d1d0c264b_0_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9" name="Google Shape;439;g12d1d0c264b_0_7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2d1d0c264b_0_12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2d1d0c264b_0_1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2d1d0c264b_0_8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5" name="Google Shape;455;g12d1d0c264b_0_8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1200"/>
              <a:t>21CDR008-Relationship between agencies and customers ,impact assessment due to this food delivery robot.</a:t>
            </a:r>
            <a:endParaRPr/>
          </a:p>
          <a:p>
            <a:pPr marL="0" lvl="0" indent="0" algn="l" rtl="0">
              <a:spcBef>
                <a:spcPts val="0"/>
              </a:spcBef>
              <a:spcAft>
                <a:spcPts val="0"/>
              </a:spcAft>
              <a:buNone/>
            </a:pPr>
            <a:r>
              <a:rPr lang="en-GB" sz="1200"/>
              <a:t>21CDR040-identified the problems and required solutions.</a:t>
            </a:r>
            <a:endParaRPr/>
          </a:p>
          <a:p>
            <a:pPr marL="0" lvl="0" indent="0" algn="l" rtl="0">
              <a:spcBef>
                <a:spcPts val="0"/>
              </a:spcBef>
              <a:spcAft>
                <a:spcPts val="0"/>
              </a:spcAft>
              <a:buNone/>
            </a:pPr>
            <a:r>
              <a:rPr lang="en-GB" sz="1200"/>
              <a:t>21CDR025-Make conversation with the customers and found the problems.</a:t>
            </a:r>
            <a:endParaRPr/>
          </a:p>
          <a:p>
            <a:pPr marL="0" lvl="0" indent="0" algn="l" rtl="0">
              <a:spcBef>
                <a:spcPts val="0"/>
              </a:spcBef>
              <a:spcAft>
                <a:spcPts val="0"/>
              </a:spcAft>
              <a:buNone/>
            </a:pPr>
            <a:r>
              <a:rPr lang="en-GB" sz="1200"/>
              <a:t>21CDR018-Reframing the projects into how might we..and found the issues behind this design challenge.</a:t>
            </a:r>
            <a:endParaRPr/>
          </a:p>
          <a:p>
            <a:pPr marL="0" lvl="0" indent="0" algn="l" rtl="0">
              <a:spcBef>
                <a:spcPts val="0"/>
              </a:spcBef>
              <a:spcAft>
                <a:spcPts val="0"/>
              </a:spcAft>
              <a:buNone/>
            </a:pPr>
            <a:r>
              <a:rPr lang="en-GB" sz="1200"/>
              <a:t>21CDR053-Gathered information about the organisation in which the robots works under.</a:t>
            </a:r>
            <a:endParaRPr/>
          </a:p>
          <a:p>
            <a:pPr marL="0" lvl="0" indent="0" algn="l" rtl="0">
              <a:spcBef>
                <a:spcPts val="0"/>
              </a:spcBef>
              <a:spcAft>
                <a:spcPts val="0"/>
              </a:spcAft>
              <a:buNone/>
            </a:pPr>
            <a:r>
              <a:rPr lang="en-GB" sz="1200"/>
              <a:t>21CDR028-Identity relavent key stakeholders and the stakeholder priority.</a:t>
            </a:r>
            <a:endParaRPr sz="1200"/>
          </a:p>
        </p:txBody>
      </p:sp>
      <p:sp>
        <p:nvSpPr>
          <p:cNvPr id="456" name="Google Shape;456;g12d1d0c264b_0_85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2d1d0c264b_0_9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g12d1d0c264b_0_9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1.How might we get the assurance for the safest delivery?</a:t>
            </a:r>
            <a:endParaRPr/>
          </a:p>
          <a:p>
            <a:pPr marL="0" lvl="0" indent="0" algn="l" rtl="0">
              <a:spcBef>
                <a:spcPts val="0"/>
              </a:spcBef>
              <a:spcAft>
                <a:spcPts val="0"/>
              </a:spcAft>
              <a:buNone/>
            </a:pPr>
            <a:r>
              <a:rPr lang="en-GB"/>
              <a:t>2.How might we get the support from all the  restaurants and the customers?</a:t>
            </a:r>
            <a:endParaRPr/>
          </a:p>
          <a:p>
            <a:pPr marL="0" lvl="0" indent="0" algn="l" rtl="0">
              <a:spcBef>
                <a:spcPts val="0"/>
              </a:spcBef>
              <a:spcAft>
                <a:spcPts val="0"/>
              </a:spcAft>
              <a:buNone/>
            </a:pPr>
            <a:r>
              <a:rPr lang="en-GB"/>
              <a:t>3.How might we protect us from bad weather condition  and from burglar?</a:t>
            </a:r>
            <a:endParaRPr/>
          </a:p>
        </p:txBody>
      </p:sp>
      <p:sp>
        <p:nvSpPr>
          <p:cNvPr id="471" name="Google Shape;471;g12d1d0c264b_0_9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2d1d0c264b_0_1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g12d1d0c264b_0_11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2d1ce3b4d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g12d1ce3b4d5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2d1ce3b4d5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g12d1ce3b4d5_0_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2d1ce3b4d5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g12d1ce3b4d5_0_2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2d1ce3b4d5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g12d1ce3b4d5_0_3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2d1ce3b4d5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12d1ce3b4d5_0_3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2d1d0c264b_0_2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3" name="Google Shape;263;g12d1d0c264b_0_2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Unexpected lockdown because it really helps in that situation and our idea definitely get the attention of people. </a:t>
            </a:r>
            <a:endParaRPr/>
          </a:p>
        </p:txBody>
      </p:sp>
      <p:sp>
        <p:nvSpPr>
          <p:cNvPr id="264" name="Google Shape;264;g12d1d0c264b_0_2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1200"/>
              </a:spcBef>
              <a:spcAft>
                <a:spcPts val="0"/>
              </a:spcAft>
              <a:buClr>
                <a:schemeClr val="dk1"/>
              </a:buClr>
              <a:buSzPts val="1800"/>
              <a:buChar char="○"/>
              <a:defRPr/>
            </a:lvl2pPr>
            <a:lvl3pPr marL="1371600" lvl="2" indent="-342900" algn="l" rtl="0">
              <a:spcBef>
                <a:spcPts val="1200"/>
              </a:spcBef>
              <a:spcAft>
                <a:spcPts val="0"/>
              </a:spcAft>
              <a:buClr>
                <a:schemeClr val="dk1"/>
              </a:buClr>
              <a:buSzPts val="1800"/>
              <a:buChar char="■"/>
              <a:defRPr/>
            </a:lvl3pPr>
            <a:lvl4pPr marL="1828800" lvl="3" indent="-342900" algn="l" rtl="0">
              <a:spcBef>
                <a:spcPts val="1200"/>
              </a:spcBef>
              <a:spcAft>
                <a:spcPts val="0"/>
              </a:spcAft>
              <a:buClr>
                <a:schemeClr val="dk1"/>
              </a:buClr>
              <a:buSzPts val="1800"/>
              <a:buChar char="●"/>
              <a:defRPr/>
            </a:lvl4pPr>
            <a:lvl5pPr marL="2286000" lvl="4" indent="-342900" algn="l" rtl="0">
              <a:spcBef>
                <a:spcPts val="1200"/>
              </a:spcBef>
              <a:spcAft>
                <a:spcPts val="0"/>
              </a:spcAft>
              <a:buClr>
                <a:schemeClr val="dk1"/>
              </a:buClr>
              <a:buSzPts val="1800"/>
              <a:buChar char="○"/>
              <a:defRPr/>
            </a:lvl5pPr>
            <a:lvl6pPr marL="2743200" lvl="5" indent="-342900" algn="l" rtl="0">
              <a:spcBef>
                <a:spcPts val="1200"/>
              </a:spcBef>
              <a:spcAft>
                <a:spcPts val="0"/>
              </a:spcAft>
              <a:buClr>
                <a:schemeClr val="dk1"/>
              </a:buClr>
              <a:buSzPts val="1800"/>
              <a:buChar char="■"/>
              <a:defRPr/>
            </a:lvl6pPr>
            <a:lvl7pPr marL="3200400" lvl="6" indent="-342900" algn="l" rtl="0">
              <a:spcBef>
                <a:spcPts val="1200"/>
              </a:spcBef>
              <a:spcAft>
                <a:spcPts val="0"/>
              </a:spcAft>
              <a:buClr>
                <a:schemeClr val="dk1"/>
              </a:buClr>
              <a:buSzPts val="1800"/>
              <a:buChar char="●"/>
              <a:defRPr/>
            </a:lvl7pPr>
            <a:lvl8pPr marL="3657600" lvl="7" indent="-342900" algn="l" rtl="0">
              <a:spcBef>
                <a:spcPts val="1200"/>
              </a:spcBef>
              <a:spcAft>
                <a:spcPts val="0"/>
              </a:spcAft>
              <a:buClr>
                <a:schemeClr val="dk1"/>
              </a:buClr>
              <a:buSzPts val="1800"/>
              <a:buChar char="○"/>
              <a:defRPr/>
            </a:lvl8pPr>
            <a:lvl9pPr marL="4114800" lvl="8" indent="-342900" algn="l" rtl="0">
              <a:spcBef>
                <a:spcPts val="1200"/>
              </a:spcBef>
              <a:spcAft>
                <a:spcPts val="1200"/>
              </a:spcAft>
              <a:buClr>
                <a:schemeClr val="dk1"/>
              </a:buClr>
              <a:buSzPts val="1800"/>
              <a:buChar char="■"/>
              <a:defRPr/>
            </a:lvl9pPr>
          </a:lstStyle>
          <a:p>
            <a:endParaRPr/>
          </a:p>
        </p:txBody>
      </p:sp>
      <p:sp>
        <p:nvSpPr>
          <p:cNvPr id="53" name="Google Shape;53;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8"/>
        <p:cNvGrpSpPr/>
        <p:nvPr/>
      </p:nvGrpSpPr>
      <p:grpSpPr>
        <a:xfrm>
          <a:off x="0" y="0"/>
          <a:ext cx="0" cy="0"/>
          <a:chOff x="0" y="0"/>
          <a:chExt cx="0" cy="0"/>
        </a:xfrm>
      </p:grpSpPr>
      <p:sp>
        <p:nvSpPr>
          <p:cNvPr id="69" name="Google Shape;69;p16"/>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rmAutofit/>
          </a:bodyPr>
          <a:lstStyle>
            <a:lvl1pPr lvl="0" algn="ctr" rtl="0">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6"/>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rmAutofit/>
          </a:bodyPr>
          <a:lstStyle>
            <a:lvl1pPr lvl="0" algn="ctr" rtl="0">
              <a:lnSpc>
                <a:spcPct val="90000"/>
              </a:lnSpc>
              <a:spcBef>
                <a:spcPts val="10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71" name="Google Shape;71;p16"/>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3888" y="1709738"/>
            <a:ext cx="7886700" cy="28527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17"/>
          <p:cNvSpPr txBox="1">
            <a:spLocks noGrp="1"/>
          </p:cNvSpPr>
          <p:nvPr>
            <p:ph type="body" idx="1"/>
          </p:nvPr>
        </p:nvSpPr>
        <p:spPr>
          <a:xfrm>
            <a:off x="623888" y="4589463"/>
            <a:ext cx="7886700" cy="15003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rgbClr val="888888"/>
              </a:buClr>
              <a:buSzPts val="2400"/>
              <a:buNone/>
              <a:defRPr sz="2400">
                <a:solidFill>
                  <a:srgbClr val="888888"/>
                </a:solidFill>
              </a:defRPr>
            </a:lvl1pPr>
            <a:lvl2pPr marL="914400" lvl="1" indent="-228600" algn="l" rtl="0">
              <a:lnSpc>
                <a:spcPct val="90000"/>
              </a:lnSpc>
              <a:spcBef>
                <a:spcPts val="500"/>
              </a:spcBef>
              <a:spcAft>
                <a:spcPts val="0"/>
              </a:spcAft>
              <a:buClr>
                <a:srgbClr val="888888"/>
              </a:buClr>
              <a:buSzPts val="2000"/>
              <a:buNone/>
              <a:defRPr sz="2000">
                <a:solidFill>
                  <a:srgbClr val="888888"/>
                </a:solidFill>
              </a:defRPr>
            </a:lvl2pPr>
            <a:lvl3pPr marL="1371600" lvl="2" indent="-228600" algn="l" rtl="0">
              <a:lnSpc>
                <a:spcPct val="90000"/>
              </a:lnSpc>
              <a:spcBef>
                <a:spcPts val="500"/>
              </a:spcBef>
              <a:spcAft>
                <a:spcPts val="0"/>
              </a:spcAft>
              <a:buClr>
                <a:srgbClr val="888888"/>
              </a:buClr>
              <a:buSzPts val="1800"/>
              <a:buNone/>
              <a:defRPr sz="1800">
                <a:solidFill>
                  <a:srgbClr val="888888"/>
                </a:solidFill>
              </a:defRPr>
            </a:lvl3pPr>
            <a:lvl4pPr marL="1828800" lvl="3" indent="-228600" algn="l" rtl="0">
              <a:lnSpc>
                <a:spcPct val="90000"/>
              </a:lnSpc>
              <a:spcBef>
                <a:spcPts val="500"/>
              </a:spcBef>
              <a:spcAft>
                <a:spcPts val="0"/>
              </a:spcAft>
              <a:buClr>
                <a:srgbClr val="888888"/>
              </a:buClr>
              <a:buSzPts val="1600"/>
              <a:buNone/>
              <a:defRPr sz="1600">
                <a:solidFill>
                  <a:srgbClr val="888888"/>
                </a:solidFill>
              </a:defRPr>
            </a:lvl4pPr>
            <a:lvl5pPr marL="2286000" lvl="4" indent="-228600" algn="l" rtl="0">
              <a:lnSpc>
                <a:spcPct val="90000"/>
              </a:lnSpc>
              <a:spcBef>
                <a:spcPts val="5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77" name="Google Shape;77;p17"/>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2" name="Google Shape;82;p18"/>
          <p:cNvSpPr txBox="1">
            <a:spLocks noGrp="1"/>
          </p:cNvSpPr>
          <p:nvPr>
            <p:ph type="body" idx="1"/>
          </p:nvPr>
        </p:nvSpPr>
        <p:spPr>
          <a:xfrm>
            <a:off x="628650" y="1825625"/>
            <a:ext cx="38862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83" name="Google Shape;83;p18"/>
          <p:cNvSpPr txBox="1">
            <a:spLocks noGrp="1"/>
          </p:cNvSpPr>
          <p:nvPr>
            <p:ph type="body" idx="2"/>
          </p:nvPr>
        </p:nvSpPr>
        <p:spPr>
          <a:xfrm>
            <a:off x="4629150" y="1825625"/>
            <a:ext cx="38862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84" name="Google Shape;84;p18"/>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5" name="Google Shape;85;p18"/>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6" name="Google Shape;86;p18"/>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629841" y="365125"/>
            <a:ext cx="78867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9" name="Google Shape;89;p19"/>
          <p:cNvSpPr txBox="1">
            <a:spLocks noGrp="1"/>
          </p:cNvSpPr>
          <p:nvPr>
            <p:ph type="body" idx="1"/>
          </p:nvPr>
        </p:nvSpPr>
        <p:spPr>
          <a:xfrm>
            <a:off x="629841" y="1681163"/>
            <a:ext cx="38682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90" name="Google Shape;90;p19"/>
          <p:cNvSpPr txBox="1">
            <a:spLocks noGrp="1"/>
          </p:cNvSpPr>
          <p:nvPr>
            <p:ph type="body" idx="2"/>
          </p:nvPr>
        </p:nvSpPr>
        <p:spPr>
          <a:xfrm>
            <a:off x="629841" y="2505075"/>
            <a:ext cx="38682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91" name="Google Shape;91;p19"/>
          <p:cNvSpPr txBox="1">
            <a:spLocks noGrp="1"/>
          </p:cNvSpPr>
          <p:nvPr>
            <p:ph type="body" idx="3"/>
          </p:nvPr>
        </p:nvSpPr>
        <p:spPr>
          <a:xfrm>
            <a:off x="4629150" y="1681163"/>
            <a:ext cx="38874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92" name="Google Shape;92;p19"/>
          <p:cNvSpPr txBox="1">
            <a:spLocks noGrp="1"/>
          </p:cNvSpPr>
          <p:nvPr>
            <p:ph type="body" idx="4"/>
          </p:nvPr>
        </p:nvSpPr>
        <p:spPr>
          <a:xfrm>
            <a:off x="4629150" y="2505075"/>
            <a:ext cx="38874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93" name="Google Shape;93;p19"/>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4" name="Google Shape;94;p19"/>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5" name="Google Shape;95;p19"/>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 name="Google Shape;98;p20"/>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9" name="Google Shape;99;p20"/>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0" name="Google Shape;100;p20"/>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1"/>
        <p:cNvGrpSpPr/>
        <p:nvPr/>
      </p:nvGrpSpPr>
      <p:grpSpPr>
        <a:xfrm>
          <a:off x="0" y="0"/>
          <a:ext cx="0" cy="0"/>
          <a:chOff x="0" y="0"/>
          <a:chExt cx="0" cy="0"/>
        </a:xfrm>
      </p:grpSpPr>
      <p:sp>
        <p:nvSpPr>
          <p:cNvPr id="102" name="Google Shape;102;p21"/>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3" name="Google Shape;103;p21"/>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4" name="Google Shape;104;p21"/>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5"/>
        <p:cNvGrpSpPr/>
        <p:nvPr/>
      </p:nvGrpSpPr>
      <p:grpSpPr>
        <a:xfrm>
          <a:off x="0" y="0"/>
          <a:ext cx="0" cy="0"/>
          <a:chOff x="0" y="0"/>
          <a:chExt cx="0" cy="0"/>
        </a:xfrm>
      </p:grpSpPr>
      <p:sp>
        <p:nvSpPr>
          <p:cNvPr id="106" name="Google Shape;106;p22"/>
          <p:cNvSpPr txBox="1">
            <a:spLocks noGrp="1"/>
          </p:cNvSpPr>
          <p:nvPr>
            <p:ph type="title"/>
          </p:nvPr>
        </p:nvSpPr>
        <p:spPr>
          <a:xfrm>
            <a:off x="629841" y="457200"/>
            <a:ext cx="29493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7" name="Google Shape;107;p22"/>
          <p:cNvSpPr txBox="1">
            <a:spLocks noGrp="1"/>
          </p:cNvSpPr>
          <p:nvPr>
            <p:ph type="body" idx="1"/>
          </p:nvPr>
        </p:nvSpPr>
        <p:spPr>
          <a:xfrm>
            <a:off x="3887391" y="987425"/>
            <a:ext cx="4629300" cy="4873500"/>
          </a:xfrm>
          <a:prstGeom prst="rect">
            <a:avLst/>
          </a:prstGeom>
          <a:noFill/>
          <a:ln>
            <a:noFill/>
          </a:ln>
        </p:spPr>
        <p:txBody>
          <a:bodyPr spcFirstLastPara="1" wrap="square" lIns="91425" tIns="45700" rIns="91425" bIns="45700" anchor="t" anchorCtr="0">
            <a:normAutofit/>
          </a:bodyPr>
          <a:lstStyle>
            <a:lvl1pPr marL="457200" lvl="0" indent="-431800" algn="l" rtl="0">
              <a:lnSpc>
                <a:spcPct val="90000"/>
              </a:lnSpc>
              <a:spcBef>
                <a:spcPts val="1000"/>
              </a:spcBef>
              <a:spcAft>
                <a:spcPts val="0"/>
              </a:spcAft>
              <a:buClr>
                <a:schemeClr val="dk1"/>
              </a:buClr>
              <a:buSzPts val="3200"/>
              <a:buChar char="•"/>
              <a:defRPr sz="3200"/>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a:p>
        </p:txBody>
      </p:sp>
      <p:sp>
        <p:nvSpPr>
          <p:cNvPr id="108" name="Google Shape;108;p22"/>
          <p:cNvSpPr txBox="1">
            <a:spLocks noGrp="1"/>
          </p:cNvSpPr>
          <p:nvPr>
            <p:ph type="body" idx="2"/>
          </p:nvPr>
        </p:nvSpPr>
        <p:spPr>
          <a:xfrm>
            <a:off x="629841" y="2057400"/>
            <a:ext cx="29493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109" name="Google Shape;109;p22"/>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0" name="Google Shape;110;p22"/>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22"/>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629841" y="457200"/>
            <a:ext cx="29493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4" name="Google Shape;114;p23"/>
          <p:cNvSpPr>
            <a:spLocks noGrp="1"/>
          </p:cNvSpPr>
          <p:nvPr>
            <p:ph type="pic" idx="2"/>
          </p:nvPr>
        </p:nvSpPr>
        <p:spPr>
          <a:xfrm>
            <a:off x="3887391" y="987425"/>
            <a:ext cx="4629300" cy="4873500"/>
          </a:xfrm>
          <a:prstGeom prst="rect">
            <a:avLst/>
          </a:prstGeom>
          <a:noFill/>
          <a:ln>
            <a:noFill/>
          </a:ln>
        </p:spPr>
      </p:sp>
      <p:sp>
        <p:nvSpPr>
          <p:cNvPr id="115" name="Google Shape;115;p23"/>
          <p:cNvSpPr txBox="1">
            <a:spLocks noGrp="1"/>
          </p:cNvSpPr>
          <p:nvPr>
            <p:ph type="body" idx="1"/>
          </p:nvPr>
        </p:nvSpPr>
        <p:spPr>
          <a:xfrm>
            <a:off x="629841" y="2057400"/>
            <a:ext cx="29493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116" name="Google Shape;116;p23"/>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2396400" y="57875"/>
            <a:ext cx="4351200" cy="78867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rot="5400000">
            <a:off x="4623600" y="2285275"/>
            <a:ext cx="5811900" cy="19716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7" name="Google Shape;127;p25"/>
          <p:cNvSpPr txBox="1">
            <a:spLocks noGrp="1"/>
          </p:cNvSpPr>
          <p:nvPr>
            <p:ph type="body" idx="1"/>
          </p:nvPr>
        </p:nvSpPr>
        <p:spPr>
          <a:xfrm rot="5400000">
            <a:off x="623025" y="370675"/>
            <a:ext cx="5811900" cy="58008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28" name="Google Shape;128;p25"/>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9" name="Google Shape;129;p25"/>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0" name="Google Shape;130;p25"/>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7"/>
        <p:cNvGrpSpPr/>
        <p:nvPr/>
      </p:nvGrpSpPr>
      <p:grpSpPr>
        <a:xfrm>
          <a:off x="0" y="0"/>
          <a:ext cx="0" cy="0"/>
          <a:chOff x="0" y="0"/>
          <a:chExt cx="0" cy="0"/>
        </a:xfrm>
      </p:grpSpPr>
      <p:sp>
        <p:nvSpPr>
          <p:cNvPr id="138" name="Google Shape;138;p27"/>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9" name="Google Shape;139;p2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rtl="0">
              <a:spcBef>
                <a:spcPts val="640"/>
              </a:spcBef>
              <a:spcAft>
                <a:spcPts val="0"/>
              </a:spcAft>
              <a:buClr>
                <a:srgbClr val="888888"/>
              </a:buClr>
              <a:buSzPts val="3200"/>
              <a:buNone/>
              <a:defRPr>
                <a:solidFill>
                  <a:srgbClr val="888888"/>
                </a:solidFill>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40" name="Google Shape;140;p2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1" name="Google Shape;141;p2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2" name="Google Shape;142;p2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3"/>
        <p:cNvGrpSpPr/>
        <p:nvPr/>
      </p:nvGrpSpPr>
      <p:grpSpPr>
        <a:xfrm>
          <a:off x="0" y="0"/>
          <a:ext cx="0" cy="0"/>
          <a:chOff x="0" y="0"/>
          <a:chExt cx="0" cy="0"/>
        </a:xfrm>
      </p:grpSpPr>
      <p:sp>
        <p:nvSpPr>
          <p:cNvPr id="144" name="Google Shape;144;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5" name="Google Shape;145;p28"/>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46" name="Google Shape;146;p2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7" name="Google Shape;147;p2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8" name="Google Shape;148;p2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9"/>
        <p:cNvGrpSpPr/>
        <p:nvPr/>
      </p:nvGrpSpPr>
      <p:grpSpPr>
        <a:xfrm>
          <a:off x="0" y="0"/>
          <a:ext cx="0" cy="0"/>
          <a:chOff x="0" y="0"/>
          <a:chExt cx="0" cy="0"/>
        </a:xfrm>
      </p:grpSpPr>
      <p:sp>
        <p:nvSpPr>
          <p:cNvPr id="150" name="Google Shape;150;p29"/>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dk1"/>
              </a:buClr>
              <a:buSzPts val="4000"/>
              <a:buFont typeface="Calibri"/>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1" name="Google Shape;151;p29"/>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152" name="Google Shape;152;p2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3" name="Google Shape;153;p2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4" name="Google Shape;154;p2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55"/>
        <p:cNvGrpSpPr/>
        <p:nvPr/>
      </p:nvGrpSpPr>
      <p:grpSpPr>
        <a:xfrm>
          <a:off x="0" y="0"/>
          <a:ext cx="0" cy="0"/>
          <a:chOff x="0" y="0"/>
          <a:chExt cx="0" cy="0"/>
        </a:xfrm>
      </p:grpSpPr>
      <p:sp>
        <p:nvSpPr>
          <p:cNvPr id="156" name="Google Shape;156;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7" name="Google Shape;157;p30"/>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158" name="Google Shape;158;p30"/>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159" name="Google Shape;159;p3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0" name="Google Shape;160;p3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1" name="Google Shape;161;p3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62"/>
        <p:cNvGrpSpPr/>
        <p:nvPr/>
      </p:nvGrpSpPr>
      <p:grpSpPr>
        <a:xfrm>
          <a:off x="0" y="0"/>
          <a:ext cx="0" cy="0"/>
          <a:chOff x="0" y="0"/>
          <a:chExt cx="0" cy="0"/>
        </a:xfrm>
      </p:grpSpPr>
      <p:sp>
        <p:nvSpPr>
          <p:cNvPr id="163" name="Google Shape;163;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4" name="Google Shape;164;p31"/>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165" name="Google Shape;165;p31"/>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166" name="Google Shape;166;p31"/>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167" name="Google Shape;167;p31"/>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168" name="Google Shape;168;p3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9" name="Google Shape;169;p3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0" name="Google Shape;170;p3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3" name="Google Shape;173;p3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4" name="Google Shape;174;p3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5" name="Google Shape;175;p3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6"/>
        <p:cNvGrpSpPr/>
        <p:nvPr/>
      </p:nvGrpSpPr>
      <p:grpSpPr>
        <a:xfrm>
          <a:off x="0" y="0"/>
          <a:ext cx="0" cy="0"/>
          <a:chOff x="0" y="0"/>
          <a:chExt cx="0" cy="0"/>
        </a:xfrm>
      </p:grpSpPr>
      <p:sp>
        <p:nvSpPr>
          <p:cNvPr id="177" name="Google Shape;177;p3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8" name="Google Shape;178;p3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9" name="Google Shape;179;p3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80"/>
        <p:cNvGrpSpPr/>
        <p:nvPr/>
      </p:nvGrpSpPr>
      <p:grpSpPr>
        <a:xfrm>
          <a:off x="0" y="0"/>
          <a:ext cx="0" cy="0"/>
          <a:chOff x="0" y="0"/>
          <a:chExt cx="0" cy="0"/>
        </a:xfrm>
      </p:grpSpPr>
      <p:sp>
        <p:nvSpPr>
          <p:cNvPr id="181" name="Google Shape;181;p34"/>
          <p:cNvSpPr txBox="1">
            <a:spLocks noGrp="1"/>
          </p:cNvSpPr>
          <p:nvPr>
            <p:ph type="title"/>
          </p:nvPr>
        </p:nvSpPr>
        <p:spPr>
          <a:xfrm>
            <a:off x="457200" y="273050"/>
            <a:ext cx="3008400" cy="11622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2" name="Google Shape;182;p34"/>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183" name="Google Shape;183;p34"/>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84" name="Google Shape;184;p3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5" name="Google Shape;185;p3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6" name="Google Shape;186;p3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87"/>
        <p:cNvGrpSpPr/>
        <p:nvPr/>
      </p:nvGrpSpPr>
      <p:grpSpPr>
        <a:xfrm>
          <a:off x="0" y="0"/>
          <a:ext cx="0" cy="0"/>
          <a:chOff x="0" y="0"/>
          <a:chExt cx="0" cy="0"/>
        </a:xfrm>
      </p:grpSpPr>
      <p:sp>
        <p:nvSpPr>
          <p:cNvPr id="188" name="Google Shape;188;p35"/>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9" name="Google Shape;189;p35"/>
          <p:cNvSpPr>
            <a:spLocks noGrp="1"/>
          </p:cNvSpPr>
          <p:nvPr>
            <p:ph type="pic" idx="2"/>
          </p:nvPr>
        </p:nvSpPr>
        <p:spPr>
          <a:xfrm>
            <a:off x="1792288" y="612775"/>
            <a:ext cx="5486400" cy="4114800"/>
          </a:xfrm>
          <a:prstGeom prst="rect">
            <a:avLst/>
          </a:prstGeom>
          <a:noFill/>
          <a:ln>
            <a:noFill/>
          </a:ln>
        </p:spPr>
      </p:sp>
      <p:sp>
        <p:nvSpPr>
          <p:cNvPr id="190" name="Google Shape;190;p35"/>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91" name="Google Shape;191;p3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2" name="Google Shape;192;p3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3" name="Google Shape;193;p3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94"/>
        <p:cNvGrpSpPr/>
        <p:nvPr/>
      </p:nvGrpSpPr>
      <p:grpSpPr>
        <a:xfrm>
          <a:off x="0" y="0"/>
          <a:ext cx="0" cy="0"/>
          <a:chOff x="0" y="0"/>
          <a:chExt cx="0" cy="0"/>
        </a:xfrm>
      </p:grpSpPr>
      <p:sp>
        <p:nvSpPr>
          <p:cNvPr id="195" name="Google Shape;195;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6" name="Google Shape;196;p36"/>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97" name="Google Shape;197;p3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8" name="Google Shape;198;p3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9" name="Google Shape;199;p3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00"/>
        <p:cNvGrpSpPr/>
        <p:nvPr/>
      </p:nvGrpSpPr>
      <p:grpSpPr>
        <a:xfrm>
          <a:off x="0" y="0"/>
          <a:ext cx="0" cy="0"/>
          <a:chOff x="0" y="0"/>
          <a:chExt cx="0" cy="0"/>
        </a:xfrm>
      </p:grpSpPr>
      <p:sp>
        <p:nvSpPr>
          <p:cNvPr id="201" name="Google Shape;201;p37"/>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2" name="Google Shape;202;p37"/>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03" name="Google Shape;203;p3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4" name="Google Shape;204;p3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5" name="Google Shape;205;p3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8" name="Google Shape;58;p1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9" name="Google Shape;59;p14"/>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4"/>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4"/>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33" name="Google Shape;133;p26"/>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4" name="Google Shape;134;p2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5" name="Google Shape;135;p2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6" name="Google Shape;136;p2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0.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30.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5.xml"/><Relationship Id="rId4" Type="http://schemas.openxmlformats.org/officeDocument/2006/relationships/image" Target="../media/image18.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8"/>
          <p:cNvSpPr txBox="1"/>
          <p:nvPr/>
        </p:nvSpPr>
        <p:spPr>
          <a:xfrm>
            <a:off x="542847" y="1469627"/>
            <a:ext cx="8058300" cy="14700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Calibri"/>
              <a:buNone/>
            </a:pPr>
            <a:r>
              <a:rPr lang="en-GB" sz="3600" b="0" i="0" u="none" strike="noStrike" cap="none">
                <a:solidFill>
                  <a:srgbClr val="000000"/>
                </a:solidFill>
                <a:latin typeface="Calibri"/>
                <a:ea typeface="Calibri"/>
                <a:cs typeface="Calibri"/>
                <a:sym typeface="Calibri"/>
              </a:rPr>
              <a:t>20CDT23 – Design Thinking</a:t>
            </a:r>
            <a:endParaRPr sz="3600" b="0" i="0" u="none" strike="noStrike" cap="none">
              <a:solidFill>
                <a:srgbClr val="000000"/>
              </a:solidFill>
              <a:latin typeface="Calibri"/>
              <a:ea typeface="Calibri"/>
              <a:cs typeface="Calibri"/>
              <a:sym typeface="Calibri"/>
            </a:endParaRPr>
          </a:p>
        </p:txBody>
      </p:sp>
      <p:sp>
        <p:nvSpPr>
          <p:cNvPr id="211" name="Google Shape;211;p38"/>
          <p:cNvSpPr txBox="1"/>
          <p:nvPr/>
        </p:nvSpPr>
        <p:spPr>
          <a:xfrm>
            <a:off x="685810" y="2939625"/>
            <a:ext cx="7772400" cy="2214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GB" sz="4300" b="1">
                <a:solidFill>
                  <a:srgbClr val="FF0000"/>
                </a:solidFill>
                <a:latin typeface="Calibri"/>
                <a:ea typeface="Calibri"/>
                <a:cs typeface="Calibri"/>
                <a:sym typeface="Calibri"/>
              </a:rPr>
              <a:t>FOOD DELIVERY BY USING ROBOTS</a:t>
            </a:r>
            <a:br>
              <a:rPr lang="en-GB" sz="4300" b="1">
                <a:solidFill>
                  <a:srgbClr val="FF0000"/>
                </a:solidFill>
                <a:latin typeface="Calibri"/>
                <a:ea typeface="Calibri"/>
                <a:cs typeface="Calibri"/>
                <a:sym typeface="Calibri"/>
              </a:rPr>
            </a:br>
            <a:r>
              <a:rPr lang="en-GB" sz="4300" b="1">
                <a:solidFill>
                  <a:srgbClr val="FF0000"/>
                </a:solidFill>
                <a:latin typeface="Calibri"/>
                <a:ea typeface="Calibri"/>
                <a:cs typeface="Calibri"/>
                <a:sym typeface="Calibri"/>
              </a:rPr>
              <a:t>(</a:t>
            </a:r>
            <a:r>
              <a:rPr lang="en-GB" sz="4300" b="1">
                <a:solidFill>
                  <a:srgbClr val="0000CC"/>
                </a:solidFill>
                <a:latin typeface="Calibri"/>
                <a:ea typeface="Calibri"/>
                <a:cs typeface="Calibri"/>
                <a:sym typeface="Calibri"/>
              </a:rPr>
              <a:t>TEAM 7</a:t>
            </a:r>
            <a:r>
              <a:rPr lang="en-GB" sz="4300" b="1">
                <a:solidFill>
                  <a:srgbClr val="FF0000"/>
                </a:solidFill>
                <a:latin typeface="Calibri"/>
                <a:ea typeface="Calibri"/>
                <a:cs typeface="Calibri"/>
                <a:sym typeface="Calibri"/>
              </a:rPr>
              <a:t>)</a:t>
            </a:r>
            <a:endParaRPr sz="4300" b="1">
              <a:solidFill>
                <a:srgbClr val="FF0000"/>
              </a:solidFill>
              <a:latin typeface="Calibri"/>
              <a:ea typeface="Calibri"/>
              <a:cs typeface="Calibri"/>
              <a:sym typeface="Calibri"/>
            </a:endParaRPr>
          </a:p>
        </p:txBody>
      </p:sp>
      <p:pic>
        <p:nvPicPr>
          <p:cNvPr id="212" name="Google Shape;212;p38"/>
          <p:cNvPicPr preferRelativeResize="0"/>
          <p:nvPr/>
        </p:nvPicPr>
        <p:blipFill rotWithShape="1">
          <a:blip r:embed="rId3">
            <a:alphaModFix/>
          </a:blip>
          <a:srcRect l="18924" r="15570"/>
          <a:stretch/>
        </p:blipFill>
        <p:spPr>
          <a:xfrm>
            <a:off x="7312975" y="5314950"/>
            <a:ext cx="1831025" cy="1543050"/>
          </a:xfrm>
          <a:prstGeom prst="rect">
            <a:avLst/>
          </a:prstGeom>
          <a:noFill/>
          <a:ln>
            <a:noFill/>
          </a:ln>
        </p:spPr>
      </p:pic>
      <p:pic>
        <p:nvPicPr>
          <p:cNvPr id="213" name="Google Shape;213;p38"/>
          <p:cNvPicPr preferRelativeResize="0"/>
          <p:nvPr/>
        </p:nvPicPr>
        <p:blipFill rotWithShape="1">
          <a:blip r:embed="rId4">
            <a:alphaModFix/>
          </a:blip>
          <a:srcRect l="29399" r="26544"/>
          <a:stretch/>
        </p:blipFill>
        <p:spPr>
          <a:xfrm>
            <a:off x="0" y="4873175"/>
            <a:ext cx="1525650" cy="1984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4400"/>
              <a:buFont typeface="Calibri"/>
              <a:buNone/>
            </a:pPr>
            <a:r>
              <a:rPr lang="en-GB" b="1">
                <a:solidFill>
                  <a:srgbClr val="FF0000"/>
                </a:solidFill>
              </a:rPr>
              <a:t>T7</a:t>
            </a:r>
            <a:r>
              <a:rPr lang="en-GB"/>
              <a:t> – Activity System Mapping </a:t>
            </a:r>
            <a:endParaRPr/>
          </a:p>
        </p:txBody>
      </p:sp>
      <p:sp>
        <p:nvSpPr>
          <p:cNvPr id="277" name="Google Shape;277;p47"/>
          <p:cNvSpPr txBox="1">
            <a:spLocks noGrp="1"/>
          </p:cNvSpPr>
          <p:nvPr>
            <p:ph type="sldNum" idx="12"/>
          </p:nvPr>
        </p:nvSpPr>
        <p:spPr>
          <a:xfrm>
            <a:off x="4572000" y="5408375"/>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GB"/>
              <a:t>10</a:t>
            </a:fld>
            <a:endParaRPr/>
          </a:p>
        </p:txBody>
      </p:sp>
      <p:pic>
        <p:nvPicPr>
          <p:cNvPr id="278" name="Google Shape;278;p47"/>
          <p:cNvPicPr preferRelativeResize="0"/>
          <p:nvPr/>
        </p:nvPicPr>
        <p:blipFill>
          <a:blip r:embed="rId3">
            <a:alphaModFix/>
          </a:blip>
          <a:stretch>
            <a:fillRect/>
          </a:stretch>
        </p:blipFill>
        <p:spPr>
          <a:xfrm>
            <a:off x="1329938" y="1714901"/>
            <a:ext cx="6721126" cy="40585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8"/>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3600"/>
              <a:buFont typeface="Calibri"/>
              <a:buNone/>
            </a:pPr>
            <a:r>
              <a:rPr lang="en-GB" sz="3600" b="1">
                <a:solidFill>
                  <a:srgbClr val="FF0000"/>
                </a:solidFill>
              </a:rPr>
              <a:t>T8</a:t>
            </a:r>
            <a:r>
              <a:rPr lang="en-GB" sz="3600"/>
              <a:t> – Key Components of Activity System</a:t>
            </a:r>
            <a:endParaRPr sz="3600"/>
          </a:p>
        </p:txBody>
      </p:sp>
      <p:pic>
        <p:nvPicPr>
          <p:cNvPr id="284" name="Google Shape;284;p48"/>
          <p:cNvPicPr preferRelativeResize="0"/>
          <p:nvPr/>
        </p:nvPicPr>
        <p:blipFill>
          <a:blip r:embed="rId3">
            <a:alphaModFix/>
          </a:blip>
          <a:stretch>
            <a:fillRect/>
          </a:stretch>
        </p:blipFill>
        <p:spPr>
          <a:xfrm>
            <a:off x="1397500" y="1324800"/>
            <a:ext cx="7117850" cy="5088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cxnSp>
        <p:nvCxnSpPr>
          <p:cNvPr id="289" name="Google Shape;289;p49"/>
          <p:cNvCxnSpPr/>
          <p:nvPr/>
        </p:nvCxnSpPr>
        <p:spPr>
          <a:xfrm>
            <a:off x="4434840" y="1178560"/>
            <a:ext cx="0" cy="4947900"/>
          </a:xfrm>
          <a:prstGeom prst="straightConnector1">
            <a:avLst/>
          </a:prstGeom>
          <a:noFill/>
          <a:ln w="12700" cap="flat" cmpd="sng">
            <a:solidFill>
              <a:schemeClr val="dk1"/>
            </a:solidFill>
            <a:prstDash val="solid"/>
            <a:miter lim="800000"/>
            <a:headEnd type="triangle" w="med" len="med"/>
            <a:tailEnd type="triangle" w="med" len="med"/>
          </a:ln>
        </p:spPr>
      </p:cxnSp>
      <p:cxnSp>
        <p:nvCxnSpPr>
          <p:cNvPr id="290" name="Google Shape;290;p49"/>
          <p:cNvCxnSpPr/>
          <p:nvPr/>
        </p:nvCxnSpPr>
        <p:spPr>
          <a:xfrm rot="10800000">
            <a:off x="716311" y="3505200"/>
            <a:ext cx="7593300" cy="0"/>
          </a:xfrm>
          <a:prstGeom prst="straightConnector1">
            <a:avLst/>
          </a:prstGeom>
          <a:noFill/>
          <a:ln w="12700" cap="flat" cmpd="sng">
            <a:solidFill>
              <a:schemeClr val="dk1"/>
            </a:solidFill>
            <a:prstDash val="solid"/>
            <a:miter lim="800000"/>
            <a:headEnd type="triangle" w="med" len="med"/>
            <a:tailEnd type="triangle" w="med" len="med"/>
          </a:ln>
        </p:spPr>
      </p:cxnSp>
      <p:grpSp>
        <p:nvGrpSpPr>
          <p:cNvPr id="291" name="Google Shape;291;p49"/>
          <p:cNvGrpSpPr/>
          <p:nvPr/>
        </p:nvGrpSpPr>
        <p:grpSpPr>
          <a:xfrm>
            <a:off x="1444929" y="2371533"/>
            <a:ext cx="1808688" cy="377400"/>
            <a:chOff x="2316525" y="390251"/>
            <a:chExt cx="2089278" cy="377400"/>
          </a:xfrm>
        </p:grpSpPr>
        <p:sp>
          <p:nvSpPr>
            <p:cNvPr id="292" name="Google Shape;292;p49"/>
            <p:cNvSpPr/>
            <p:nvPr/>
          </p:nvSpPr>
          <p:spPr>
            <a:xfrm>
              <a:off x="2402103" y="390251"/>
              <a:ext cx="2003700" cy="377400"/>
            </a:xfrm>
            <a:prstGeom prst="chevron">
              <a:avLst>
                <a:gd name="adj" fmla="val 5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9"/>
            <p:cNvSpPr txBox="1"/>
            <p:nvPr/>
          </p:nvSpPr>
          <p:spPr>
            <a:xfrm>
              <a:off x="2316525" y="390251"/>
              <a:ext cx="1626300" cy="377400"/>
            </a:xfrm>
            <a:prstGeom prst="rect">
              <a:avLst/>
            </a:prstGeom>
            <a:noFill/>
            <a:ln>
              <a:noFill/>
            </a:ln>
          </p:spPr>
          <p:txBody>
            <a:bodyPr spcFirstLastPara="1" wrap="square" lIns="60000" tIns="20000" rIns="20000" bIns="20000" anchor="ctr" anchorCtr="0">
              <a:noAutofit/>
            </a:bodyPr>
            <a:lstStyle/>
            <a:p>
              <a:pPr marL="0" marR="0" lvl="0" indent="0" algn="ctr" rtl="0">
                <a:lnSpc>
                  <a:spcPct val="90000"/>
                </a:lnSpc>
                <a:spcBef>
                  <a:spcPts val="0"/>
                </a:spcBef>
                <a:spcAft>
                  <a:spcPts val="0"/>
                </a:spcAft>
                <a:buClr>
                  <a:schemeClr val="lt1"/>
                </a:buClr>
                <a:buSzPts val="1500"/>
                <a:buFont typeface="Calibri"/>
                <a:buNone/>
              </a:pPr>
              <a:r>
                <a:rPr lang="en-GB" sz="1500">
                  <a:solidFill>
                    <a:schemeClr val="lt1"/>
                  </a:solidFill>
                  <a:latin typeface="Calibri"/>
                  <a:ea typeface="Calibri"/>
                  <a:cs typeface="Calibri"/>
                  <a:sym typeface="Calibri"/>
                </a:rPr>
                <a:t>FOODIES</a:t>
              </a:r>
              <a:endParaRPr/>
            </a:p>
          </p:txBody>
        </p:sp>
      </p:grpSp>
      <p:grpSp>
        <p:nvGrpSpPr>
          <p:cNvPr id="294" name="Google Shape;294;p49"/>
          <p:cNvGrpSpPr/>
          <p:nvPr/>
        </p:nvGrpSpPr>
        <p:grpSpPr>
          <a:xfrm>
            <a:off x="5456786" y="1876347"/>
            <a:ext cx="1762655" cy="377403"/>
            <a:chOff x="2396234" y="928729"/>
            <a:chExt cx="2003700" cy="377403"/>
          </a:xfrm>
        </p:grpSpPr>
        <p:sp>
          <p:nvSpPr>
            <p:cNvPr id="295" name="Google Shape;295;p49"/>
            <p:cNvSpPr/>
            <p:nvPr/>
          </p:nvSpPr>
          <p:spPr>
            <a:xfrm>
              <a:off x="2396234" y="928729"/>
              <a:ext cx="2003700" cy="377400"/>
            </a:xfrm>
            <a:prstGeom prst="chevron">
              <a:avLst>
                <a:gd name="adj" fmla="val 5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9"/>
            <p:cNvSpPr txBox="1"/>
            <p:nvPr/>
          </p:nvSpPr>
          <p:spPr>
            <a:xfrm>
              <a:off x="2584985" y="928732"/>
              <a:ext cx="1527300" cy="377400"/>
            </a:xfrm>
            <a:prstGeom prst="rect">
              <a:avLst/>
            </a:prstGeom>
            <a:noFill/>
            <a:ln>
              <a:noFill/>
            </a:ln>
          </p:spPr>
          <p:txBody>
            <a:bodyPr spcFirstLastPara="1" wrap="square" lIns="60000" tIns="20000" rIns="20000" bIns="20000" anchor="ctr" anchorCtr="0">
              <a:noAutofit/>
            </a:bodyPr>
            <a:lstStyle/>
            <a:p>
              <a:pPr marL="0" marR="0" lvl="0" indent="0" algn="ctr" rtl="0">
                <a:lnSpc>
                  <a:spcPct val="90000"/>
                </a:lnSpc>
                <a:spcBef>
                  <a:spcPts val="0"/>
                </a:spcBef>
                <a:spcAft>
                  <a:spcPts val="0"/>
                </a:spcAft>
                <a:buClr>
                  <a:schemeClr val="lt1"/>
                </a:buClr>
                <a:buSzPts val="1500"/>
                <a:buFont typeface="Calibri"/>
                <a:buNone/>
              </a:pPr>
              <a:r>
                <a:rPr lang="en-GB" sz="1500">
                  <a:solidFill>
                    <a:schemeClr val="lt1"/>
                  </a:solidFill>
                  <a:latin typeface="Calibri"/>
                  <a:ea typeface="Calibri"/>
                  <a:cs typeface="Calibri"/>
                  <a:sym typeface="Calibri"/>
                </a:rPr>
                <a:t>BUSIEST PEOPLE</a:t>
              </a:r>
              <a:endParaRPr/>
            </a:p>
          </p:txBody>
        </p:sp>
      </p:grpSp>
      <p:grpSp>
        <p:nvGrpSpPr>
          <p:cNvPr id="297" name="Google Shape;297;p49"/>
          <p:cNvGrpSpPr/>
          <p:nvPr/>
        </p:nvGrpSpPr>
        <p:grpSpPr>
          <a:xfrm>
            <a:off x="5424304" y="2406541"/>
            <a:ext cx="1912331" cy="384832"/>
            <a:chOff x="2396234" y="928729"/>
            <a:chExt cx="2003700" cy="384832"/>
          </a:xfrm>
        </p:grpSpPr>
        <p:sp>
          <p:nvSpPr>
            <p:cNvPr id="298" name="Google Shape;298;p49"/>
            <p:cNvSpPr/>
            <p:nvPr/>
          </p:nvSpPr>
          <p:spPr>
            <a:xfrm>
              <a:off x="2396234" y="928729"/>
              <a:ext cx="2003700" cy="377400"/>
            </a:xfrm>
            <a:prstGeom prst="chevron">
              <a:avLst>
                <a:gd name="adj" fmla="val 5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9"/>
            <p:cNvSpPr txBox="1"/>
            <p:nvPr/>
          </p:nvSpPr>
          <p:spPr>
            <a:xfrm>
              <a:off x="2584976" y="936161"/>
              <a:ext cx="1626300" cy="377400"/>
            </a:xfrm>
            <a:prstGeom prst="rect">
              <a:avLst/>
            </a:prstGeom>
            <a:noFill/>
            <a:ln>
              <a:noFill/>
            </a:ln>
          </p:spPr>
          <p:txBody>
            <a:bodyPr spcFirstLastPara="1" wrap="square" lIns="60000" tIns="20000" rIns="20000" bIns="20000" anchor="ctr" anchorCtr="0">
              <a:noAutofit/>
            </a:bodyPr>
            <a:lstStyle/>
            <a:p>
              <a:pPr marL="0" marR="0" lvl="0" indent="0" algn="ctr" rtl="0">
                <a:lnSpc>
                  <a:spcPct val="90000"/>
                </a:lnSpc>
                <a:spcBef>
                  <a:spcPts val="0"/>
                </a:spcBef>
                <a:spcAft>
                  <a:spcPts val="0"/>
                </a:spcAft>
                <a:buClr>
                  <a:schemeClr val="lt1"/>
                </a:buClr>
                <a:buSzPts val="1500"/>
                <a:buFont typeface="Calibri"/>
                <a:buNone/>
              </a:pPr>
              <a:r>
                <a:rPr lang="en-GB" sz="1500">
                  <a:solidFill>
                    <a:schemeClr val="lt1"/>
                  </a:solidFill>
                  <a:latin typeface="Calibri"/>
                  <a:ea typeface="Calibri"/>
                  <a:cs typeface="Calibri"/>
                  <a:sym typeface="Calibri"/>
                </a:rPr>
                <a:t> OFFICE WORKERS</a:t>
              </a:r>
              <a:endParaRPr/>
            </a:p>
          </p:txBody>
        </p:sp>
      </p:grpSp>
      <p:sp>
        <p:nvSpPr>
          <p:cNvPr id="300" name="Google Shape;300;p49"/>
          <p:cNvSpPr txBox="1"/>
          <p:nvPr/>
        </p:nvSpPr>
        <p:spPr>
          <a:xfrm>
            <a:off x="4874750" y="1437075"/>
            <a:ext cx="3600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1">
                <a:solidFill>
                  <a:srgbClr val="002060"/>
                </a:solidFill>
                <a:latin typeface="Overlock"/>
                <a:ea typeface="Overlock"/>
                <a:cs typeface="Overlock"/>
                <a:sym typeface="Overlock"/>
              </a:rPr>
              <a:t>HIGH INTEREST / HIGH INFLUENCE</a:t>
            </a:r>
            <a:endParaRPr/>
          </a:p>
        </p:txBody>
      </p:sp>
      <p:grpSp>
        <p:nvGrpSpPr>
          <p:cNvPr id="301" name="Google Shape;301;p49"/>
          <p:cNvGrpSpPr/>
          <p:nvPr/>
        </p:nvGrpSpPr>
        <p:grpSpPr>
          <a:xfrm>
            <a:off x="1509222" y="1874086"/>
            <a:ext cx="1808740" cy="377400"/>
            <a:chOff x="2396234" y="928729"/>
            <a:chExt cx="2003700" cy="377400"/>
          </a:xfrm>
        </p:grpSpPr>
        <p:sp>
          <p:nvSpPr>
            <p:cNvPr id="302" name="Google Shape;302;p49"/>
            <p:cNvSpPr/>
            <p:nvPr/>
          </p:nvSpPr>
          <p:spPr>
            <a:xfrm>
              <a:off x="2396234" y="928729"/>
              <a:ext cx="2003700" cy="377400"/>
            </a:xfrm>
            <a:prstGeom prst="chevron">
              <a:avLst>
                <a:gd name="adj" fmla="val 5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9"/>
            <p:cNvSpPr txBox="1"/>
            <p:nvPr/>
          </p:nvSpPr>
          <p:spPr>
            <a:xfrm>
              <a:off x="2584976" y="928729"/>
              <a:ext cx="1626300" cy="377400"/>
            </a:xfrm>
            <a:prstGeom prst="rect">
              <a:avLst/>
            </a:prstGeom>
            <a:noFill/>
            <a:ln>
              <a:noFill/>
            </a:ln>
          </p:spPr>
          <p:txBody>
            <a:bodyPr spcFirstLastPara="1" wrap="square" lIns="60000" tIns="20000" rIns="20000" bIns="20000" anchor="ctr" anchorCtr="0">
              <a:noAutofit/>
            </a:bodyPr>
            <a:lstStyle/>
            <a:p>
              <a:pPr marL="0" marR="0" lvl="0" indent="0" algn="ctr" rtl="0">
                <a:lnSpc>
                  <a:spcPct val="90000"/>
                </a:lnSpc>
                <a:spcBef>
                  <a:spcPts val="0"/>
                </a:spcBef>
                <a:spcAft>
                  <a:spcPts val="0"/>
                </a:spcAft>
                <a:buClr>
                  <a:schemeClr val="lt1"/>
                </a:buClr>
                <a:buSzPts val="1500"/>
                <a:buFont typeface="Calibri"/>
                <a:buNone/>
              </a:pPr>
              <a:r>
                <a:rPr lang="en-GB" sz="1500">
                  <a:solidFill>
                    <a:schemeClr val="lt1"/>
                  </a:solidFill>
                  <a:latin typeface="Calibri"/>
                  <a:ea typeface="Calibri"/>
                  <a:cs typeface="Calibri"/>
                  <a:sym typeface="Calibri"/>
                </a:rPr>
                <a:t>SCHOOL STUDENTS</a:t>
              </a:r>
              <a:endParaRPr sz="1500">
                <a:solidFill>
                  <a:schemeClr val="lt1"/>
                </a:solidFill>
                <a:latin typeface="Calibri"/>
                <a:ea typeface="Calibri"/>
                <a:cs typeface="Calibri"/>
                <a:sym typeface="Calibri"/>
              </a:endParaRPr>
            </a:p>
          </p:txBody>
        </p:sp>
      </p:grpSp>
      <p:grpSp>
        <p:nvGrpSpPr>
          <p:cNvPr id="304" name="Google Shape;304;p49"/>
          <p:cNvGrpSpPr/>
          <p:nvPr/>
        </p:nvGrpSpPr>
        <p:grpSpPr>
          <a:xfrm>
            <a:off x="1509272" y="4932822"/>
            <a:ext cx="1971641" cy="377400"/>
            <a:chOff x="2396234" y="928729"/>
            <a:chExt cx="2003700" cy="377400"/>
          </a:xfrm>
        </p:grpSpPr>
        <p:sp>
          <p:nvSpPr>
            <p:cNvPr id="305" name="Google Shape;305;p49"/>
            <p:cNvSpPr/>
            <p:nvPr/>
          </p:nvSpPr>
          <p:spPr>
            <a:xfrm>
              <a:off x="2396234" y="928729"/>
              <a:ext cx="2003700" cy="377400"/>
            </a:xfrm>
            <a:prstGeom prst="chevron">
              <a:avLst>
                <a:gd name="adj" fmla="val 5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9"/>
            <p:cNvSpPr txBox="1"/>
            <p:nvPr/>
          </p:nvSpPr>
          <p:spPr>
            <a:xfrm>
              <a:off x="2584976" y="928729"/>
              <a:ext cx="1626300" cy="377400"/>
            </a:xfrm>
            <a:prstGeom prst="rect">
              <a:avLst/>
            </a:prstGeom>
            <a:noFill/>
            <a:ln>
              <a:noFill/>
            </a:ln>
          </p:spPr>
          <p:txBody>
            <a:bodyPr spcFirstLastPara="1" wrap="square" lIns="60000" tIns="20000" rIns="20000" bIns="20000" anchor="ctr" anchorCtr="0">
              <a:noAutofit/>
            </a:bodyPr>
            <a:lstStyle/>
            <a:p>
              <a:pPr marL="0" marR="0" lvl="0" indent="0" algn="ctr" rtl="0">
                <a:lnSpc>
                  <a:spcPct val="90000"/>
                </a:lnSpc>
                <a:spcBef>
                  <a:spcPts val="0"/>
                </a:spcBef>
                <a:spcAft>
                  <a:spcPts val="0"/>
                </a:spcAft>
                <a:buClr>
                  <a:schemeClr val="lt1"/>
                </a:buClr>
                <a:buSzPts val="1500"/>
                <a:buFont typeface="Calibri"/>
                <a:buNone/>
              </a:pPr>
              <a:r>
                <a:rPr lang="en-GB" sz="1500">
                  <a:solidFill>
                    <a:schemeClr val="lt1"/>
                  </a:solidFill>
                  <a:latin typeface="Calibri"/>
                  <a:ea typeface="Calibri"/>
                  <a:cs typeface="Calibri"/>
                  <a:sym typeface="Calibri"/>
                </a:rPr>
                <a:t>NOVICE USERS</a:t>
              </a:r>
              <a:endParaRPr/>
            </a:p>
          </p:txBody>
        </p:sp>
      </p:grpSp>
      <p:grpSp>
        <p:nvGrpSpPr>
          <p:cNvPr id="307" name="Google Shape;307;p49"/>
          <p:cNvGrpSpPr/>
          <p:nvPr/>
        </p:nvGrpSpPr>
        <p:grpSpPr>
          <a:xfrm>
            <a:off x="1509201" y="4310529"/>
            <a:ext cx="1912331" cy="486808"/>
            <a:chOff x="2396234" y="928729"/>
            <a:chExt cx="2003700" cy="377400"/>
          </a:xfrm>
        </p:grpSpPr>
        <p:sp>
          <p:nvSpPr>
            <p:cNvPr id="308" name="Google Shape;308;p49"/>
            <p:cNvSpPr/>
            <p:nvPr/>
          </p:nvSpPr>
          <p:spPr>
            <a:xfrm>
              <a:off x="2396234" y="928729"/>
              <a:ext cx="2003700" cy="377400"/>
            </a:xfrm>
            <a:prstGeom prst="chevron">
              <a:avLst>
                <a:gd name="adj" fmla="val 5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9"/>
            <p:cNvSpPr txBox="1"/>
            <p:nvPr/>
          </p:nvSpPr>
          <p:spPr>
            <a:xfrm>
              <a:off x="2584976" y="928729"/>
              <a:ext cx="1626300" cy="377400"/>
            </a:xfrm>
            <a:prstGeom prst="rect">
              <a:avLst/>
            </a:prstGeom>
            <a:noFill/>
            <a:ln>
              <a:noFill/>
            </a:ln>
          </p:spPr>
          <p:txBody>
            <a:bodyPr spcFirstLastPara="1" wrap="square" lIns="60000" tIns="20000" rIns="20000" bIns="20000" anchor="ctr" anchorCtr="0">
              <a:noAutofit/>
            </a:bodyPr>
            <a:lstStyle/>
            <a:p>
              <a:pPr marL="0" marR="0" lvl="0" indent="0" algn="ctr" rtl="0">
                <a:lnSpc>
                  <a:spcPct val="90000"/>
                </a:lnSpc>
                <a:spcBef>
                  <a:spcPts val="0"/>
                </a:spcBef>
                <a:spcAft>
                  <a:spcPts val="0"/>
                </a:spcAft>
                <a:buClr>
                  <a:schemeClr val="lt1"/>
                </a:buClr>
                <a:buSzPts val="1500"/>
                <a:buFont typeface="Calibri"/>
                <a:buNone/>
              </a:pPr>
              <a:r>
                <a:rPr lang="en-GB" sz="1500">
                  <a:solidFill>
                    <a:schemeClr val="lt1"/>
                  </a:solidFill>
                  <a:latin typeface="Calibri"/>
                  <a:ea typeface="Calibri"/>
                  <a:cs typeface="Calibri"/>
                  <a:sym typeface="Calibri"/>
                </a:rPr>
                <a:t>CONSERVATIVE PEOPLE</a:t>
              </a:r>
              <a:endParaRPr/>
            </a:p>
          </p:txBody>
        </p:sp>
      </p:grpSp>
      <p:pic>
        <p:nvPicPr>
          <p:cNvPr id="310" name="Google Shape;310;p49"/>
          <p:cNvPicPr preferRelativeResize="0"/>
          <p:nvPr/>
        </p:nvPicPr>
        <p:blipFill rotWithShape="1">
          <a:blip r:embed="rId3">
            <a:alphaModFix/>
          </a:blip>
          <a:srcRect/>
          <a:stretch/>
        </p:blipFill>
        <p:spPr>
          <a:xfrm>
            <a:off x="0" y="5645216"/>
            <a:ext cx="1563014" cy="1212784"/>
          </a:xfrm>
          <a:prstGeom prst="rect">
            <a:avLst/>
          </a:prstGeom>
          <a:noFill/>
          <a:ln>
            <a:noFill/>
          </a:ln>
        </p:spPr>
      </p:pic>
      <p:sp>
        <p:nvSpPr>
          <p:cNvPr id="311" name="Google Shape;311;p49"/>
          <p:cNvSpPr txBox="1"/>
          <p:nvPr/>
        </p:nvSpPr>
        <p:spPr>
          <a:xfrm>
            <a:off x="1141348" y="3659580"/>
            <a:ext cx="4572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1">
                <a:solidFill>
                  <a:srgbClr val="002060"/>
                </a:solidFill>
                <a:latin typeface="Overlock"/>
                <a:ea typeface="Overlock"/>
                <a:cs typeface="Overlock"/>
                <a:sym typeface="Overlock"/>
              </a:rPr>
              <a:t>LOW INTEREST / LOW INFLUENCE</a:t>
            </a:r>
            <a:endParaRPr/>
          </a:p>
        </p:txBody>
      </p:sp>
      <p:sp>
        <p:nvSpPr>
          <p:cNvPr id="312" name="Google Shape;312;p49"/>
          <p:cNvSpPr txBox="1"/>
          <p:nvPr/>
        </p:nvSpPr>
        <p:spPr>
          <a:xfrm>
            <a:off x="884614" y="1384909"/>
            <a:ext cx="4572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1">
                <a:solidFill>
                  <a:srgbClr val="002060"/>
                </a:solidFill>
                <a:latin typeface="Overlock"/>
                <a:ea typeface="Overlock"/>
                <a:cs typeface="Overlock"/>
                <a:sym typeface="Overlock"/>
              </a:rPr>
              <a:t>HIGH INTEREST / LOW INFLUENCE</a:t>
            </a:r>
            <a:endParaRPr/>
          </a:p>
        </p:txBody>
      </p:sp>
      <p:sp>
        <p:nvSpPr>
          <p:cNvPr id="313" name="Google Shape;313;p49"/>
          <p:cNvSpPr txBox="1"/>
          <p:nvPr/>
        </p:nvSpPr>
        <p:spPr>
          <a:xfrm>
            <a:off x="5067300" y="3659580"/>
            <a:ext cx="4572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1">
                <a:solidFill>
                  <a:srgbClr val="002060"/>
                </a:solidFill>
                <a:latin typeface="Overlock"/>
                <a:ea typeface="Overlock"/>
                <a:cs typeface="Overlock"/>
                <a:sym typeface="Overlock"/>
              </a:rPr>
              <a:t>LOW INTEREST /HIGH INFLUENCE</a:t>
            </a:r>
            <a:endParaRPr/>
          </a:p>
        </p:txBody>
      </p:sp>
      <p:grpSp>
        <p:nvGrpSpPr>
          <p:cNvPr id="314" name="Google Shape;314;p49"/>
          <p:cNvGrpSpPr/>
          <p:nvPr/>
        </p:nvGrpSpPr>
        <p:grpSpPr>
          <a:xfrm>
            <a:off x="1509152" y="5407684"/>
            <a:ext cx="1912331" cy="377400"/>
            <a:chOff x="2402103" y="390251"/>
            <a:chExt cx="2003700" cy="377400"/>
          </a:xfrm>
        </p:grpSpPr>
        <p:sp>
          <p:nvSpPr>
            <p:cNvPr id="315" name="Google Shape;315;p49"/>
            <p:cNvSpPr/>
            <p:nvPr/>
          </p:nvSpPr>
          <p:spPr>
            <a:xfrm>
              <a:off x="2402103" y="390251"/>
              <a:ext cx="2003700" cy="377400"/>
            </a:xfrm>
            <a:prstGeom prst="chevron">
              <a:avLst>
                <a:gd name="adj" fmla="val 5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9"/>
            <p:cNvSpPr txBox="1"/>
            <p:nvPr/>
          </p:nvSpPr>
          <p:spPr>
            <a:xfrm>
              <a:off x="2468925" y="390251"/>
              <a:ext cx="1626300" cy="377400"/>
            </a:xfrm>
            <a:prstGeom prst="rect">
              <a:avLst/>
            </a:prstGeom>
            <a:noFill/>
            <a:ln>
              <a:noFill/>
            </a:ln>
          </p:spPr>
          <p:txBody>
            <a:bodyPr spcFirstLastPara="1" wrap="square" lIns="60000" tIns="20000" rIns="20000" bIns="20000" anchor="ctr" anchorCtr="0">
              <a:noAutofit/>
            </a:bodyPr>
            <a:lstStyle/>
            <a:p>
              <a:pPr marL="0" marR="0" lvl="0" indent="0" algn="ctr" rtl="0">
                <a:lnSpc>
                  <a:spcPct val="90000"/>
                </a:lnSpc>
                <a:spcBef>
                  <a:spcPts val="0"/>
                </a:spcBef>
                <a:spcAft>
                  <a:spcPts val="0"/>
                </a:spcAft>
                <a:buClr>
                  <a:schemeClr val="lt1"/>
                </a:buClr>
                <a:buSzPts val="1500"/>
                <a:buFont typeface="Calibri"/>
                <a:buNone/>
              </a:pPr>
              <a:r>
                <a:rPr lang="en-GB" sz="1500">
                  <a:solidFill>
                    <a:schemeClr val="lt1"/>
                  </a:solidFill>
                  <a:latin typeface="Calibri"/>
                  <a:ea typeface="Calibri"/>
                  <a:cs typeface="Calibri"/>
                  <a:sym typeface="Calibri"/>
                </a:rPr>
                <a:t>OLD PEOPLE</a:t>
              </a:r>
              <a:endParaRPr sz="1500">
                <a:solidFill>
                  <a:schemeClr val="lt1"/>
                </a:solidFill>
                <a:latin typeface="Calibri"/>
                <a:ea typeface="Calibri"/>
                <a:cs typeface="Calibri"/>
                <a:sym typeface="Calibri"/>
              </a:endParaRPr>
            </a:p>
          </p:txBody>
        </p:sp>
      </p:grpSp>
      <p:grpSp>
        <p:nvGrpSpPr>
          <p:cNvPr id="317" name="Google Shape;317;p49"/>
          <p:cNvGrpSpPr/>
          <p:nvPr/>
        </p:nvGrpSpPr>
        <p:grpSpPr>
          <a:xfrm>
            <a:off x="5222445" y="2955656"/>
            <a:ext cx="2070435" cy="385319"/>
            <a:chOff x="2177373" y="390251"/>
            <a:chExt cx="2228430" cy="385319"/>
          </a:xfrm>
        </p:grpSpPr>
        <p:sp>
          <p:nvSpPr>
            <p:cNvPr id="318" name="Google Shape;318;p49"/>
            <p:cNvSpPr/>
            <p:nvPr/>
          </p:nvSpPr>
          <p:spPr>
            <a:xfrm>
              <a:off x="2402103" y="390251"/>
              <a:ext cx="2003700" cy="377400"/>
            </a:xfrm>
            <a:prstGeom prst="chevron">
              <a:avLst>
                <a:gd name="adj" fmla="val 5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9"/>
            <p:cNvSpPr txBox="1"/>
            <p:nvPr/>
          </p:nvSpPr>
          <p:spPr>
            <a:xfrm>
              <a:off x="2177373" y="398170"/>
              <a:ext cx="2089200" cy="377400"/>
            </a:xfrm>
            <a:prstGeom prst="rect">
              <a:avLst/>
            </a:prstGeom>
            <a:noFill/>
            <a:ln>
              <a:noFill/>
            </a:ln>
          </p:spPr>
          <p:txBody>
            <a:bodyPr spcFirstLastPara="1" wrap="square" lIns="60000" tIns="20000" rIns="20000" bIns="20000" anchor="ctr" anchorCtr="0">
              <a:noAutofit/>
            </a:bodyPr>
            <a:lstStyle/>
            <a:p>
              <a:pPr marL="0" marR="0" lvl="0" indent="0" algn="ctr" rtl="0">
                <a:lnSpc>
                  <a:spcPct val="90000"/>
                </a:lnSpc>
                <a:spcBef>
                  <a:spcPts val="0"/>
                </a:spcBef>
                <a:spcAft>
                  <a:spcPts val="0"/>
                </a:spcAft>
                <a:buClr>
                  <a:schemeClr val="lt1"/>
                </a:buClr>
                <a:buSzPts val="1500"/>
                <a:buFont typeface="Calibri"/>
                <a:buNone/>
              </a:pPr>
              <a:r>
                <a:rPr lang="en-GB" sz="1500">
                  <a:solidFill>
                    <a:schemeClr val="lt1"/>
                  </a:solidFill>
                  <a:latin typeface="Calibri"/>
                  <a:ea typeface="Calibri"/>
                  <a:cs typeface="Calibri"/>
                  <a:sym typeface="Calibri"/>
                </a:rPr>
                <a:t>OWNERS</a:t>
              </a:r>
              <a:endParaRPr/>
            </a:p>
          </p:txBody>
        </p:sp>
      </p:grpSp>
      <p:grpSp>
        <p:nvGrpSpPr>
          <p:cNvPr id="320" name="Google Shape;320;p49"/>
          <p:cNvGrpSpPr/>
          <p:nvPr/>
        </p:nvGrpSpPr>
        <p:grpSpPr>
          <a:xfrm>
            <a:off x="1491090" y="2940463"/>
            <a:ext cx="1762612" cy="387104"/>
            <a:chOff x="2377947" y="390251"/>
            <a:chExt cx="2027856" cy="387104"/>
          </a:xfrm>
        </p:grpSpPr>
        <p:sp>
          <p:nvSpPr>
            <p:cNvPr id="321" name="Google Shape;321;p49"/>
            <p:cNvSpPr/>
            <p:nvPr/>
          </p:nvSpPr>
          <p:spPr>
            <a:xfrm>
              <a:off x="2402103" y="390251"/>
              <a:ext cx="2003700" cy="377400"/>
            </a:xfrm>
            <a:prstGeom prst="chevron">
              <a:avLst>
                <a:gd name="adj" fmla="val 5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9"/>
            <p:cNvSpPr txBox="1"/>
            <p:nvPr/>
          </p:nvSpPr>
          <p:spPr>
            <a:xfrm>
              <a:off x="2377947" y="399955"/>
              <a:ext cx="1626300" cy="377400"/>
            </a:xfrm>
            <a:prstGeom prst="rect">
              <a:avLst/>
            </a:prstGeom>
            <a:noFill/>
            <a:ln>
              <a:noFill/>
            </a:ln>
          </p:spPr>
          <p:txBody>
            <a:bodyPr spcFirstLastPara="1" wrap="square" lIns="60000" tIns="20000" rIns="20000" bIns="20000" anchor="ctr" anchorCtr="0">
              <a:noAutofit/>
            </a:bodyPr>
            <a:lstStyle/>
            <a:p>
              <a:pPr marL="0" marR="0" lvl="0" indent="0" algn="ctr" rtl="0">
                <a:lnSpc>
                  <a:spcPct val="90000"/>
                </a:lnSpc>
                <a:spcBef>
                  <a:spcPts val="0"/>
                </a:spcBef>
                <a:spcAft>
                  <a:spcPts val="0"/>
                </a:spcAft>
                <a:buClr>
                  <a:schemeClr val="lt1"/>
                </a:buClr>
                <a:buSzPts val="1500"/>
                <a:buFont typeface="Calibri"/>
                <a:buNone/>
              </a:pPr>
              <a:r>
                <a:rPr lang="en-GB" sz="1500">
                  <a:solidFill>
                    <a:schemeClr val="lt1"/>
                  </a:solidFill>
                  <a:latin typeface="Calibri"/>
                  <a:ea typeface="Calibri"/>
                  <a:cs typeface="Calibri"/>
                  <a:sym typeface="Calibri"/>
                </a:rPr>
                <a:t>EMPLOYEES</a:t>
              </a:r>
              <a:endParaRPr/>
            </a:p>
          </p:txBody>
        </p:sp>
      </p:grpSp>
      <p:grpSp>
        <p:nvGrpSpPr>
          <p:cNvPr id="323" name="Google Shape;323;p49"/>
          <p:cNvGrpSpPr/>
          <p:nvPr/>
        </p:nvGrpSpPr>
        <p:grpSpPr>
          <a:xfrm>
            <a:off x="5453530" y="4310700"/>
            <a:ext cx="1912331" cy="377408"/>
            <a:chOff x="2402103" y="390243"/>
            <a:chExt cx="2003700" cy="377408"/>
          </a:xfrm>
        </p:grpSpPr>
        <p:sp>
          <p:nvSpPr>
            <p:cNvPr id="324" name="Google Shape;324;p49"/>
            <p:cNvSpPr/>
            <p:nvPr/>
          </p:nvSpPr>
          <p:spPr>
            <a:xfrm>
              <a:off x="2402103" y="390251"/>
              <a:ext cx="2003700" cy="377400"/>
            </a:xfrm>
            <a:prstGeom prst="chevron">
              <a:avLst>
                <a:gd name="adj" fmla="val 5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9"/>
            <p:cNvSpPr txBox="1"/>
            <p:nvPr/>
          </p:nvSpPr>
          <p:spPr>
            <a:xfrm>
              <a:off x="2467478" y="390243"/>
              <a:ext cx="1846800" cy="377400"/>
            </a:xfrm>
            <a:prstGeom prst="rect">
              <a:avLst/>
            </a:prstGeom>
            <a:noFill/>
            <a:ln>
              <a:noFill/>
            </a:ln>
          </p:spPr>
          <p:txBody>
            <a:bodyPr spcFirstLastPara="1" wrap="square" lIns="60000" tIns="20000" rIns="20000" bIns="20000" anchor="ctr" anchorCtr="0">
              <a:noAutofit/>
            </a:bodyPr>
            <a:lstStyle/>
            <a:p>
              <a:pPr marL="0" marR="0" lvl="0" indent="0" algn="ctr" rtl="0">
                <a:lnSpc>
                  <a:spcPct val="90000"/>
                </a:lnSpc>
                <a:spcBef>
                  <a:spcPts val="0"/>
                </a:spcBef>
                <a:spcAft>
                  <a:spcPts val="0"/>
                </a:spcAft>
                <a:buClr>
                  <a:schemeClr val="lt1"/>
                </a:buClr>
                <a:buSzPts val="1500"/>
                <a:buFont typeface="Calibri"/>
                <a:buNone/>
              </a:pPr>
              <a:r>
                <a:rPr lang="en-GB" sz="1500">
                  <a:solidFill>
                    <a:schemeClr val="lt1"/>
                  </a:solidFill>
                  <a:latin typeface="Calibri"/>
                  <a:ea typeface="Calibri"/>
                  <a:cs typeface="Calibri"/>
                  <a:sym typeface="Calibri"/>
                </a:rPr>
                <a:t>SHARE HOLDERS</a:t>
              </a:r>
              <a:endParaRPr sz="1500">
                <a:solidFill>
                  <a:schemeClr val="lt1"/>
                </a:solidFill>
                <a:latin typeface="Calibri"/>
                <a:ea typeface="Calibri"/>
                <a:cs typeface="Calibri"/>
                <a:sym typeface="Calibri"/>
              </a:endParaRPr>
            </a:p>
          </p:txBody>
        </p:sp>
      </p:grpSp>
      <p:grpSp>
        <p:nvGrpSpPr>
          <p:cNvPr id="326" name="Google Shape;326;p49"/>
          <p:cNvGrpSpPr/>
          <p:nvPr/>
        </p:nvGrpSpPr>
        <p:grpSpPr>
          <a:xfrm>
            <a:off x="5392825" y="4799650"/>
            <a:ext cx="1971654" cy="377408"/>
            <a:chOff x="2316523" y="390243"/>
            <a:chExt cx="2089280" cy="377408"/>
          </a:xfrm>
        </p:grpSpPr>
        <p:sp>
          <p:nvSpPr>
            <p:cNvPr id="327" name="Google Shape;327;p49"/>
            <p:cNvSpPr/>
            <p:nvPr/>
          </p:nvSpPr>
          <p:spPr>
            <a:xfrm>
              <a:off x="2402103" y="390251"/>
              <a:ext cx="2003700" cy="377400"/>
            </a:xfrm>
            <a:prstGeom prst="chevron">
              <a:avLst>
                <a:gd name="adj" fmla="val 5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9"/>
            <p:cNvSpPr txBox="1"/>
            <p:nvPr/>
          </p:nvSpPr>
          <p:spPr>
            <a:xfrm>
              <a:off x="2316523" y="390243"/>
              <a:ext cx="1867800" cy="377400"/>
            </a:xfrm>
            <a:prstGeom prst="rect">
              <a:avLst/>
            </a:prstGeom>
            <a:noFill/>
            <a:ln>
              <a:noFill/>
            </a:ln>
          </p:spPr>
          <p:txBody>
            <a:bodyPr spcFirstLastPara="1" wrap="square" lIns="60000" tIns="20000" rIns="20000" bIns="20000" anchor="ctr" anchorCtr="0">
              <a:noAutofit/>
            </a:bodyPr>
            <a:lstStyle/>
            <a:p>
              <a:pPr marL="0" marR="0" lvl="0" indent="0" algn="ctr" rtl="0">
                <a:lnSpc>
                  <a:spcPct val="90000"/>
                </a:lnSpc>
                <a:spcBef>
                  <a:spcPts val="0"/>
                </a:spcBef>
                <a:spcAft>
                  <a:spcPts val="0"/>
                </a:spcAft>
                <a:buClr>
                  <a:schemeClr val="lt1"/>
                </a:buClr>
                <a:buSzPts val="1500"/>
                <a:buFont typeface="Calibri"/>
                <a:buNone/>
              </a:pPr>
              <a:r>
                <a:rPr lang="en-GB" sz="1500">
                  <a:solidFill>
                    <a:schemeClr val="lt1"/>
                  </a:solidFill>
                  <a:latin typeface="Calibri"/>
                  <a:ea typeface="Calibri"/>
                  <a:cs typeface="Calibri"/>
                  <a:sym typeface="Calibri"/>
                </a:rPr>
                <a:t>INVESTORS</a:t>
              </a:r>
              <a:endParaRPr/>
            </a:p>
          </p:txBody>
        </p:sp>
      </p:grpSp>
      <p:grpSp>
        <p:nvGrpSpPr>
          <p:cNvPr id="329" name="Google Shape;329;p49"/>
          <p:cNvGrpSpPr/>
          <p:nvPr/>
        </p:nvGrpSpPr>
        <p:grpSpPr>
          <a:xfrm>
            <a:off x="5424274" y="5316950"/>
            <a:ext cx="1912337" cy="377408"/>
            <a:chOff x="2402097" y="390243"/>
            <a:chExt cx="2003706" cy="377408"/>
          </a:xfrm>
        </p:grpSpPr>
        <p:sp>
          <p:nvSpPr>
            <p:cNvPr id="330" name="Google Shape;330;p49"/>
            <p:cNvSpPr/>
            <p:nvPr/>
          </p:nvSpPr>
          <p:spPr>
            <a:xfrm>
              <a:off x="2402103" y="390251"/>
              <a:ext cx="2003700" cy="377400"/>
            </a:xfrm>
            <a:prstGeom prst="chevron">
              <a:avLst>
                <a:gd name="adj" fmla="val 5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9"/>
            <p:cNvSpPr txBox="1"/>
            <p:nvPr/>
          </p:nvSpPr>
          <p:spPr>
            <a:xfrm>
              <a:off x="2402097" y="390243"/>
              <a:ext cx="1846800" cy="377400"/>
            </a:xfrm>
            <a:prstGeom prst="rect">
              <a:avLst/>
            </a:prstGeom>
            <a:noFill/>
            <a:ln>
              <a:noFill/>
            </a:ln>
          </p:spPr>
          <p:txBody>
            <a:bodyPr spcFirstLastPara="1" wrap="square" lIns="60000" tIns="20000" rIns="20000" bIns="20000" anchor="ctr" anchorCtr="0">
              <a:noAutofit/>
            </a:bodyPr>
            <a:lstStyle/>
            <a:p>
              <a:pPr marL="0" marR="0" lvl="0" indent="0" algn="ctr" rtl="0">
                <a:lnSpc>
                  <a:spcPct val="90000"/>
                </a:lnSpc>
                <a:spcBef>
                  <a:spcPts val="0"/>
                </a:spcBef>
                <a:spcAft>
                  <a:spcPts val="0"/>
                </a:spcAft>
                <a:buClr>
                  <a:schemeClr val="lt1"/>
                </a:buClr>
                <a:buSzPts val="1500"/>
                <a:buFont typeface="Calibri"/>
                <a:buNone/>
              </a:pPr>
              <a:r>
                <a:rPr lang="en-GB" sz="1500">
                  <a:solidFill>
                    <a:schemeClr val="lt1"/>
                  </a:solidFill>
                  <a:latin typeface="Calibri"/>
                  <a:ea typeface="Calibri"/>
                  <a:cs typeface="Calibri"/>
                  <a:sym typeface="Calibri"/>
                </a:rPr>
                <a:t>GOVERNMENT</a:t>
              </a:r>
              <a:endParaRPr/>
            </a:p>
          </p:txBody>
        </p:sp>
      </p:grpSp>
      <p:pic>
        <p:nvPicPr>
          <p:cNvPr id="332" name="Google Shape;332;p49"/>
          <p:cNvPicPr preferRelativeResize="0"/>
          <p:nvPr/>
        </p:nvPicPr>
        <p:blipFill rotWithShape="1">
          <a:blip r:embed="rId4">
            <a:alphaModFix/>
          </a:blip>
          <a:srcRect/>
          <a:stretch/>
        </p:blipFill>
        <p:spPr>
          <a:xfrm>
            <a:off x="7335311" y="1897228"/>
            <a:ext cx="1808694" cy="1085216"/>
          </a:xfrm>
          <a:prstGeom prst="rect">
            <a:avLst/>
          </a:prstGeom>
          <a:noFill/>
          <a:ln>
            <a:noFill/>
          </a:ln>
        </p:spPr>
      </p:pic>
      <p:sp>
        <p:nvSpPr>
          <p:cNvPr id="333" name="Google Shape;333;p49"/>
          <p:cNvSpPr txBox="1"/>
          <p:nvPr/>
        </p:nvSpPr>
        <p:spPr>
          <a:xfrm>
            <a:off x="3739973" y="870750"/>
            <a:ext cx="18087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b="1" i="1">
                <a:solidFill>
                  <a:schemeClr val="dk1"/>
                </a:solidFill>
                <a:latin typeface="Courier New"/>
                <a:ea typeface="Courier New"/>
                <a:cs typeface="Courier New"/>
                <a:sym typeface="Courier New"/>
              </a:rPr>
              <a:t>HIGH INTEREST</a:t>
            </a:r>
            <a:endParaRPr/>
          </a:p>
        </p:txBody>
      </p:sp>
      <p:sp>
        <p:nvSpPr>
          <p:cNvPr id="334" name="Google Shape;334;p49"/>
          <p:cNvSpPr txBox="1"/>
          <p:nvPr/>
        </p:nvSpPr>
        <p:spPr>
          <a:xfrm rot="5400000">
            <a:off x="7571825" y="3753180"/>
            <a:ext cx="19332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b="1" i="1">
                <a:solidFill>
                  <a:schemeClr val="dk1"/>
                </a:solidFill>
                <a:latin typeface="Courier New"/>
                <a:ea typeface="Courier New"/>
                <a:cs typeface="Courier New"/>
                <a:sym typeface="Courier New"/>
              </a:rPr>
              <a:t>HIGH INFLUENCE</a:t>
            </a:r>
            <a:endParaRPr/>
          </a:p>
        </p:txBody>
      </p:sp>
      <p:sp>
        <p:nvSpPr>
          <p:cNvPr id="335" name="Google Shape;335;p49"/>
          <p:cNvSpPr txBox="1"/>
          <p:nvPr/>
        </p:nvSpPr>
        <p:spPr>
          <a:xfrm>
            <a:off x="3847768" y="6204111"/>
            <a:ext cx="48198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b="1" i="1">
                <a:solidFill>
                  <a:schemeClr val="dk1"/>
                </a:solidFill>
                <a:latin typeface="Courier New"/>
                <a:ea typeface="Courier New"/>
                <a:cs typeface="Courier New"/>
                <a:sym typeface="Courier New"/>
              </a:rPr>
              <a:t>LOW INTEREST</a:t>
            </a:r>
            <a:endParaRPr/>
          </a:p>
        </p:txBody>
      </p:sp>
      <p:sp>
        <p:nvSpPr>
          <p:cNvPr id="336" name="Google Shape;336;p49"/>
          <p:cNvSpPr txBox="1"/>
          <p:nvPr/>
        </p:nvSpPr>
        <p:spPr>
          <a:xfrm rot="-5400000">
            <a:off x="-561875" y="3068697"/>
            <a:ext cx="19377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b="1" i="1">
                <a:solidFill>
                  <a:schemeClr val="dk1"/>
                </a:solidFill>
                <a:latin typeface="Courier New"/>
                <a:ea typeface="Courier New"/>
                <a:cs typeface="Courier New"/>
                <a:sym typeface="Courier New"/>
              </a:rPr>
              <a:t>LOW INFLUENCE </a:t>
            </a:r>
            <a:endParaRPr/>
          </a:p>
        </p:txBody>
      </p:sp>
      <p:sp>
        <p:nvSpPr>
          <p:cNvPr id="337" name="Google Shape;337;p49"/>
          <p:cNvSpPr txBox="1"/>
          <p:nvPr/>
        </p:nvSpPr>
        <p:spPr>
          <a:xfrm>
            <a:off x="457200" y="-42112"/>
            <a:ext cx="8229600" cy="1143000"/>
          </a:xfrm>
          <a:prstGeom prst="rect">
            <a:avLst/>
          </a:prstGeom>
          <a:noFill/>
          <a:ln>
            <a:noFill/>
          </a:ln>
        </p:spPr>
        <p:txBody>
          <a:bodyPr spcFirstLastPara="1" wrap="square" lIns="91425" tIns="45700" rIns="91425" bIns="45700" anchor="ctr" anchorCtr="0">
            <a:normAutofit/>
          </a:bodyPr>
          <a:lstStyle/>
          <a:p>
            <a:pPr marL="0" lvl="1" indent="0" algn="ctr" rtl="0">
              <a:spcBef>
                <a:spcPts val="0"/>
              </a:spcBef>
              <a:spcAft>
                <a:spcPts val="0"/>
              </a:spcAft>
              <a:buNone/>
            </a:pPr>
            <a:r>
              <a:rPr lang="en-GB" sz="3200" b="1">
                <a:solidFill>
                  <a:srgbClr val="FF0000"/>
                </a:solidFill>
              </a:rPr>
              <a:t>T9:</a:t>
            </a:r>
            <a:r>
              <a:rPr lang="en-GB" sz="3200"/>
              <a:t> Stakeholder Mapping Matrix</a:t>
            </a:r>
            <a:endParaRPr sz="3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0"/>
          <p:cNvSpPr txBox="1">
            <a:spLocks noGrp="1"/>
          </p:cNvSpPr>
          <p:nvPr>
            <p:ph type="title"/>
          </p:nvPr>
        </p:nvSpPr>
        <p:spPr>
          <a:xfrm>
            <a:off x="154650" y="305825"/>
            <a:ext cx="8214300" cy="1325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rgbClr val="FF0000"/>
              </a:buClr>
              <a:buSzPts val="3200"/>
              <a:buFont typeface="Calibri"/>
              <a:buNone/>
            </a:pPr>
            <a:r>
              <a:rPr lang="en-GB" sz="3900" b="1">
                <a:solidFill>
                  <a:srgbClr val="FF0000"/>
                </a:solidFill>
              </a:rPr>
              <a:t>T10:</a:t>
            </a:r>
            <a:r>
              <a:rPr lang="en-GB" sz="3900"/>
              <a:t> Stakeholder Links &amp; Relationship Mapping</a:t>
            </a:r>
            <a:endParaRPr sz="5100"/>
          </a:p>
        </p:txBody>
      </p:sp>
      <p:pic>
        <p:nvPicPr>
          <p:cNvPr id="343" name="Google Shape;343;p50"/>
          <p:cNvPicPr preferRelativeResize="0"/>
          <p:nvPr/>
        </p:nvPicPr>
        <p:blipFill rotWithShape="1">
          <a:blip r:embed="rId3">
            <a:alphaModFix/>
          </a:blip>
          <a:srcRect/>
          <a:stretch/>
        </p:blipFill>
        <p:spPr>
          <a:xfrm>
            <a:off x="1291125" y="2022650"/>
            <a:ext cx="6561749" cy="4346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1"/>
          <p:cNvSpPr txBox="1"/>
          <p:nvPr/>
        </p:nvSpPr>
        <p:spPr>
          <a:xfrm>
            <a:off x="1153538" y="31846"/>
            <a:ext cx="7068600" cy="954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800" b="1" i="1" u="none" strike="noStrike" cap="none">
                <a:solidFill>
                  <a:srgbClr val="FF0000"/>
                </a:solidFill>
                <a:latin typeface="Calibri"/>
                <a:ea typeface="Calibri"/>
                <a:cs typeface="Calibri"/>
                <a:sym typeface="Calibri"/>
              </a:rPr>
              <a:t>T11</a:t>
            </a:r>
            <a:r>
              <a:rPr lang="en-GB" sz="2800" b="1" i="1" u="none" strike="noStrike" cap="none">
                <a:solidFill>
                  <a:schemeClr val="dk1"/>
                </a:solidFill>
                <a:latin typeface="Calibri"/>
                <a:ea typeface="Calibri"/>
                <a:cs typeface="Calibri"/>
                <a:sym typeface="Calibri"/>
              </a:rPr>
              <a:t> : </a:t>
            </a:r>
            <a:r>
              <a:rPr lang="en-GB" sz="2800" b="1" i="1" u="none" strike="noStrike" cap="none">
                <a:solidFill>
                  <a:schemeClr val="dk1"/>
                </a:solidFill>
                <a:latin typeface="Lustria"/>
                <a:ea typeface="Lustria"/>
                <a:cs typeface="Lustria"/>
                <a:sym typeface="Lustria"/>
              </a:rPr>
              <a:t>STAKEHOLDER  PRIORITY  MAPPING  MATRIX</a:t>
            </a:r>
            <a:endParaRPr/>
          </a:p>
        </p:txBody>
      </p:sp>
      <p:cxnSp>
        <p:nvCxnSpPr>
          <p:cNvPr id="349" name="Google Shape;349;p51"/>
          <p:cNvCxnSpPr/>
          <p:nvPr/>
        </p:nvCxnSpPr>
        <p:spPr>
          <a:xfrm>
            <a:off x="4434840" y="1178560"/>
            <a:ext cx="0" cy="4947900"/>
          </a:xfrm>
          <a:prstGeom prst="straightConnector1">
            <a:avLst/>
          </a:prstGeom>
          <a:noFill/>
          <a:ln w="12700" cap="flat" cmpd="sng">
            <a:solidFill>
              <a:schemeClr val="dk1"/>
            </a:solidFill>
            <a:prstDash val="solid"/>
            <a:miter lim="800000"/>
            <a:headEnd type="triangle" w="med" len="med"/>
            <a:tailEnd type="triangle" w="med" len="med"/>
          </a:ln>
        </p:spPr>
      </p:cxnSp>
      <p:cxnSp>
        <p:nvCxnSpPr>
          <p:cNvPr id="350" name="Google Shape;350;p51"/>
          <p:cNvCxnSpPr/>
          <p:nvPr/>
        </p:nvCxnSpPr>
        <p:spPr>
          <a:xfrm rot="10800000">
            <a:off x="716311" y="3505200"/>
            <a:ext cx="7593300" cy="0"/>
          </a:xfrm>
          <a:prstGeom prst="straightConnector1">
            <a:avLst/>
          </a:prstGeom>
          <a:noFill/>
          <a:ln w="12700" cap="flat" cmpd="sng">
            <a:solidFill>
              <a:schemeClr val="dk1"/>
            </a:solidFill>
            <a:prstDash val="solid"/>
            <a:miter lim="800000"/>
            <a:headEnd type="triangle" w="med" len="med"/>
            <a:tailEnd type="triangle" w="med" len="med"/>
          </a:ln>
        </p:spPr>
      </p:cxnSp>
      <p:sp>
        <p:nvSpPr>
          <p:cNvPr id="351" name="Google Shape;351;p51"/>
          <p:cNvSpPr txBox="1"/>
          <p:nvPr/>
        </p:nvSpPr>
        <p:spPr>
          <a:xfrm>
            <a:off x="5854904" y="2383262"/>
            <a:ext cx="1219800" cy="377400"/>
          </a:xfrm>
          <a:prstGeom prst="rect">
            <a:avLst/>
          </a:prstGeom>
          <a:noFill/>
          <a:ln>
            <a:noFill/>
          </a:ln>
        </p:spPr>
        <p:txBody>
          <a:bodyPr spcFirstLastPara="1" wrap="square" lIns="60000" tIns="20000" rIns="20000" bIns="20000" anchor="ctr" anchorCtr="0">
            <a:noAutofit/>
          </a:bodyPr>
          <a:lstStyle/>
          <a:p>
            <a:pPr marL="0" marR="0" lvl="0" indent="0" algn="ctr" rtl="0">
              <a:lnSpc>
                <a:spcPct val="90000"/>
              </a:lnSpc>
              <a:spcBef>
                <a:spcPts val="0"/>
              </a:spcBef>
              <a:spcAft>
                <a:spcPts val="0"/>
              </a:spcAft>
              <a:buClr>
                <a:schemeClr val="lt1"/>
              </a:buClr>
              <a:buSzPts val="1500"/>
              <a:buFont typeface="Calibri"/>
              <a:buNone/>
            </a:pPr>
            <a:r>
              <a:rPr lang="en-GB" sz="1500">
                <a:solidFill>
                  <a:schemeClr val="lt1"/>
                </a:solidFill>
                <a:latin typeface="Calibri"/>
                <a:ea typeface="Calibri"/>
                <a:cs typeface="Calibri"/>
                <a:sym typeface="Calibri"/>
              </a:rPr>
              <a:t> OFFICE WORKERS</a:t>
            </a:r>
            <a:endParaRPr/>
          </a:p>
        </p:txBody>
      </p:sp>
      <p:sp>
        <p:nvSpPr>
          <p:cNvPr id="352" name="Google Shape;352;p51"/>
          <p:cNvSpPr txBox="1"/>
          <p:nvPr/>
        </p:nvSpPr>
        <p:spPr>
          <a:xfrm>
            <a:off x="1190386" y="4855237"/>
            <a:ext cx="45720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b="1">
                <a:solidFill>
                  <a:srgbClr val="002060"/>
                </a:solidFill>
                <a:latin typeface="Overlock"/>
                <a:ea typeface="Overlock"/>
                <a:cs typeface="Overlock"/>
                <a:sym typeface="Overlock"/>
              </a:rPr>
              <a:t>LOW INTEREST / LOW INFLUENCE</a:t>
            </a:r>
            <a:endParaRPr/>
          </a:p>
        </p:txBody>
      </p:sp>
      <p:sp>
        <p:nvSpPr>
          <p:cNvPr id="353" name="Google Shape;353;p51"/>
          <p:cNvSpPr txBox="1"/>
          <p:nvPr/>
        </p:nvSpPr>
        <p:spPr>
          <a:xfrm>
            <a:off x="1491043" y="2950182"/>
            <a:ext cx="1219800" cy="377400"/>
          </a:xfrm>
          <a:prstGeom prst="rect">
            <a:avLst/>
          </a:prstGeom>
          <a:noFill/>
          <a:ln>
            <a:noFill/>
          </a:ln>
        </p:spPr>
        <p:txBody>
          <a:bodyPr spcFirstLastPara="1" wrap="square" lIns="60000" tIns="20000" rIns="20000" bIns="20000" anchor="ctr" anchorCtr="0">
            <a:noAutofit/>
          </a:bodyPr>
          <a:lstStyle/>
          <a:p>
            <a:pPr marL="0" marR="0" lvl="0" indent="0" algn="ctr" rtl="0">
              <a:lnSpc>
                <a:spcPct val="90000"/>
              </a:lnSpc>
              <a:spcBef>
                <a:spcPts val="0"/>
              </a:spcBef>
              <a:spcAft>
                <a:spcPts val="0"/>
              </a:spcAft>
              <a:buClr>
                <a:schemeClr val="lt1"/>
              </a:buClr>
              <a:buSzPts val="1500"/>
              <a:buFont typeface="Calibri"/>
              <a:buNone/>
            </a:pPr>
            <a:r>
              <a:rPr lang="en-GB" sz="1500">
                <a:solidFill>
                  <a:schemeClr val="lt1"/>
                </a:solidFill>
                <a:latin typeface="Calibri"/>
                <a:ea typeface="Calibri"/>
                <a:cs typeface="Calibri"/>
                <a:sym typeface="Calibri"/>
              </a:rPr>
              <a:t>EMPLYEES</a:t>
            </a:r>
            <a:endParaRPr/>
          </a:p>
        </p:txBody>
      </p:sp>
      <p:sp>
        <p:nvSpPr>
          <p:cNvPr id="354" name="Google Shape;354;p51"/>
          <p:cNvSpPr txBox="1"/>
          <p:nvPr/>
        </p:nvSpPr>
        <p:spPr>
          <a:xfrm>
            <a:off x="3888097" y="871250"/>
            <a:ext cx="19668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b="1" i="1">
                <a:solidFill>
                  <a:schemeClr val="dk1"/>
                </a:solidFill>
                <a:latin typeface="Courier New"/>
                <a:ea typeface="Courier New"/>
                <a:cs typeface="Courier New"/>
                <a:sym typeface="Courier New"/>
              </a:rPr>
              <a:t>HIGH INTEREST</a:t>
            </a:r>
            <a:endParaRPr/>
          </a:p>
        </p:txBody>
      </p:sp>
      <p:sp>
        <p:nvSpPr>
          <p:cNvPr id="355" name="Google Shape;355;p51"/>
          <p:cNvSpPr txBox="1"/>
          <p:nvPr/>
        </p:nvSpPr>
        <p:spPr>
          <a:xfrm rot="5400000">
            <a:off x="7619400" y="3351304"/>
            <a:ext cx="17739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b="1" i="1">
                <a:solidFill>
                  <a:schemeClr val="dk1"/>
                </a:solidFill>
                <a:latin typeface="Courier New"/>
                <a:ea typeface="Courier New"/>
                <a:cs typeface="Courier New"/>
                <a:sym typeface="Courier New"/>
              </a:rPr>
              <a:t>HIGH INFLUENCE</a:t>
            </a:r>
            <a:endParaRPr/>
          </a:p>
        </p:txBody>
      </p:sp>
      <p:sp>
        <p:nvSpPr>
          <p:cNvPr id="356" name="Google Shape;356;p51"/>
          <p:cNvSpPr txBox="1"/>
          <p:nvPr/>
        </p:nvSpPr>
        <p:spPr>
          <a:xfrm>
            <a:off x="3847768" y="6203608"/>
            <a:ext cx="48198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b="1" i="1">
                <a:solidFill>
                  <a:schemeClr val="dk1"/>
                </a:solidFill>
                <a:latin typeface="Courier New"/>
                <a:ea typeface="Courier New"/>
                <a:cs typeface="Courier New"/>
                <a:sym typeface="Courier New"/>
              </a:rPr>
              <a:t>LOW INTEREST</a:t>
            </a:r>
            <a:endParaRPr/>
          </a:p>
        </p:txBody>
      </p:sp>
      <p:sp>
        <p:nvSpPr>
          <p:cNvPr id="357" name="Google Shape;357;p51"/>
          <p:cNvSpPr txBox="1"/>
          <p:nvPr/>
        </p:nvSpPr>
        <p:spPr>
          <a:xfrm rot="-5400000">
            <a:off x="-464150" y="3275104"/>
            <a:ext cx="19674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b="1" i="1">
                <a:solidFill>
                  <a:schemeClr val="dk1"/>
                </a:solidFill>
                <a:latin typeface="Courier New"/>
                <a:ea typeface="Courier New"/>
                <a:cs typeface="Courier New"/>
                <a:sym typeface="Courier New"/>
              </a:rPr>
              <a:t>LOW INFLUENCE </a:t>
            </a:r>
            <a:endParaRPr/>
          </a:p>
        </p:txBody>
      </p:sp>
      <p:sp>
        <p:nvSpPr>
          <p:cNvPr id="358" name="Google Shape;358;p51"/>
          <p:cNvSpPr/>
          <p:nvPr/>
        </p:nvSpPr>
        <p:spPr>
          <a:xfrm>
            <a:off x="890547" y="1314360"/>
            <a:ext cx="3299100" cy="1988400"/>
          </a:xfrm>
          <a:prstGeom prst="rect">
            <a:avLst/>
          </a:prstGeom>
          <a:solidFill>
            <a:srgbClr val="F2F2F2"/>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9" name="Google Shape;359;p51"/>
          <p:cNvSpPr txBox="1"/>
          <p:nvPr/>
        </p:nvSpPr>
        <p:spPr>
          <a:xfrm>
            <a:off x="1133970" y="1296153"/>
            <a:ext cx="27597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b="1">
                <a:solidFill>
                  <a:srgbClr val="002060"/>
                </a:solidFill>
                <a:latin typeface="Overlock"/>
                <a:ea typeface="Overlock"/>
                <a:cs typeface="Overlock"/>
                <a:sym typeface="Overlock"/>
              </a:rPr>
              <a:t>HIGH INTEREST / LOW INFLUENCE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0" name="Google Shape;360;p51"/>
          <p:cNvSpPr txBox="1"/>
          <p:nvPr/>
        </p:nvSpPr>
        <p:spPr>
          <a:xfrm>
            <a:off x="1491061" y="2020239"/>
            <a:ext cx="1466700" cy="1477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chemeClr val="dk1"/>
                </a:solidFill>
                <a:latin typeface="Calibri"/>
                <a:ea typeface="Calibri"/>
                <a:cs typeface="Calibri"/>
                <a:sym typeface="Calibri"/>
              </a:rPr>
              <a:t>Foodies</a:t>
            </a:r>
            <a:endParaRPr/>
          </a:p>
          <a:p>
            <a:pPr marL="0" marR="0" lvl="0" indent="0" algn="l" rtl="0">
              <a:spcBef>
                <a:spcPts val="0"/>
              </a:spcBef>
              <a:spcAft>
                <a:spcPts val="0"/>
              </a:spcAft>
              <a:buNone/>
            </a:pPr>
            <a:r>
              <a:rPr lang="en-GB" sz="1800">
                <a:solidFill>
                  <a:schemeClr val="dk1"/>
                </a:solidFill>
                <a:latin typeface="Calibri"/>
                <a:ea typeface="Calibri"/>
                <a:cs typeface="Calibri"/>
                <a:sym typeface="Calibri"/>
              </a:rPr>
              <a:t>School students</a:t>
            </a:r>
            <a:endParaRPr/>
          </a:p>
          <a:p>
            <a:pPr marL="0" marR="0" lvl="0" indent="0" algn="l" rtl="0">
              <a:spcBef>
                <a:spcPts val="0"/>
              </a:spcBef>
              <a:spcAft>
                <a:spcPts val="0"/>
              </a:spcAft>
              <a:buNone/>
            </a:pPr>
            <a:r>
              <a:rPr lang="en-GB" sz="1800">
                <a:solidFill>
                  <a:schemeClr val="dk1"/>
                </a:solidFill>
                <a:latin typeface="Calibri"/>
                <a:ea typeface="Calibri"/>
                <a:cs typeface="Calibri"/>
                <a:sym typeface="Calibri"/>
              </a:rPr>
              <a:t>Employees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1" name="Google Shape;361;p51"/>
          <p:cNvSpPr/>
          <p:nvPr/>
        </p:nvSpPr>
        <p:spPr>
          <a:xfrm>
            <a:off x="4607969" y="1314360"/>
            <a:ext cx="3299100" cy="1988400"/>
          </a:xfrm>
          <a:prstGeom prst="rect">
            <a:avLst/>
          </a:prstGeom>
          <a:solidFill>
            <a:srgbClr val="F2F2F2"/>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400" b="1">
              <a:solidFill>
                <a:srgbClr val="002060"/>
              </a:solidFill>
              <a:latin typeface="Overlock"/>
              <a:ea typeface="Overlock"/>
              <a:cs typeface="Overlock"/>
              <a:sym typeface="Overlock"/>
            </a:endParaRPr>
          </a:p>
        </p:txBody>
      </p:sp>
      <p:sp>
        <p:nvSpPr>
          <p:cNvPr id="362" name="Google Shape;362;p51"/>
          <p:cNvSpPr txBox="1"/>
          <p:nvPr/>
        </p:nvSpPr>
        <p:spPr>
          <a:xfrm>
            <a:off x="4977155" y="1304121"/>
            <a:ext cx="2391300" cy="800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b="1">
                <a:solidFill>
                  <a:srgbClr val="002060"/>
                </a:solidFill>
                <a:latin typeface="Overlock"/>
                <a:ea typeface="Overlock"/>
                <a:cs typeface="Overlock"/>
                <a:sym typeface="Overlock"/>
              </a:rPr>
              <a:t>HIGH INTEREST / HIGH INFLUENCE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3" name="Google Shape;363;p51"/>
          <p:cNvSpPr txBox="1"/>
          <p:nvPr/>
        </p:nvSpPr>
        <p:spPr>
          <a:xfrm>
            <a:off x="5351430" y="2027700"/>
            <a:ext cx="18291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chemeClr val="dk1"/>
                </a:solidFill>
                <a:latin typeface="Calibri"/>
                <a:ea typeface="Calibri"/>
                <a:cs typeface="Calibri"/>
                <a:sym typeface="Calibri"/>
              </a:rPr>
              <a:t>Office workers</a:t>
            </a:r>
            <a:endParaRPr/>
          </a:p>
          <a:p>
            <a:pPr marL="0" marR="0" lvl="0" indent="0" algn="l" rtl="0">
              <a:spcBef>
                <a:spcPts val="0"/>
              </a:spcBef>
              <a:spcAft>
                <a:spcPts val="0"/>
              </a:spcAft>
              <a:buNone/>
            </a:pPr>
            <a:r>
              <a:rPr lang="en-GB" sz="1800">
                <a:solidFill>
                  <a:schemeClr val="dk1"/>
                </a:solidFill>
                <a:latin typeface="Calibri"/>
                <a:ea typeface="Calibri"/>
                <a:cs typeface="Calibri"/>
                <a:sym typeface="Calibri"/>
              </a:rPr>
              <a:t>Busiest people</a:t>
            </a:r>
            <a:endParaRPr/>
          </a:p>
          <a:p>
            <a:pPr marL="0" marR="0" lvl="0" indent="0" algn="l" rtl="0">
              <a:spcBef>
                <a:spcPts val="0"/>
              </a:spcBef>
              <a:spcAft>
                <a:spcPts val="0"/>
              </a:spcAft>
              <a:buNone/>
            </a:pPr>
            <a:r>
              <a:rPr lang="en-GB" sz="1800">
                <a:solidFill>
                  <a:schemeClr val="dk1"/>
                </a:solidFill>
                <a:latin typeface="Calibri"/>
                <a:ea typeface="Calibri"/>
                <a:cs typeface="Calibri"/>
                <a:sym typeface="Calibri"/>
              </a:rPr>
              <a:t>Owners </a:t>
            </a:r>
            <a:endParaRPr/>
          </a:p>
        </p:txBody>
      </p:sp>
      <p:sp>
        <p:nvSpPr>
          <p:cNvPr id="364" name="Google Shape;364;p51"/>
          <p:cNvSpPr/>
          <p:nvPr/>
        </p:nvSpPr>
        <p:spPr>
          <a:xfrm>
            <a:off x="876310" y="3734935"/>
            <a:ext cx="3299100" cy="1988400"/>
          </a:xfrm>
          <a:prstGeom prst="rect">
            <a:avLst/>
          </a:prstGeom>
          <a:solidFill>
            <a:srgbClr val="F2F2F2"/>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5" name="Google Shape;365;p51"/>
          <p:cNvSpPr txBox="1"/>
          <p:nvPr/>
        </p:nvSpPr>
        <p:spPr>
          <a:xfrm>
            <a:off x="1563025" y="4688225"/>
            <a:ext cx="22848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chemeClr val="dk1"/>
                </a:solidFill>
                <a:latin typeface="Calibri"/>
                <a:ea typeface="Calibri"/>
                <a:cs typeface="Calibri"/>
                <a:sym typeface="Calibri"/>
              </a:rPr>
              <a:t>Conservative people</a:t>
            </a:r>
            <a:endParaRPr/>
          </a:p>
          <a:p>
            <a:pPr marL="0" marR="0" lvl="0" indent="0" algn="l" rtl="0">
              <a:spcBef>
                <a:spcPts val="0"/>
              </a:spcBef>
              <a:spcAft>
                <a:spcPts val="0"/>
              </a:spcAft>
              <a:buNone/>
            </a:pPr>
            <a:r>
              <a:rPr lang="en-GB" sz="1800">
                <a:solidFill>
                  <a:schemeClr val="dk1"/>
                </a:solidFill>
                <a:latin typeface="Calibri"/>
                <a:ea typeface="Calibri"/>
                <a:cs typeface="Calibri"/>
                <a:sym typeface="Calibri"/>
              </a:rPr>
              <a:t>Novice users</a:t>
            </a:r>
            <a:endParaRPr/>
          </a:p>
          <a:p>
            <a:pPr marL="0" marR="0" lvl="0" indent="0" algn="l" rtl="0">
              <a:spcBef>
                <a:spcPts val="0"/>
              </a:spcBef>
              <a:spcAft>
                <a:spcPts val="0"/>
              </a:spcAft>
              <a:buNone/>
            </a:pPr>
            <a:r>
              <a:rPr lang="en-GB" sz="1800">
                <a:solidFill>
                  <a:schemeClr val="dk1"/>
                </a:solidFill>
                <a:latin typeface="Calibri"/>
                <a:ea typeface="Calibri"/>
                <a:cs typeface="Calibri"/>
                <a:sym typeface="Calibri"/>
              </a:rPr>
              <a:t>Old people</a:t>
            </a:r>
            <a:endParaRPr/>
          </a:p>
        </p:txBody>
      </p:sp>
      <p:sp>
        <p:nvSpPr>
          <p:cNvPr id="366" name="Google Shape;366;p51"/>
          <p:cNvSpPr txBox="1"/>
          <p:nvPr/>
        </p:nvSpPr>
        <p:spPr>
          <a:xfrm>
            <a:off x="1153538" y="3727292"/>
            <a:ext cx="28731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b="1">
                <a:solidFill>
                  <a:srgbClr val="002060"/>
                </a:solidFill>
                <a:latin typeface="Overlock"/>
                <a:ea typeface="Overlock"/>
                <a:cs typeface="Overlock"/>
                <a:sym typeface="Overlock"/>
              </a:rPr>
              <a:t>LOW INTEREST / LOW INFLUENCE</a:t>
            </a:r>
            <a:endParaRPr/>
          </a:p>
        </p:txBody>
      </p:sp>
      <p:sp>
        <p:nvSpPr>
          <p:cNvPr id="367" name="Google Shape;367;p51"/>
          <p:cNvSpPr/>
          <p:nvPr/>
        </p:nvSpPr>
        <p:spPr>
          <a:xfrm>
            <a:off x="4614365" y="3727292"/>
            <a:ext cx="3299100" cy="1988400"/>
          </a:xfrm>
          <a:prstGeom prst="rect">
            <a:avLst/>
          </a:prstGeom>
          <a:solidFill>
            <a:srgbClr val="F2F2F2"/>
          </a:solidFill>
          <a:ln w="127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400" b="1">
              <a:solidFill>
                <a:srgbClr val="002060"/>
              </a:solidFill>
              <a:latin typeface="Overlock"/>
              <a:ea typeface="Overlock"/>
              <a:cs typeface="Overlock"/>
              <a:sym typeface="Overlock"/>
            </a:endParaRPr>
          </a:p>
        </p:txBody>
      </p:sp>
      <p:sp>
        <p:nvSpPr>
          <p:cNvPr id="368" name="Google Shape;368;p51"/>
          <p:cNvSpPr txBox="1"/>
          <p:nvPr/>
        </p:nvSpPr>
        <p:spPr>
          <a:xfrm>
            <a:off x="5063563" y="3727292"/>
            <a:ext cx="28935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b="1">
                <a:solidFill>
                  <a:srgbClr val="002060"/>
                </a:solidFill>
                <a:latin typeface="Overlock"/>
                <a:ea typeface="Overlock"/>
                <a:cs typeface="Overlock"/>
                <a:sym typeface="Overlock"/>
              </a:rPr>
              <a:t>LOW INTEREST / HIGH INFLUENCE</a:t>
            </a:r>
            <a:endParaRPr/>
          </a:p>
        </p:txBody>
      </p:sp>
      <p:sp>
        <p:nvSpPr>
          <p:cNvPr id="369" name="Google Shape;369;p51"/>
          <p:cNvSpPr txBox="1"/>
          <p:nvPr/>
        </p:nvSpPr>
        <p:spPr>
          <a:xfrm>
            <a:off x="5303081" y="4483540"/>
            <a:ext cx="16725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chemeClr val="dk1"/>
                </a:solidFill>
                <a:latin typeface="Calibri"/>
                <a:ea typeface="Calibri"/>
                <a:cs typeface="Calibri"/>
                <a:sym typeface="Calibri"/>
              </a:rPr>
              <a:t>Government</a:t>
            </a:r>
            <a:endParaRPr/>
          </a:p>
          <a:p>
            <a:pPr marL="0" marR="0" lvl="0" indent="0" algn="l" rtl="0">
              <a:spcBef>
                <a:spcPts val="0"/>
              </a:spcBef>
              <a:spcAft>
                <a:spcPts val="0"/>
              </a:spcAft>
              <a:buNone/>
            </a:pPr>
            <a:r>
              <a:rPr lang="en-GB" sz="1800">
                <a:solidFill>
                  <a:schemeClr val="dk1"/>
                </a:solidFill>
                <a:latin typeface="Calibri"/>
                <a:ea typeface="Calibri"/>
                <a:cs typeface="Calibri"/>
                <a:sym typeface="Calibri"/>
              </a:rPr>
              <a:t>Investors</a:t>
            </a:r>
            <a:endParaRPr/>
          </a:p>
          <a:p>
            <a:pPr marL="0" marR="0" lvl="0" indent="0" algn="l" rtl="0">
              <a:spcBef>
                <a:spcPts val="0"/>
              </a:spcBef>
              <a:spcAft>
                <a:spcPts val="0"/>
              </a:spcAft>
              <a:buNone/>
            </a:pPr>
            <a:r>
              <a:rPr lang="en-GB" sz="1800">
                <a:solidFill>
                  <a:schemeClr val="dk1"/>
                </a:solidFill>
                <a:latin typeface="Calibri"/>
                <a:ea typeface="Calibri"/>
                <a:cs typeface="Calibri"/>
                <a:sym typeface="Calibri"/>
              </a:rPr>
              <a:t>Share holders</a:t>
            </a:r>
            <a:endParaRPr/>
          </a:p>
        </p:txBody>
      </p:sp>
      <p:sp>
        <p:nvSpPr>
          <p:cNvPr id="370" name="Google Shape;370;p51"/>
          <p:cNvSpPr txBox="1"/>
          <p:nvPr/>
        </p:nvSpPr>
        <p:spPr>
          <a:xfrm>
            <a:off x="1541861" y="1643492"/>
            <a:ext cx="2545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1" i="1" u="sng">
                <a:solidFill>
                  <a:srgbClr val="FF0000"/>
                </a:solidFill>
                <a:latin typeface="Calibri"/>
                <a:ea typeface="Calibri"/>
                <a:cs typeface="Calibri"/>
                <a:sym typeface="Calibri"/>
              </a:rPr>
              <a:t>KEEP SATISFIED</a:t>
            </a:r>
            <a:endParaRPr/>
          </a:p>
        </p:txBody>
      </p:sp>
      <p:sp>
        <p:nvSpPr>
          <p:cNvPr id="371" name="Google Shape;371;p51"/>
          <p:cNvSpPr txBox="1"/>
          <p:nvPr/>
        </p:nvSpPr>
        <p:spPr>
          <a:xfrm>
            <a:off x="5320032" y="1667712"/>
            <a:ext cx="25677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1" i="1" u="sng">
                <a:solidFill>
                  <a:srgbClr val="FF0000"/>
                </a:solidFill>
                <a:latin typeface="Calibri"/>
                <a:ea typeface="Calibri"/>
                <a:cs typeface="Calibri"/>
                <a:sym typeface="Calibri"/>
              </a:rPr>
              <a:t>ENGAGE CLOSELY</a:t>
            </a:r>
            <a:endParaRPr/>
          </a:p>
        </p:txBody>
      </p:sp>
      <p:sp>
        <p:nvSpPr>
          <p:cNvPr id="372" name="Google Shape;372;p51"/>
          <p:cNvSpPr txBox="1"/>
          <p:nvPr/>
        </p:nvSpPr>
        <p:spPr>
          <a:xfrm>
            <a:off x="1282918" y="4090578"/>
            <a:ext cx="26145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1" i="1" u="sng">
                <a:solidFill>
                  <a:srgbClr val="FF0000"/>
                </a:solidFill>
                <a:latin typeface="Calibri"/>
                <a:ea typeface="Calibri"/>
                <a:cs typeface="Calibri"/>
                <a:sym typeface="Calibri"/>
              </a:rPr>
              <a:t>MONITOR  (MINIMUM EFFORT)</a:t>
            </a:r>
            <a:endParaRPr/>
          </a:p>
        </p:txBody>
      </p:sp>
      <p:sp>
        <p:nvSpPr>
          <p:cNvPr id="373" name="Google Shape;373;p51"/>
          <p:cNvSpPr txBox="1"/>
          <p:nvPr/>
        </p:nvSpPr>
        <p:spPr>
          <a:xfrm>
            <a:off x="5351414" y="4074675"/>
            <a:ext cx="2835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1" i="1" u="sng">
                <a:solidFill>
                  <a:srgbClr val="FF0000"/>
                </a:solidFill>
                <a:latin typeface="Calibri"/>
                <a:ea typeface="Calibri"/>
                <a:cs typeface="Calibri"/>
                <a:sym typeface="Calibri"/>
              </a:rPr>
              <a:t>KEEP SATISFIED</a:t>
            </a:r>
            <a:endParaRPr/>
          </a:p>
        </p:txBody>
      </p:sp>
      <p:pic>
        <p:nvPicPr>
          <p:cNvPr id="374" name="Google Shape;374;p51"/>
          <p:cNvPicPr preferRelativeResize="0"/>
          <p:nvPr/>
        </p:nvPicPr>
        <p:blipFill rotWithShape="1">
          <a:blip r:embed="rId3">
            <a:alphaModFix/>
          </a:blip>
          <a:srcRect/>
          <a:stretch/>
        </p:blipFill>
        <p:spPr>
          <a:xfrm>
            <a:off x="8103277" y="4906041"/>
            <a:ext cx="658239" cy="1434294"/>
          </a:xfrm>
          <a:prstGeom prst="rect">
            <a:avLst/>
          </a:prstGeom>
          <a:noFill/>
          <a:ln>
            <a:noFill/>
          </a:ln>
        </p:spPr>
      </p:pic>
      <p:pic>
        <p:nvPicPr>
          <p:cNvPr id="375" name="Google Shape;375;p51"/>
          <p:cNvPicPr preferRelativeResize="0"/>
          <p:nvPr/>
        </p:nvPicPr>
        <p:blipFill rotWithShape="1">
          <a:blip r:embed="rId4">
            <a:alphaModFix/>
          </a:blip>
          <a:srcRect/>
          <a:stretch/>
        </p:blipFill>
        <p:spPr>
          <a:xfrm>
            <a:off x="6719878" y="5825437"/>
            <a:ext cx="1237248" cy="77328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2800"/>
              <a:buFont typeface="Calibri"/>
              <a:buNone/>
            </a:pPr>
            <a:r>
              <a:rPr lang="en-GB" sz="2800" b="1">
                <a:solidFill>
                  <a:srgbClr val="FF0000"/>
                </a:solidFill>
              </a:rPr>
              <a:t>T12:</a:t>
            </a:r>
            <a:r>
              <a:rPr lang="en-GB" sz="2800"/>
              <a:t> Stakeholder Analysis &amp; Engagement Strategy</a:t>
            </a:r>
            <a:endParaRPr sz="2800"/>
          </a:p>
        </p:txBody>
      </p:sp>
      <p:sp>
        <p:nvSpPr>
          <p:cNvPr id="381" name="Google Shape;381;p5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5/9/2022</a:t>
            </a:r>
            <a:endParaRPr/>
          </a:p>
        </p:txBody>
      </p:sp>
      <p:sp>
        <p:nvSpPr>
          <p:cNvPr id="382" name="Google Shape;382;p5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1.3 _  Explore Phase</a:t>
            </a:r>
            <a:endParaRPr/>
          </a:p>
        </p:txBody>
      </p:sp>
      <p:sp>
        <p:nvSpPr>
          <p:cNvPr id="383" name="Google Shape;383;p5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GB"/>
              <a:t>15</a:t>
            </a:fld>
            <a:endParaRPr/>
          </a:p>
        </p:txBody>
      </p:sp>
      <p:pic>
        <p:nvPicPr>
          <p:cNvPr id="384" name="Google Shape;384;p52"/>
          <p:cNvPicPr preferRelativeResize="0"/>
          <p:nvPr/>
        </p:nvPicPr>
        <p:blipFill>
          <a:blip r:embed="rId3">
            <a:alphaModFix/>
          </a:blip>
          <a:stretch>
            <a:fillRect/>
          </a:stretch>
        </p:blipFill>
        <p:spPr>
          <a:xfrm>
            <a:off x="304800" y="1570050"/>
            <a:ext cx="8534398" cy="382354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3"/>
          <p:cNvSpPr txBox="1"/>
          <p:nvPr/>
        </p:nvSpPr>
        <p:spPr>
          <a:xfrm>
            <a:off x="0" y="-100"/>
            <a:ext cx="9144000" cy="6858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sz="4900" b="1">
                <a:solidFill>
                  <a:srgbClr val="FF0000"/>
                </a:solidFill>
                <a:latin typeface="Calibri"/>
                <a:ea typeface="Calibri"/>
                <a:cs typeface="Calibri"/>
                <a:sym typeface="Calibri"/>
              </a:rPr>
              <a:t>T13</a:t>
            </a:r>
            <a:r>
              <a:rPr lang="en-GB" sz="4900">
                <a:solidFill>
                  <a:srgbClr val="000000"/>
                </a:solidFill>
                <a:latin typeface="Calibri"/>
                <a:ea typeface="Calibri"/>
                <a:cs typeface="Calibri"/>
                <a:sym typeface="Calibri"/>
              </a:rPr>
              <a:t>: Project Brief and Opportunity Framing</a:t>
            </a:r>
            <a:endParaRPr sz="4900">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cxnSp>
        <p:nvCxnSpPr>
          <p:cNvPr id="394" name="Google Shape;394;p54"/>
          <p:cNvCxnSpPr/>
          <p:nvPr/>
        </p:nvCxnSpPr>
        <p:spPr>
          <a:xfrm>
            <a:off x="304800" y="228600"/>
            <a:ext cx="8534400" cy="0"/>
          </a:xfrm>
          <a:prstGeom prst="straightConnector1">
            <a:avLst/>
          </a:prstGeom>
          <a:noFill/>
          <a:ln w="9525" cap="flat" cmpd="sng">
            <a:solidFill>
              <a:srgbClr val="4A7DBA"/>
            </a:solidFill>
            <a:prstDash val="solid"/>
            <a:round/>
            <a:headEnd type="none" w="sm" len="sm"/>
            <a:tailEnd type="none" w="sm" len="sm"/>
          </a:ln>
        </p:spPr>
      </p:cxnSp>
      <p:cxnSp>
        <p:nvCxnSpPr>
          <p:cNvPr id="395" name="Google Shape;395;p54"/>
          <p:cNvCxnSpPr/>
          <p:nvPr/>
        </p:nvCxnSpPr>
        <p:spPr>
          <a:xfrm>
            <a:off x="304800" y="228600"/>
            <a:ext cx="0" cy="6400800"/>
          </a:xfrm>
          <a:prstGeom prst="straightConnector1">
            <a:avLst/>
          </a:prstGeom>
          <a:noFill/>
          <a:ln w="9525" cap="flat" cmpd="sng">
            <a:solidFill>
              <a:srgbClr val="4A7DBA"/>
            </a:solidFill>
            <a:prstDash val="solid"/>
            <a:round/>
            <a:headEnd type="none" w="sm" len="sm"/>
            <a:tailEnd type="none" w="sm" len="sm"/>
          </a:ln>
        </p:spPr>
      </p:cxnSp>
      <p:cxnSp>
        <p:nvCxnSpPr>
          <p:cNvPr id="396" name="Google Shape;396;p54"/>
          <p:cNvCxnSpPr/>
          <p:nvPr/>
        </p:nvCxnSpPr>
        <p:spPr>
          <a:xfrm>
            <a:off x="8839200" y="228600"/>
            <a:ext cx="0" cy="6400800"/>
          </a:xfrm>
          <a:prstGeom prst="straightConnector1">
            <a:avLst/>
          </a:prstGeom>
          <a:noFill/>
          <a:ln w="9525" cap="flat" cmpd="sng">
            <a:solidFill>
              <a:srgbClr val="4A7DBA"/>
            </a:solidFill>
            <a:prstDash val="solid"/>
            <a:round/>
            <a:headEnd type="none" w="sm" len="sm"/>
            <a:tailEnd type="none" w="sm" len="sm"/>
          </a:ln>
        </p:spPr>
      </p:cxnSp>
      <p:cxnSp>
        <p:nvCxnSpPr>
          <p:cNvPr id="397" name="Google Shape;397;p54"/>
          <p:cNvCxnSpPr/>
          <p:nvPr/>
        </p:nvCxnSpPr>
        <p:spPr>
          <a:xfrm>
            <a:off x="304800" y="6629400"/>
            <a:ext cx="8534400" cy="0"/>
          </a:xfrm>
          <a:prstGeom prst="straightConnector1">
            <a:avLst/>
          </a:prstGeom>
          <a:noFill/>
          <a:ln w="9525" cap="flat" cmpd="sng">
            <a:solidFill>
              <a:srgbClr val="4A7DBA"/>
            </a:solidFill>
            <a:prstDash val="solid"/>
            <a:round/>
            <a:headEnd type="none" w="sm" len="sm"/>
            <a:tailEnd type="none" w="sm" len="sm"/>
          </a:ln>
        </p:spPr>
      </p:cxnSp>
      <p:cxnSp>
        <p:nvCxnSpPr>
          <p:cNvPr id="398" name="Google Shape;398;p54"/>
          <p:cNvCxnSpPr/>
          <p:nvPr/>
        </p:nvCxnSpPr>
        <p:spPr>
          <a:xfrm>
            <a:off x="304800" y="762000"/>
            <a:ext cx="8534400" cy="0"/>
          </a:xfrm>
          <a:prstGeom prst="straightConnector1">
            <a:avLst/>
          </a:prstGeom>
          <a:noFill/>
          <a:ln w="9525" cap="flat" cmpd="sng">
            <a:solidFill>
              <a:srgbClr val="4A7DBA"/>
            </a:solidFill>
            <a:prstDash val="solid"/>
            <a:round/>
            <a:headEnd type="none" w="sm" len="sm"/>
            <a:tailEnd type="none" w="sm" len="sm"/>
          </a:ln>
        </p:spPr>
      </p:cxnSp>
      <p:cxnSp>
        <p:nvCxnSpPr>
          <p:cNvPr id="399" name="Google Shape;399;p54"/>
          <p:cNvCxnSpPr/>
          <p:nvPr/>
        </p:nvCxnSpPr>
        <p:spPr>
          <a:xfrm>
            <a:off x="2590800" y="762000"/>
            <a:ext cx="0" cy="5867400"/>
          </a:xfrm>
          <a:prstGeom prst="straightConnector1">
            <a:avLst/>
          </a:prstGeom>
          <a:noFill/>
          <a:ln w="9525" cap="flat" cmpd="sng">
            <a:solidFill>
              <a:srgbClr val="4A7DBA"/>
            </a:solidFill>
            <a:prstDash val="solid"/>
            <a:round/>
            <a:headEnd type="none" w="sm" len="sm"/>
            <a:tailEnd type="none" w="sm" len="sm"/>
          </a:ln>
        </p:spPr>
      </p:cxnSp>
      <p:cxnSp>
        <p:nvCxnSpPr>
          <p:cNvPr id="400" name="Google Shape;400;p54"/>
          <p:cNvCxnSpPr/>
          <p:nvPr/>
        </p:nvCxnSpPr>
        <p:spPr>
          <a:xfrm>
            <a:off x="304800" y="2286000"/>
            <a:ext cx="8534400" cy="0"/>
          </a:xfrm>
          <a:prstGeom prst="straightConnector1">
            <a:avLst/>
          </a:prstGeom>
          <a:noFill/>
          <a:ln w="9525" cap="flat" cmpd="sng">
            <a:solidFill>
              <a:srgbClr val="4A7DBA"/>
            </a:solidFill>
            <a:prstDash val="solid"/>
            <a:round/>
            <a:headEnd type="none" w="sm" len="sm"/>
            <a:tailEnd type="none" w="sm" len="sm"/>
          </a:ln>
        </p:spPr>
      </p:cxnSp>
      <p:cxnSp>
        <p:nvCxnSpPr>
          <p:cNvPr id="401" name="Google Shape;401;p54"/>
          <p:cNvCxnSpPr/>
          <p:nvPr/>
        </p:nvCxnSpPr>
        <p:spPr>
          <a:xfrm>
            <a:off x="304800" y="2743200"/>
            <a:ext cx="8534400" cy="0"/>
          </a:xfrm>
          <a:prstGeom prst="straightConnector1">
            <a:avLst/>
          </a:prstGeom>
          <a:noFill/>
          <a:ln w="9525" cap="flat" cmpd="sng">
            <a:solidFill>
              <a:srgbClr val="4A7DBA"/>
            </a:solidFill>
            <a:prstDash val="solid"/>
            <a:round/>
            <a:headEnd type="none" w="sm" len="sm"/>
            <a:tailEnd type="none" w="sm" len="sm"/>
          </a:ln>
        </p:spPr>
      </p:cxnSp>
      <p:cxnSp>
        <p:nvCxnSpPr>
          <p:cNvPr id="402" name="Google Shape;402;p54"/>
          <p:cNvCxnSpPr/>
          <p:nvPr/>
        </p:nvCxnSpPr>
        <p:spPr>
          <a:xfrm>
            <a:off x="2590800" y="1219200"/>
            <a:ext cx="6248400" cy="0"/>
          </a:xfrm>
          <a:prstGeom prst="straightConnector1">
            <a:avLst/>
          </a:prstGeom>
          <a:noFill/>
          <a:ln w="9525" cap="flat" cmpd="sng">
            <a:solidFill>
              <a:srgbClr val="4A7DBA"/>
            </a:solidFill>
            <a:prstDash val="solid"/>
            <a:round/>
            <a:headEnd type="none" w="sm" len="sm"/>
            <a:tailEnd type="none" w="sm" len="sm"/>
          </a:ln>
        </p:spPr>
      </p:cxnSp>
      <p:cxnSp>
        <p:nvCxnSpPr>
          <p:cNvPr id="403" name="Google Shape;403;p54"/>
          <p:cNvCxnSpPr/>
          <p:nvPr/>
        </p:nvCxnSpPr>
        <p:spPr>
          <a:xfrm>
            <a:off x="2590800" y="1752600"/>
            <a:ext cx="6248400" cy="0"/>
          </a:xfrm>
          <a:prstGeom prst="straightConnector1">
            <a:avLst/>
          </a:prstGeom>
          <a:noFill/>
          <a:ln w="9525" cap="flat" cmpd="sng">
            <a:solidFill>
              <a:srgbClr val="4A7DBA"/>
            </a:solidFill>
            <a:prstDash val="solid"/>
            <a:round/>
            <a:headEnd type="none" w="sm" len="sm"/>
            <a:tailEnd type="none" w="sm" len="sm"/>
          </a:ln>
        </p:spPr>
      </p:cxnSp>
      <p:cxnSp>
        <p:nvCxnSpPr>
          <p:cNvPr id="404" name="Google Shape;404;p54"/>
          <p:cNvCxnSpPr/>
          <p:nvPr/>
        </p:nvCxnSpPr>
        <p:spPr>
          <a:xfrm>
            <a:off x="304800" y="4267200"/>
            <a:ext cx="8534400" cy="0"/>
          </a:xfrm>
          <a:prstGeom prst="straightConnector1">
            <a:avLst/>
          </a:prstGeom>
          <a:noFill/>
          <a:ln w="9525" cap="flat" cmpd="sng">
            <a:solidFill>
              <a:srgbClr val="4A7DBA"/>
            </a:solidFill>
            <a:prstDash val="solid"/>
            <a:round/>
            <a:headEnd type="none" w="sm" len="sm"/>
            <a:tailEnd type="none" w="sm" len="sm"/>
          </a:ln>
        </p:spPr>
      </p:cxnSp>
      <p:sp>
        <p:nvSpPr>
          <p:cNvPr id="405" name="Google Shape;405;p54"/>
          <p:cNvSpPr txBox="1"/>
          <p:nvPr/>
        </p:nvSpPr>
        <p:spPr>
          <a:xfrm>
            <a:off x="381000" y="3048000"/>
            <a:ext cx="2209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0" i="0" u="none" strike="noStrike" cap="none">
                <a:solidFill>
                  <a:schemeClr val="dk1"/>
                </a:solidFill>
                <a:latin typeface="Calibri"/>
                <a:ea typeface="Calibri"/>
                <a:cs typeface="Calibri"/>
                <a:sym typeface="Calibri"/>
              </a:rPr>
              <a:t>DESIGN CHALLENGE</a:t>
            </a:r>
            <a:endParaRPr/>
          </a:p>
        </p:txBody>
      </p:sp>
      <p:sp>
        <p:nvSpPr>
          <p:cNvPr id="406" name="Google Shape;406;p54"/>
          <p:cNvSpPr txBox="1"/>
          <p:nvPr/>
        </p:nvSpPr>
        <p:spPr>
          <a:xfrm>
            <a:off x="609600" y="2362200"/>
            <a:ext cx="1828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chemeClr val="dk1"/>
                </a:solidFill>
                <a:latin typeface="Calibri"/>
                <a:ea typeface="Calibri"/>
                <a:cs typeface="Calibri"/>
                <a:sym typeface="Calibri"/>
              </a:rPr>
              <a:t>PROJECT TITLE</a:t>
            </a:r>
            <a:endParaRPr sz="1800">
              <a:solidFill>
                <a:schemeClr val="dk1"/>
              </a:solidFill>
              <a:latin typeface="Calibri"/>
              <a:ea typeface="Calibri"/>
              <a:cs typeface="Calibri"/>
              <a:sym typeface="Calibri"/>
            </a:endParaRPr>
          </a:p>
        </p:txBody>
      </p:sp>
      <p:sp>
        <p:nvSpPr>
          <p:cNvPr id="407" name="Google Shape;407;p54"/>
          <p:cNvSpPr txBox="1"/>
          <p:nvPr/>
        </p:nvSpPr>
        <p:spPr>
          <a:xfrm>
            <a:off x="457200" y="1219200"/>
            <a:ext cx="1957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chemeClr val="dk1"/>
                </a:solidFill>
                <a:latin typeface="Calibri"/>
                <a:ea typeface="Calibri"/>
                <a:cs typeface="Calibri"/>
                <a:sym typeface="Calibri"/>
              </a:rPr>
              <a:t>PROJECT SPONSOR</a:t>
            </a:r>
            <a:endParaRPr sz="1800">
              <a:solidFill>
                <a:schemeClr val="dk1"/>
              </a:solidFill>
              <a:latin typeface="Calibri"/>
              <a:ea typeface="Calibri"/>
              <a:cs typeface="Calibri"/>
              <a:sym typeface="Calibri"/>
            </a:endParaRPr>
          </a:p>
        </p:txBody>
      </p:sp>
      <p:sp>
        <p:nvSpPr>
          <p:cNvPr id="408" name="Google Shape;408;p54"/>
          <p:cNvSpPr txBox="1"/>
          <p:nvPr/>
        </p:nvSpPr>
        <p:spPr>
          <a:xfrm>
            <a:off x="2590800" y="838200"/>
            <a:ext cx="23979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a:solidFill>
                  <a:schemeClr val="dk1"/>
                </a:solidFill>
                <a:latin typeface="Calibri"/>
                <a:ea typeface="Calibri"/>
                <a:cs typeface="Calibri"/>
                <a:sym typeface="Calibri"/>
              </a:rPr>
              <a:t>ORGANIZATION NAME :</a:t>
            </a:r>
            <a:endParaRPr sz="1800">
              <a:solidFill>
                <a:schemeClr val="dk1"/>
              </a:solidFill>
              <a:latin typeface="Calibri"/>
              <a:ea typeface="Calibri"/>
              <a:cs typeface="Calibri"/>
              <a:sym typeface="Calibri"/>
            </a:endParaRPr>
          </a:p>
        </p:txBody>
      </p:sp>
      <p:sp>
        <p:nvSpPr>
          <p:cNvPr id="409" name="Google Shape;409;p54"/>
          <p:cNvSpPr txBox="1"/>
          <p:nvPr/>
        </p:nvSpPr>
        <p:spPr>
          <a:xfrm>
            <a:off x="2438400" y="1295400"/>
            <a:ext cx="26670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a:solidFill>
                  <a:schemeClr val="dk1"/>
                </a:solidFill>
                <a:latin typeface="Calibri"/>
                <a:ea typeface="Calibri"/>
                <a:cs typeface="Calibri"/>
                <a:sym typeface="Calibri"/>
              </a:rPr>
              <a:t>ADDRESS &amp; CONTACT :</a:t>
            </a:r>
            <a:endParaRPr sz="1800">
              <a:solidFill>
                <a:schemeClr val="dk1"/>
              </a:solidFill>
              <a:latin typeface="Calibri"/>
              <a:ea typeface="Calibri"/>
              <a:cs typeface="Calibri"/>
              <a:sym typeface="Calibri"/>
            </a:endParaRPr>
          </a:p>
        </p:txBody>
      </p:sp>
      <p:sp>
        <p:nvSpPr>
          <p:cNvPr id="410" name="Google Shape;410;p54"/>
          <p:cNvSpPr txBox="1"/>
          <p:nvPr/>
        </p:nvSpPr>
        <p:spPr>
          <a:xfrm>
            <a:off x="2590800" y="1828800"/>
            <a:ext cx="22449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a:solidFill>
                  <a:schemeClr val="dk1"/>
                </a:solidFill>
                <a:latin typeface="Calibri"/>
                <a:ea typeface="Calibri"/>
                <a:cs typeface="Calibri"/>
                <a:sym typeface="Calibri"/>
              </a:rPr>
              <a:t>CONTACT PERSON(S) :</a:t>
            </a:r>
            <a:endParaRPr sz="1800">
              <a:solidFill>
                <a:schemeClr val="dk1"/>
              </a:solidFill>
              <a:latin typeface="Calibri"/>
              <a:ea typeface="Calibri"/>
              <a:cs typeface="Calibri"/>
              <a:sym typeface="Calibri"/>
            </a:endParaRPr>
          </a:p>
        </p:txBody>
      </p:sp>
      <p:cxnSp>
        <p:nvCxnSpPr>
          <p:cNvPr id="411" name="Google Shape;411;p54"/>
          <p:cNvCxnSpPr/>
          <p:nvPr/>
        </p:nvCxnSpPr>
        <p:spPr>
          <a:xfrm>
            <a:off x="5105400" y="762000"/>
            <a:ext cx="0" cy="1524000"/>
          </a:xfrm>
          <a:prstGeom prst="straightConnector1">
            <a:avLst/>
          </a:prstGeom>
          <a:noFill/>
          <a:ln w="9525" cap="flat" cmpd="sng">
            <a:solidFill>
              <a:srgbClr val="4A7DBA"/>
            </a:solidFill>
            <a:prstDash val="solid"/>
            <a:round/>
            <a:headEnd type="none" w="sm" len="sm"/>
            <a:tailEnd type="none" w="sm" len="sm"/>
          </a:ln>
        </p:spPr>
      </p:cxnSp>
      <p:sp>
        <p:nvSpPr>
          <p:cNvPr id="412" name="Google Shape;412;p54"/>
          <p:cNvSpPr txBox="1"/>
          <p:nvPr/>
        </p:nvSpPr>
        <p:spPr>
          <a:xfrm>
            <a:off x="3124200" y="2362200"/>
            <a:ext cx="23877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chemeClr val="dk1"/>
                </a:solidFill>
                <a:latin typeface="Calibri"/>
                <a:ea typeface="Calibri"/>
                <a:cs typeface="Calibri"/>
                <a:sym typeface="Calibri"/>
              </a:rPr>
              <a:t>FOOD DELIVERY ROBOT</a:t>
            </a:r>
            <a:endParaRPr sz="1800">
              <a:solidFill>
                <a:schemeClr val="dk1"/>
              </a:solidFill>
              <a:latin typeface="Calibri"/>
              <a:ea typeface="Calibri"/>
              <a:cs typeface="Calibri"/>
              <a:sym typeface="Calibri"/>
            </a:endParaRPr>
          </a:p>
        </p:txBody>
      </p:sp>
      <p:sp>
        <p:nvSpPr>
          <p:cNvPr id="413" name="Google Shape;413;p54"/>
          <p:cNvSpPr txBox="1"/>
          <p:nvPr/>
        </p:nvSpPr>
        <p:spPr>
          <a:xfrm>
            <a:off x="457200" y="304800"/>
            <a:ext cx="4648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chemeClr val="dk1"/>
                </a:solidFill>
                <a:latin typeface="Calibri"/>
                <a:ea typeface="Calibri"/>
                <a:cs typeface="Calibri"/>
                <a:sym typeface="Calibri"/>
              </a:rPr>
              <a:t>CHALLENGE OR PROBLEM DEFINITION</a:t>
            </a:r>
            <a:endParaRPr sz="1800">
              <a:solidFill>
                <a:schemeClr val="dk1"/>
              </a:solidFill>
              <a:latin typeface="Calibri"/>
              <a:ea typeface="Calibri"/>
              <a:cs typeface="Calibri"/>
              <a:sym typeface="Calibri"/>
            </a:endParaRPr>
          </a:p>
        </p:txBody>
      </p:sp>
      <p:sp>
        <p:nvSpPr>
          <p:cNvPr id="414" name="Google Shape;414;p54"/>
          <p:cNvSpPr txBox="1"/>
          <p:nvPr/>
        </p:nvSpPr>
        <p:spPr>
          <a:xfrm>
            <a:off x="2590800" y="4267200"/>
            <a:ext cx="57972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chemeClr val="dk1"/>
                </a:solidFill>
                <a:latin typeface="Calibri"/>
                <a:ea typeface="Calibri"/>
                <a:cs typeface="Calibri"/>
                <a:sym typeface="Calibri"/>
              </a:rPr>
              <a:t>WHAT ARE THE ISSUES AND OPPORTUNITIES THAT INSPIRED</a:t>
            </a:r>
            <a:endParaRPr/>
          </a:p>
          <a:p>
            <a:pPr marL="0" marR="0" lvl="0" indent="0" algn="l" rtl="0">
              <a:spcBef>
                <a:spcPts val="0"/>
              </a:spcBef>
              <a:spcAft>
                <a:spcPts val="0"/>
              </a:spcAft>
              <a:buNone/>
            </a:pPr>
            <a:r>
              <a:rPr lang="en-GB" sz="1800">
                <a:solidFill>
                  <a:schemeClr val="dk1"/>
                </a:solidFill>
                <a:latin typeface="Calibri"/>
                <a:ea typeface="Calibri"/>
                <a:cs typeface="Calibri"/>
                <a:sym typeface="Calibri"/>
              </a:rPr>
              <a:t>THIS DESIGN CHALLENGE?</a:t>
            </a:r>
            <a:endParaRPr sz="1800">
              <a:solidFill>
                <a:schemeClr val="dk1"/>
              </a:solidFill>
              <a:latin typeface="Calibri"/>
              <a:ea typeface="Calibri"/>
              <a:cs typeface="Calibri"/>
              <a:sym typeface="Calibri"/>
            </a:endParaRPr>
          </a:p>
        </p:txBody>
      </p:sp>
      <p:sp>
        <p:nvSpPr>
          <p:cNvPr id="415" name="Google Shape;415;p54"/>
          <p:cNvSpPr txBox="1"/>
          <p:nvPr/>
        </p:nvSpPr>
        <p:spPr>
          <a:xfrm>
            <a:off x="3124200" y="4953000"/>
            <a:ext cx="3036600" cy="923400"/>
          </a:xfrm>
          <a:prstGeom prst="rect">
            <a:avLst/>
          </a:prstGeom>
          <a:noFill/>
          <a:ln>
            <a:noFill/>
          </a:ln>
        </p:spPr>
        <p:txBody>
          <a:bodyPr spcFirstLastPara="1" wrap="square" lIns="91425" tIns="45700" rIns="91425" bIns="45700" anchor="t" anchorCtr="0">
            <a:spAutoFit/>
          </a:bodyPr>
          <a:lstStyle/>
          <a:p>
            <a:pPr marL="0" marR="0" lvl="0" indent="-114300" algn="l" rtl="0">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FUEL WASTAGE</a:t>
            </a:r>
            <a:endParaRPr/>
          </a:p>
          <a:p>
            <a:pPr marL="0" marR="0" lvl="0" indent="-114300" algn="l" rtl="0">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HIGH POWER CONSUMPTION</a:t>
            </a:r>
            <a:endParaRPr/>
          </a:p>
          <a:p>
            <a:pPr marL="0" marR="0" lvl="0" indent="-114300" algn="l" rtl="0">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TO BE COST EFFECTIVE</a:t>
            </a:r>
            <a:endParaRPr sz="1800">
              <a:solidFill>
                <a:schemeClr val="dk1"/>
              </a:solidFill>
              <a:latin typeface="Calibri"/>
              <a:ea typeface="Calibri"/>
              <a:cs typeface="Calibri"/>
              <a:sym typeface="Calibri"/>
            </a:endParaRPr>
          </a:p>
        </p:txBody>
      </p:sp>
      <p:sp>
        <p:nvSpPr>
          <p:cNvPr id="416" name="Google Shape;416;p54"/>
          <p:cNvSpPr txBox="1"/>
          <p:nvPr/>
        </p:nvSpPr>
        <p:spPr>
          <a:xfrm>
            <a:off x="304800" y="4572000"/>
            <a:ext cx="22860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chemeClr val="dk1"/>
                </a:solidFill>
                <a:latin typeface="Calibri"/>
                <a:ea typeface="Calibri"/>
                <a:cs typeface="Calibri"/>
                <a:sym typeface="Calibri"/>
              </a:rPr>
              <a:t>DESIGN CHALLENGE</a:t>
            </a:r>
            <a:endParaRPr/>
          </a:p>
          <a:p>
            <a:pPr marL="0" marR="0" lvl="0" indent="0" algn="l" rtl="0">
              <a:spcBef>
                <a:spcPts val="0"/>
              </a:spcBef>
              <a:spcAft>
                <a:spcPts val="0"/>
              </a:spcAft>
              <a:buNone/>
            </a:pPr>
            <a:r>
              <a:rPr lang="en-GB" sz="1800">
                <a:solidFill>
                  <a:schemeClr val="dk1"/>
                </a:solidFill>
                <a:latin typeface="Calibri"/>
                <a:ea typeface="Calibri"/>
                <a:cs typeface="Calibri"/>
                <a:sym typeface="Calibri"/>
              </a:rPr>
              <a:t>CONTEXT &amp; BACKGROUND INFO</a:t>
            </a:r>
            <a:endParaRPr sz="1800">
              <a:solidFill>
                <a:schemeClr val="dk1"/>
              </a:solidFill>
              <a:latin typeface="Calibri"/>
              <a:ea typeface="Calibri"/>
              <a:cs typeface="Calibri"/>
              <a:sym typeface="Calibri"/>
            </a:endParaRPr>
          </a:p>
        </p:txBody>
      </p:sp>
      <p:sp>
        <p:nvSpPr>
          <p:cNvPr id="417" name="Google Shape;417;p54"/>
          <p:cNvSpPr txBox="1"/>
          <p:nvPr/>
        </p:nvSpPr>
        <p:spPr>
          <a:xfrm>
            <a:off x="3352800" y="3124200"/>
            <a:ext cx="38637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chemeClr val="dk1"/>
                </a:solidFill>
                <a:latin typeface="Calibri"/>
                <a:ea typeface="Calibri"/>
                <a:cs typeface="Calibri"/>
                <a:sym typeface="Calibri"/>
              </a:rPr>
              <a:t>TO MAKE A FOOD DELIVERY ROBOT TO </a:t>
            </a:r>
            <a:endParaRPr/>
          </a:p>
          <a:p>
            <a:pPr marL="0" marR="0" lvl="0" indent="0" algn="l" rtl="0">
              <a:spcBef>
                <a:spcPts val="0"/>
              </a:spcBef>
              <a:spcAft>
                <a:spcPts val="0"/>
              </a:spcAft>
              <a:buNone/>
            </a:pPr>
            <a:r>
              <a:rPr lang="en-GB" sz="1800">
                <a:solidFill>
                  <a:schemeClr val="dk1"/>
                </a:solidFill>
                <a:latin typeface="Calibri"/>
                <a:ea typeface="Calibri"/>
                <a:cs typeface="Calibri"/>
                <a:sym typeface="Calibri"/>
              </a:rPr>
              <a:t>DELIVERY FOOD</a:t>
            </a:r>
            <a:endParaRPr sz="1800">
              <a:solidFill>
                <a:schemeClr val="dk1"/>
              </a:solidFill>
              <a:latin typeface="Calibri"/>
              <a:ea typeface="Calibri"/>
              <a:cs typeface="Calibri"/>
              <a:sym typeface="Calibri"/>
            </a:endParaRPr>
          </a:p>
        </p:txBody>
      </p:sp>
      <p:sp>
        <p:nvSpPr>
          <p:cNvPr id="418" name="Google Shape;418;p54"/>
          <p:cNvSpPr txBox="1"/>
          <p:nvPr/>
        </p:nvSpPr>
        <p:spPr>
          <a:xfrm>
            <a:off x="5791200" y="762000"/>
            <a:ext cx="688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chemeClr val="dk1"/>
                </a:solidFill>
                <a:latin typeface="Calibri"/>
                <a:ea typeface="Calibri"/>
                <a:cs typeface="Calibri"/>
                <a:sym typeface="Calibri"/>
              </a:rPr>
              <a:t>OWN</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cxnSp>
        <p:nvCxnSpPr>
          <p:cNvPr id="423" name="Google Shape;423;p55"/>
          <p:cNvCxnSpPr/>
          <p:nvPr/>
        </p:nvCxnSpPr>
        <p:spPr>
          <a:xfrm>
            <a:off x="304800" y="228600"/>
            <a:ext cx="8534400" cy="0"/>
          </a:xfrm>
          <a:prstGeom prst="straightConnector1">
            <a:avLst/>
          </a:prstGeom>
          <a:noFill/>
          <a:ln w="9525" cap="flat" cmpd="sng">
            <a:solidFill>
              <a:srgbClr val="4A7DBA"/>
            </a:solidFill>
            <a:prstDash val="solid"/>
            <a:round/>
            <a:headEnd type="none" w="sm" len="sm"/>
            <a:tailEnd type="none" w="sm" len="sm"/>
          </a:ln>
        </p:spPr>
      </p:cxnSp>
      <p:cxnSp>
        <p:nvCxnSpPr>
          <p:cNvPr id="424" name="Google Shape;424;p55"/>
          <p:cNvCxnSpPr/>
          <p:nvPr/>
        </p:nvCxnSpPr>
        <p:spPr>
          <a:xfrm>
            <a:off x="304800" y="228600"/>
            <a:ext cx="0" cy="6400800"/>
          </a:xfrm>
          <a:prstGeom prst="straightConnector1">
            <a:avLst/>
          </a:prstGeom>
          <a:noFill/>
          <a:ln w="9525" cap="flat" cmpd="sng">
            <a:solidFill>
              <a:srgbClr val="4A7DBA"/>
            </a:solidFill>
            <a:prstDash val="solid"/>
            <a:round/>
            <a:headEnd type="none" w="sm" len="sm"/>
            <a:tailEnd type="none" w="sm" len="sm"/>
          </a:ln>
        </p:spPr>
      </p:cxnSp>
      <p:cxnSp>
        <p:nvCxnSpPr>
          <p:cNvPr id="425" name="Google Shape;425;p55"/>
          <p:cNvCxnSpPr/>
          <p:nvPr/>
        </p:nvCxnSpPr>
        <p:spPr>
          <a:xfrm>
            <a:off x="8839200" y="228600"/>
            <a:ext cx="0" cy="6400800"/>
          </a:xfrm>
          <a:prstGeom prst="straightConnector1">
            <a:avLst/>
          </a:prstGeom>
          <a:noFill/>
          <a:ln w="9525" cap="flat" cmpd="sng">
            <a:solidFill>
              <a:srgbClr val="4A7DBA"/>
            </a:solidFill>
            <a:prstDash val="solid"/>
            <a:round/>
            <a:headEnd type="none" w="sm" len="sm"/>
            <a:tailEnd type="none" w="sm" len="sm"/>
          </a:ln>
        </p:spPr>
      </p:cxnSp>
      <p:cxnSp>
        <p:nvCxnSpPr>
          <p:cNvPr id="426" name="Google Shape;426;p55"/>
          <p:cNvCxnSpPr/>
          <p:nvPr/>
        </p:nvCxnSpPr>
        <p:spPr>
          <a:xfrm>
            <a:off x="304800" y="6629400"/>
            <a:ext cx="8534400" cy="0"/>
          </a:xfrm>
          <a:prstGeom prst="straightConnector1">
            <a:avLst/>
          </a:prstGeom>
          <a:noFill/>
          <a:ln w="9525" cap="flat" cmpd="sng">
            <a:solidFill>
              <a:srgbClr val="4A7DBA"/>
            </a:solidFill>
            <a:prstDash val="solid"/>
            <a:round/>
            <a:headEnd type="none" w="sm" len="sm"/>
            <a:tailEnd type="none" w="sm" len="sm"/>
          </a:ln>
        </p:spPr>
      </p:cxnSp>
      <p:cxnSp>
        <p:nvCxnSpPr>
          <p:cNvPr id="427" name="Google Shape;427;p55"/>
          <p:cNvCxnSpPr/>
          <p:nvPr/>
        </p:nvCxnSpPr>
        <p:spPr>
          <a:xfrm>
            <a:off x="2590800" y="762000"/>
            <a:ext cx="0" cy="5867400"/>
          </a:xfrm>
          <a:prstGeom prst="straightConnector1">
            <a:avLst/>
          </a:prstGeom>
          <a:noFill/>
          <a:ln w="9525" cap="flat" cmpd="sng">
            <a:solidFill>
              <a:srgbClr val="4A7DBA"/>
            </a:solidFill>
            <a:prstDash val="solid"/>
            <a:round/>
            <a:headEnd type="none" w="sm" len="sm"/>
            <a:tailEnd type="none" w="sm" len="sm"/>
          </a:ln>
        </p:spPr>
      </p:cxnSp>
      <p:cxnSp>
        <p:nvCxnSpPr>
          <p:cNvPr id="428" name="Google Shape;428;p55"/>
          <p:cNvCxnSpPr/>
          <p:nvPr/>
        </p:nvCxnSpPr>
        <p:spPr>
          <a:xfrm>
            <a:off x="304800" y="2286000"/>
            <a:ext cx="8534400" cy="0"/>
          </a:xfrm>
          <a:prstGeom prst="straightConnector1">
            <a:avLst/>
          </a:prstGeom>
          <a:noFill/>
          <a:ln w="9525" cap="flat" cmpd="sng">
            <a:solidFill>
              <a:srgbClr val="4A7DBA"/>
            </a:solidFill>
            <a:prstDash val="solid"/>
            <a:round/>
            <a:headEnd type="none" w="sm" len="sm"/>
            <a:tailEnd type="none" w="sm" len="sm"/>
          </a:ln>
        </p:spPr>
      </p:cxnSp>
      <p:cxnSp>
        <p:nvCxnSpPr>
          <p:cNvPr id="429" name="Google Shape;429;p55"/>
          <p:cNvCxnSpPr/>
          <p:nvPr/>
        </p:nvCxnSpPr>
        <p:spPr>
          <a:xfrm rot="10800000">
            <a:off x="2590800" y="228600"/>
            <a:ext cx="0" cy="533400"/>
          </a:xfrm>
          <a:prstGeom prst="straightConnector1">
            <a:avLst/>
          </a:prstGeom>
          <a:noFill/>
          <a:ln w="9525" cap="flat" cmpd="sng">
            <a:solidFill>
              <a:srgbClr val="4A7DBA"/>
            </a:solidFill>
            <a:prstDash val="solid"/>
            <a:round/>
            <a:headEnd type="none" w="sm" len="sm"/>
            <a:tailEnd type="none" w="sm" len="sm"/>
          </a:ln>
        </p:spPr>
      </p:cxnSp>
      <p:cxnSp>
        <p:nvCxnSpPr>
          <p:cNvPr id="430" name="Google Shape;430;p55"/>
          <p:cNvCxnSpPr/>
          <p:nvPr/>
        </p:nvCxnSpPr>
        <p:spPr>
          <a:xfrm>
            <a:off x="304800" y="4343400"/>
            <a:ext cx="8534400" cy="0"/>
          </a:xfrm>
          <a:prstGeom prst="straightConnector1">
            <a:avLst/>
          </a:prstGeom>
          <a:noFill/>
          <a:ln w="9525" cap="flat" cmpd="sng">
            <a:solidFill>
              <a:srgbClr val="4A7DBA"/>
            </a:solidFill>
            <a:prstDash val="solid"/>
            <a:round/>
            <a:headEnd type="none" w="sm" len="sm"/>
            <a:tailEnd type="none" w="sm" len="sm"/>
          </a:ln>
        </p:spPr>
      </p:cxnSp>
      <p:sp>
        <p:nvSpPr>
          <p:cNvPr id="431" name="Google Shape;431;p55"/>
          <p:cNvSpPr/>
          <p:nvPr/>
        </p:nvSpPr>
        <p:spPr>
          <a:xfrm>
            <a:off x="457200" y="2667000"/>
            <a:ext cx="22098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solidFill>
                  <a:schemeClr val="dk1"/>
                </a:solidFill>
                <a:latin typeface="Calibri"/>
                <a:ea typeface="Calibri"/>
                <a:cs typeface="Calibri"/>
                <a:sym typeface="Calibri"/>
              </a:rPr>
              <a:t>TARGET USERS OF</a:t>
            </a:r>
            <a:endParaRPr/>
          </a:p>
          <a:p>
            <a:pPr marL="0" marR="0" lvl="0" indent="0" algn="l" rtl="0">
              <a:spcBef>
                <a:spcPts val="0"/>
              </a:spcBef>
              <a:spcAft>
                <a:spcPts val="0"/>
              </a:spcAft>
              <a:buNone/>
            </a:pPr>
            <a:r>
              <a:rPr lang="en-GB" sz="1800">
                <a:solidFill>
                  <a:schemeClr val="dk1"/>
                </a:solidFill>
                <a:latin typeface="Calibri"/>
                <a:ea typeface="Calibri"/>
                <a:cs typeface="Calibri"/>
                <a:sym typeface="Calibri"/>
              </a:rPr>
              <a:t>THIS DESIGN CHALLENGE</a:t>
            </a:r>
            <a:endParaRPr sz="1800">
              <a:solidFill>
                <a:schemeClr val="dk1"/>
              </a:solidFill>
              <a:latin typeface="Calibri"/>
              <a:ea typeface="Calibri"/>
              <a:cs typeface="Calibri"/>
              <a:sym typeface="Calibri"/>
            </a:endParaRPr>
          </a:p>
        </p:txBody>
      </p:sp>
      <p:sp>
        <p:nvSpPr>
          <p:cNvPr id="432" name="Google Shape;432;p55"/>
          <p:cNvSpPr/>
          <p:nvPr/>
        </p:nvSpPr>
        <p:spPr>
          <a:xfrm>
            <a:off x="2895600" y="2590800"/>
            <a:ext cx="4572000" cy="1200300"/>
          </a:xfrm>
          <a:prstGeom prst="rect">
            <a:avLst/>
          </a:prstGeom>
          <a:noFill/>
          <a:ln>
            <a:noFill/>
          </a:ln>
        </p:spPr>
        <p:txBody>
          <a:bodyPr spcFirstLastPara="1" wrap="square" lIns="91425" tIns="45700" rIns="91425" bIns="45700" anchor="t" anchorCtr="0">
            <a:noAutofit/>
          </a:bodyPr>
          <a:lstStyle/>
          <a:p>
            <a:pPr marL="0" marR="0" lvl="0" indent="-114300" algn="l" rtl="0">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FOR BUSY PEOPLES</a:t>
            </a:r>
            <a:endParaRPr/>
          </a:p>
          <a:p>
            <a:pPr marL="0" marR="0" lvl="0" indent="-114300" algn="l" rtl="0">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FOR OFFICE WORKERS</a:t>
            </a:r>
            <a:endParaRPr/>
          </a:p>
          <a:p>
            <a:pPr marL="0" marR="0" lvl="0" indent="-114300" algn="l" rtl="0">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FOR OLD PEOPLES</a:t>
            </a:r>
            <a:endParaRPr/>
          </a:p>
          <a:p>
            <a:pPr marL="0" marR="0" lvl="0" indent="-114300" algn="l" rtl="0">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FOR COLLEGE STUDENTS AND YOUNG ADULTS</a:t>
            </a:r>
            <a:endParaRPr sz="1800">
              <a:solidFill>
                <a:schemeClr val="dk1"/>
              </a:solidFill>
              <a:latin typeface="Calibri"/>
              <a:ea typeface="Calibri"/>
              <a:cs typeface="Calibri"/>
              <a:sym typeface="Calibri"/>
            </a:endParaRPr>
          </a:p>
        </p:txBody>
      </p:sp>
      <p:sp>
        <p:nvSpPr>
          <p:cNvPr id="433" name="Google Shape;433;p55"/>
          <p:cNvSpPr/>
          <p:nvPr/>
        </p:nvSpPr>
        <p:spPr>
          <a:xfrm>
            <a:off x="457200" y="4724400"/>
            <a:ext cx="45720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solidFill>
                  <a:schemeClr val="dk1"/>
                </a:solidFill>
                <a:latin typeface="Calibri"/>
                <a:ea typeface="Calibri"/>
                <a:cs typeface="Calibri"/>
                <a:sym typeface="Calibri"/>
              </a:rPr>
              <a:t>OTHER KEY</a:t>
            </a:r>
            <a:endParaRPr/>
          </a:p>
          <a:p>
            <a:pPr marL="0" marR="0" lvl="0" indent="0" algn="l" rtl="0">
              <a:spcBef>
                <a:spcPts val="0"/>
              </a:spcBef>
              <a:spcAft>
                <a:spcPts val="0"/>
              </a:spcAft>
              <a:buNone/>
            </a:pPr>
            <a:r>
              <a:rPr lang="en-GB" sz="1800">
                <a:solidFill>
                  <a:schemeClr val="dk1"/>
                </a:solidFill>
                <a:latin typeface="Calibri"/>
                <a:ea typeface="Calibri"/>
                <a:cs typeface="Calibri"/>
                <a:sym typeface="Calibri"/>
              </a:rPr>
              <a:t>STAKEHOLDERS</a:t>
            </a:r>
            <a:endParaRPr sz="1800">
              <a:solidFill>
                <a:schemeClr val="dk1"/>
              </a:solidFill>
              <a:latin typeface="Calibri"/>
              <a:ea typeface="Calibri"/>
              <a:cs typeface="Calibri"/>
              <a:sym typeface="Calibri"/>
            </a:endParaRPr>
          </a:p>
        </p:txBody>
      </p:sp>
      <p:sp>
        <p:nvSpPr>
          <p:cNvPr id="434" name="Google Shape;434;p55"/>
          <p:cNvSpPr/>
          <p:nvPr/>
        </p:nvSpPr>
        <p:spPr>
          <a:xfrm>
            <a:off x="2895600" y="4572000"/>
            <a:ext cx="4572000" cy="1477200"/>
          </a:xfrm>
          <a:prstGeom prst="rect">
            <a:avLst/>
          </a:prstGeom>
          <a:noFill/>
          <a:ln>
            <a:noFill/>
          </a:ln>
        </p:spPr>
        <p:txBody>
          <a:bodyPr spcFirstLastPara="1" wrap="square" lIns="91425" tIns="45700" rIns="91425" bIns="45700" anchor="t" anchorCtr="0">
            <a:noAutofit/>
          </a:bodyPr>
          <a:lstStyle/>
          <a:p>
            <a:pPr marL="0" marR="0" lvl="0" indent="-114300" algn="l" rtl="0">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CUSTOMERS</a:t>
            </a:r>
            <a:endParaRPr/>
          </a:p>
          <a:p>
            <a:pPr marL="0" marR="0" lvl="0" indent="-114300" algn="l" rtl="0">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FOOD DELIVERY GUYS</a:t>
            </a:r>
            <a:endParaRPr/>
          </a:p>
          <a:p>
            <a:pPr marL="0" marR="0" lvl="0" indent="-114300" algn="l" rtl="0">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RESTAURANTS</a:t>
            </a:r>
            <a:endParaRPr/>
          </a:p>
          <a:p>
            <a:pPr marL="0" marR="0" lvl="0" indent="-114300" algn="l" rtl="0">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FARMERS</a:t>
            </a:r>
            <a:endParaRPr/>
          </a:p>
          <a:p>
            <a:pPr marL="0" marR="0" lvl="0" indent="-114300" algn="l" rtl="0">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BUTCHERS</a:t>
            </a:r>
            <a:endParaRPr sz="1800">
              <a:solidFill>
                <a:schemeClr val="dk1"/>
              </a:solidFill>
              <a:latin typeface="Calibri"/>
              <a:ea typeface="Calibri"/>
              <a:cs typeface="Calibri"/>
              <a:sym typeface="Calibri"/>
            </a:endParaRPr>
          </a:p>
        </p:txBody>
      </p:sp>
      <p:sp>
        <p:nvSpPr>
          <p:cNvPr id="435" name="Google Shape;435;p55"/>
          <p:cNvSpPr txBox="1"/>
          <p:nvPr/>
        </p:nvSpPr>
        <p:spPr>
          <a:xfrm>
            <a:off x="533400" y="533400"/>
            <a:ext cx="17526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chemeClr val="dk1"/>
                </a:solidFill>
                <a:latin typeface="Calibri"/>
                <a:ea typeface="Calibri"/>
                <a:cs typeface="Calibri"/>
                <a:sym typeface="Calibri"/>
              </a:rPr>
              <a:t>GOALS AND OBJECTIVE OF THIS DESIGN CHALLENGE </a:t>
            </a:r>
            <a:endParaRPr sz="1800">
              <a:solidFill>
                <a:schemeClr val="dk1"/>
              </a:solidFill>
              <a:latin typeface="Calibri"/>
              <a:ea typeface="Calibri"/>
              <a:cs typeface="Calibri"/>
              <a:sym typeface="Calibri"/>
            </a:endParaRPr>
          </a:p>
        </p:txBody>
      </p:sp>
      <p:sp>
        <p:nvSpPr>
          <p:cNvPr id="436" name="Google Shape;436;p55"/>
          <p:cNvSpPr txBox="1"/>
          <p:nvPr/>
        </p:nvSpPr>
        <p:spPr>
          <a:xfrm>
            <a:off x="3200400" y="533400"/>
            <a:ext cx="4984800" cy="1754700"/>
          </a:xfrm>
          <a:prstGeom prst="rect">
            <a:avLst/>
          </a:prstGeom>
          <a:noFill/>
          <a:ln>
            <a:noFill/>
          </a:ln>
        </p:spPr>
        <p:txBody>
          <a:bodyPr spcFirstLastPara="1" wrap="square" lIns="91425" tIns="45700" rIns="91425" bIns="45700" anchor="t" anchorCtr="0">
            <a:spAutoFit/>
          </a:bodyPr>
          <a:lstStyle/>
          <a:p>
            <a:pPr marL="0" marR="0" lvl="0" indent="-114300" algn="l" rtl="0">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TO DELIVERY QUALITY FOOD IN LESS TIME</a:t>
            </a:r>
            <a:endParaRPr/>
          </a:p>
          <a:p>
            <a:pPr marL="0" marR="0" lvl="0" indent="-114300" algn="l" rtl="0">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TO MAKE PEOPLE COMFORTABLE </a:t>
            </a:r>
            <a:endParaRPr/>
          </a:p>
          <a:p>
            <a:pPr marL="0" marR="0" lvl="0" indent="-114300" algn="l" rtl="0">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TO DELIVERY FOOD NOT ONLY IN CITIES BUT ALSO </a:t>
            </a:r>
            <a:endParaRPr/>
          </a:p>
          <a:p>
            <a:pPr marL="0" marR="0" lvl="0" indent="0" algn="l" rtl="0">
              <a:spcBef>
                <a:spcPts val="0"/>
              </a:spcBef>
              <a:spcAft>
                <a:spcPts val="0"/>
              </a:spcAft>
              <a:buNone/>
            </a:pPr>
            <a:r>
              <a:rPr lang="en-GB" sz="1800">
                <a:solidFill>
                  <a:schemeClr val="dk1"/>
                </a:solidFill>
                <a:latin typeface="Calibri"/>
                <a:ea typeface="Calibri"/>
                <a:cs typeface="Calibri"/>
                <a:sym typeface="Calibri"/>
              </a:rPr>
              <a:t>  TO DELIVER FOOD TO LOCAL AREAS</a:t>
            </a:r>
            <a:endParaRPr/>
          </a:p>
          <a:p>
            <a:pPr marL="0" marR="0" lvl="0" indent="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cxnSp>
        <p:nvCxnSpPr>
          <p:cNvPr id="441" name="Google Shape;441;p56"/>
          <p:cNvCxnSpPr/>
          <p:nvPr/>
        </p:nvCxnSpPr>
        <p:spPr>
          <a:xfrm>
            <a:off x="304800" y="228600"/>
            <a:ext cx="8534400" cy="0"/>
          </a:xfrm>
          <a:prstGeom prst="straightConnector1">
            <a:avLst/>
          </a:prstGeom>
          <a:noFill/>
          <a:ln w="9525" cap="flat" cmpd="sng">
            <a:solidFill>
              <a:srgbClr val="4A7DBA"/>
            </a:solidFill>
            <a:prstDash val="solid"/>
            <a:round/>
            <a:headEnd type="none" w="sm" len="sm"/>
            <a:tailEnd type="none" w="sm" len="sm"/>
          </a:ln>
        </p:spPr>
      </p:cxnSp>
      <p:cxnSp>
        <p:nvCxnSpPr>
          <p:cNvPr id="442" name="Google Shape;442;p56"/>
          <p:cNvCxnSpPr/>
          <p:nvPr/>
        </p:nvCxnSpPr>
        <p:spPr>
          <a:xfrm>
            <a:off x="304800" y="228600"/>
            <a:ext cx="0" cy="6400800"/>
          </a:xfrm>
          <a:prstGeom prst="straightConnector1">
            <a:avLst/>
          </a:prstGeom>
          <a:noFill/>
          <a:ln w="9525" cap="flat" cmpd="sng">
            <a:solidFill>
              <a:srgbClr val="4A7DBA"/>
            </a:solidFill>
            <a:prstDash val="solid"/>
            <a:round/>
            <a:headEnd type="none" w="sm" len="sm"/>
            <a:tailEnd type="none" w="sm" len="sm"/>
          </a:ln>
        </p:spPr>
      </p:cxnSp>
      <p:cxnSp>
        <p:nvCxnSpPr>
          <p:cNvPr id="443" name="Google Shape;443;p56"/>
          <p:cNvCxnSpPr/>
          <p:nvPr/>
        </p:nvCxnSpPr>
        <p:spPr>
          <a:xfrm>
            <a:off x="8839200" y="228600"/>
            <a:ext cx="0" cy="6400800"/>
          </a:xfrm>
          <a:prstGeom prst="straightConnector1">
            <a:avLst/>
          </a:prstGeom>
          <a:noFill/>
          <a:ln w="9525" cap="flat" cmpd="sng">
            <a:solidFill>
              <a:srgbClr val="4A7DBA"/>
            </a:solidFill>
            <a:prstDash val="solid"/>
            <a:round/>
            <a:headEnd type="none" w="sm" len="sm"/>
            <a:tailEnd type="none" w="sm" len="sm"/>
          </a:ln>
        </p:spPr>
      </p:cxnSp>
      <p:cxnSp>
        <p:nvCxnSpPr>
          <p:cNvPr id="444" name="Google Shape;444;p56"/>
          <p:cNvCxnSpPr/>
          <p:nvPr/>
        </p:nvCxnSpPr>
        <p:spPr>
          <a:xfrm>
            <a:off x="304800" y="6629400"/>
            <a:ext cx="8534400" cy="0"/>
          </a:xfrm>
          <a:prstGeom prst="straightConnector1">
            <a:avLst/>
          </a:prstGeom>
          <a:noFill/>
          <a:ln w="9525" cap="flat" cmpd="sng">
            <a:solidFill>
              <a:srgbClr val="4A7DBA"/>
            </a:solidFill>
            <a:prstDash val="solid"/>
            <a:round/>
            <a:headEnd type="none" w="sm" len="sm"/>
            <a:tailEnd type="none" w="sm" len="sm"/>
          </a:ln>
        </p:spPr>
      </p:cxnSp>
      <p:cxnSp>
        <p:nvCxnSpPr>
          <p:cNvPr id="445" name="Google Shape;445;p56"/>
          <p:cNvCxnSpPr/>
          <p:nvPr/>
        </p:nvCxnSpPr>
        <p:spPr>
          <a:xfrm>
            <a:off x="2590800" y="762000"/>
            <a:ext cx="0" cy="5867400"/>
          </a:xfrm>
          <a:prstGeom prst="straightConnector1">
            <a:avLst/>
          </a:prstGeom>
          <a:noFill/>
          <a:ln w="9525" cap="flat" cmpd="sng">
            <a:solidFill>
              <a:srgbClr val="4A7DBA"/>
            </a:solidFill>
            <a:prstDash val="solid"/>
            <a:round/>
            <a:headEnd type="none" w="sm" len="sm"/>
            <a:tailEnd type="none" w="sm" len="sm"/>
          </a:ln>
        </p:spPr>
      </p:cxnSp>
      <p:cxnSp>
        <p:nvCxnSpPr>
          <p:cNvPr id="446" name="Google Shape;446;p56"/>
          <p:cNvCxnSpPr/>
          <p:nvPr/>
        </p:nvCxnSpPr>
        <p:spPr>
          <a:xfrm>
            <a:off x="304800" y="2286000"/>
            <a:ext cx="8534400" cy="0"/>
          </a:xfrm>
          <a:prstGeom prst="straightConnector1">
            <a:avLst/>
          </a:prstGeom>
          <a:noFill/>
          <a:ln w="9525" cap="flat" cmpd="sng">
            <a:solidFill>
              <a:srgbClr val="4A7DBA"/>
            </a:solidFill>
            <a:prstDash val="solid"/>
            <a:round/>
            <a:headEnd type="none" w="sm" len="sm"/>
            <a:tailEnd type="none" w="sm" len="sm"/>
          </a:ln>
        </p:spPr>
      </p:cxnSp>
      <p:cxnSp>
        <p:nvCxnSpPr>
          <p:cNvPr id="447" name="Google Shape;447;p56"/>
          <p:cNvCxnSpPr/>
          <p:nvPr/>
        </p:nvCxnSpPr>
        <p:spPr>
          <a:xfrm rot="10800000">
            <a:off x="2590800" y="228600"/>
            <a:ext cx="0" cy="533400"/>
          </a:xfrm>
          <a:prstGeom prst="straightConnector1">
            <a:avLst/>
          </a:prstGeom>
          <a:noFill/>
          <a:ln w="9525" cap="flat" cmpd="sng">
            <a:solidFill>
              <a:srgbClr val="4A7DBA"/>
            </a:solidFill>
            <a:prstDash val="solid"/>
            <a:round/>
            <a:headEnd type="none" w="sm" len="sm"/>
            <a:tailEnd type="none" w="sm" len="sm"/>
          </a:ln>
        </p:spPr>
      </p:cxnSp>
      <p:cxnSp>
        <p:nvCxnSpPr>
          <p:cNvPr id="448" name="Google Shape;448;p56"/>
          <p:cNvCxnSpPr/>
          <p:nvPr/>
        </p:nvCxnSpPr>
        <p:spPr>
          <a:xfrm>
            <a:off x="304800" y="4343400"/>
            <a:ext cx="8534400" cy="0"/>
          </a:xfrm>
          <a:prstGeom prst="straightConnector1">
            <a:avLst/>
          </a:prstGeom>
          <a:noFill/>
          <a:ln w="9525" cap="flat" cmpd="sng">
            <a:solidFill>
              <a:srgbClr val="4A7DBA"/>
            </a:solidFill>
            <a:prstDash val="solid"/>
            <a:round/>
            <a:headEnd type="none" w="sm" len="sm"/>
            <a:tailEnd type="none" w="sm" len="sm"/>
          </a:ln>
        </p:spPr>
      </p:cxnSp>
      <p:sp>
        <p:nvSpPr>
          <p:cNvPr id="449" name="Google Shape;449;p56"/>
          <p:cNvSpPr txBox="1"/>
          <p:nvPr/>
        </p:nvSpPr>
        <p:spPr>
          <a:xfrm>
            <a:off x="304800" y="685800"/>
            <a:ext cx="23622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chemeClr val="dk1"/>
                </a:solidFill>
                <a:latin typeface="Calibri"/>
                <a:ea typeface="Calibri"/>
                <a:cs typeface="Calibri"/>
                <a:sym typeface="Calibri"/>
              </a:rPr>
              <a:t>PREVIOUS EFFORTS</a:t>
            </a:r>
            <a:endParaRPr/>
          </a:p>
          <a:p>
            <a:pPr marL="0" marR="0" lvl="0" indent="0" algn="l" rtl="0">
              <a:spcBef>
                <a:spcPts val="0"/>
              </a:spcBef>
              <a:spcAft>
                <a:spcPts val="0"/>
              </a:spcAft>
              <a:buNone/>
            </a:pPr>
            <a:r>
              <a:rPr lang="en-GB" sz="1800">
                <a:solidFill>
                  <a:schemeClr val="dk1"/>
                </a:solidFill>
                <a:latin typeface="Calibri"/>
                <a:ea typeface="Calibri"/>
                <a:cs typeface="Calibri"/>
                <a:sym typeface="Calibri"/>
              </a:rPr>
              <a:t>TO SOLVE THIS DESIGN CHALLENGE</a:t>
            </a:r>
            <a:endParaRPr sz="1800">
              <a:solidFill>
                <a:schemeClr val="dk1"/>
              </a:solidFill>
              <a:latin typeface="Calibri"/>
              <a:ea typeface="Calibri"/>
              <a:cs typeface="Calibri"/>
              <a:sym typeface="Calibri"/>
            </a:endParaRPr>
          </a:p>
        </p:txBody>
      </p:sp>
      <p:sp>
        <p:nvSpPr>
          <p:cNvPr id="450" name="Google Shape;450;p56"/>
          <p:cNvSpPr txBox="1"/>
          <p:nvPr/>
        </p:nvSpPr>
        <p:spPr>
          <a:xfrm>
            <a:off x="381000" y="2971801"/>
            <a:ext cx="22860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chemeClr val="dk1"/>
                </a:solidFill>
                <a:latin typeface="Calibri"/>
                <a:ea typeface="Calibri"/>
                <a:cs typeface="Calibri"/>
                <a:sym typeface="Calibri"/>
              </a:rPr>
              <a:t>CURRENT ACTIVITY SYSTEM &amp; PROCESS</a:t>
            </a:r>
            <a:endParaRPr sz="1800">
              <a:solidFill>
                <a:schemeClr val="dk1"/>
              </a:solidFill>
              <a:latin typeface="Calibri"/>
              <a:ea typeface="Calibri"/>
              <a:cs typeface="Calibri"/>
              <a:sym typeface="Calibri"/>
            </a:endParaRPr>
          </a:p>
        </p:txBody>
      </p:sp>
      <p:sp>
        <p:nvSpPr>
          <p:cNvPr id="451" name="Google Shape;451;p56"/>
          <p:cNvSpPr txBox="1"/>
          <p:nvPr/>
        </p:nvSpPr>
        <p:spPr>
          <a:xfrm>
            <a:off x="3429000" y="685800"/>
            <a:ext cx="5061900" cy="923400"/>
          </a:xfrm>
          <a:prstGeom prst="rect">
            <a:avLst/>
          </a:prstGeom>
          <a:noFill/>
          <a:ln>
            <a:noFill/>
          </a:ln>
        </p:spPr>
        <p:txBody>
          <a:bodyPr spcFirstLastPara="1" wrap="square" lIns="91425" tIns="45700" rIns="91425" bIns="45700" anchor="t" anchorCtr="0">
            <a:spAutoFit/>
          </a:bodyPr>
          <a:lstStyle/>
          <a:p>
            <a:pPr marL="0" marR="0" lvl="0" indent="-114300" algn="l" rtl="0">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TRYING TO MAKE SOME PROTOTYPE</a:t>
            </a:r>
            <a:endParaRPr/>
          </a:p>
          <a:p>
            <a:pPr marL="0" marR="0" lvl="0" indent="-114300" algn="l" rtl="0">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WORKING ON SOME IDEAS ABOUT FOOD DELIVERY</a:t>
            </a:r>
            <a:endParaRPr/>
          </a:p>
          <a:p>
            <a:pPr marL="0" marR="0" lvl="0" indent="-114300" algn="l" rtl="0">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USING STICKY NOTES TO TRACK OUR IDEAS</a:t>
            </a:r>
            <a:endParaRPr sz="1800">
              <a:solidFill>
                <a:schemeClr val="dk1"/>
              </a:solidFill>
              <a:latin typeface="Calibri"/>
              <a:ea typeface="Calibri"/>
              <a:cs typeface="Calibri"/>
              <a:sym typeface="Calibri"/>
            </a:endParaRPr>
          </a:p>
        </p:txBody>
      </p:sp>
      <p:sp>
        <p:nvSpPr>
          <p:cNvPr id="452" name="Google Shape;452;p56"/>
          <p:cNvSpPr txBox="1"/>
          <p:nvPr/>
        </p:nvSpPr>
        <p:spPr>
          <a:xfrm>
            <a:off x="2971800" y="2514600"/>
            <a:ext cx="51192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chemeClr val="dk1"/>
                </a:solidFill>
                <a:latin typeface="Calibri"/>
                <a:ea typeface="Calibri"/>
                <a:cs typeface="Calibri"/>
                <a:sym typeface="Calibri"/>
              </a:rPr>
              <a:t>CURRENTLY TRYING TO DEVELOP SOME PROTOTYPES</a:t>
            </a:r>
            <a:endParaRPr/>
          </a:p>
          <a:p>
            <a:pPr marL="0" marR="0" lvl="0" indent="0" algn="l" rtl="0">
              <a:spcBef>
                <a:spcPts val="0"/>
              </a:spcBef>
              <a:spcAft>
                <a:spcPts val="0"/>
              </a:spcAft>
              <a:buNone/>
            </a:pPr>
            <a:r>
              <a:rPr lang="en-GB" sz="1800">
                <a:solidFill>
                  <a:schemeClr val="dk1"/>
                </a:solidFill>
                <a:latin typeface="Calibri"/>
                <a:ea typeface="Calibri"/>
                <a:cs typeface="Calibri"/>
                <a:sym typeface="Calibri"/>
              </a:rPr>
              <a:t>OF THE ROBOTS</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9"/>
          <p:cNvSpPr txBox="1"/>
          <p:nvPr/>
        </p:nvSpPr>
        <p:spPr>
          <a:xfrm>
            <a:off x="651725" y="414750"/>
            <a:ext cx="43548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4400" b="1" i="1">
                <a:latin typeface="Trebuchet MS"/>
                <a:ea typeface="Trebuchet MS"/>
                <a:cs typeface="Trebuchet MS"/>
                <a:sym typeface="Trebuchet MS"/>
              </a:rPr>
              <a:t>TEAM 7 </a:t>
            </a:r>
            <a:endParaRPr sz="4400" b="1" i="1">
              <a:latin typeface="Trebuchet MS"/>
              <a:ea typeface="Trebuchet MS"/>
              <a:cs typeface="Trebuchet MS"/>
              <a:sym typeface="Trebuchet MS"/>
            </a:endParaRPr>
          </a:p>
        </p:txBody>
      </p:sp>
      <p:sp>
        <p:nvSpPr>
          <p:cNvPr id="219" name="Google Shape;219;p39"/>
          <p:cNvSpPr txBox="1"/>
          <p:nvPr/>
        </p:nvSpPr>
        <p:spPr>
          <a:xfrm>
            <a:off x="977600" y="1762650"/>
            <a:ext cx="6206400" cy="2554515"/>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rabicPeriod"/>
            </a:pPr>
            <a:r>
              <a:rPr lang="en-US" dirty="0"/>
              <a:t>21CDR008               ----     CHAMMISH DHYANN KESHAV  G</a:t>
            </a:r>
          </a:p>
          <a:p>
            <a:pPr marL="457200" lvl="0" indent="-317500" algn="l" rtl="0">
              <a:spcBef>
                <a:spcPts val="0"/>
              </a:spcBef>
              <a:spcAft>
                <a:spcPts val="0"/>
              </a:spcAft>
              <a:buSzPts val="1400"/>
              <a:buAutoNum type="arabicPeriod"/>
            </a:pPr>
            <a:endParaRPr lang="en-US" dirty="0"/>
          </a:p>
          <a:p>
            <a:pPr marL="457200" lvl="0" indent="-317500" algn="l" rtl="0">
              <a:spcBef>
                <a:spcPts val="0"/>
              </a:spcBef>
              <a:spcAft>
                <a:spcPts val="0"/>
              </a:spcAft>
              <a:buSzPts val="1400"/>
              <a:buAutoNum type="arabicPeriod"/>
            </a:pPr>
            <a:r>
              <a:rPr lang="en-US" dirty="0"/>
              <a:t>21CDR018               ----      KARTHIKA    M</a:t>
            </a:r>
          </a:p>
          <a:p>
            <a:pPr marL="457200" lvl="0" indent="-317500" algn="l" rtl="0">
              <a:spcBef>
                <a:spcPts val="0"/>
              </a:spcBef>
              <a:spcAft>
                <a:spcPts val="0"/>
              </a:spcAft>
              <a:buSzPts val="1400"/>
              <a:buAutoNum type="arabicPeriod"/>
            </a:pPr>
            <a:endParaRPr lang="en-US" dirty="0"/>
          </a:p>
          <a:p>
            <a:pPr marL="457200" lvl="0" indent="-317500" algn="l" rtl="0">
              <a:spcBef>
                <a:spcPts val="0"/>
              </a:spcBef>
              <a:spcAft>
                <a:spcPts val="0"/>
              </a:spcAft>
              <a:buSzPts val="1400"/>
              <a:buAutoNum type="arabicPeriod"/>
            </a:pPr>
            <a:r>
              <a:rPr lang="en-US" dirty="0"/>
              <a:t>21CDR025               ----      MOHAMED AJMAL M</a:t>
            </a:r>
          </a:p>
          <a:p>
            <a:pPr marL="457200" lvl="0" indent="-317500" algn="l" rtl="0">
              <a:spcBef>
                <a:spcPts val="0"/>
              </a:spcBef>
              <a:spcAft>
                <a:spcPts val="0"/>
              </a:spcAft>
              <a:buSzPts val="1400"/>
              <a:buAutoNum type="arabicPeriod"/>
            </a:pPr>
            <a:endParaRPr lang="en-US" dirty="0"/>
          </a:p>
          <a:p>
            <a:pPr marL="457200" lvl="0" indent="-317500" algn="l" rtl="0">
              <a:spcBef>
                <a:spcPts val="0"/>
              </a:spcBef>
              <a:spcAft>
                <a:spcPts val="0"/>
              </a:spcAft>
              <a:buSzPts val="1400"/>
              <a:buAutoNum type="arabicPeriod"/>
            </a:pPr>
            <a:r>
              <a:rPr lang="en-US" dirty="0"/>
              <a:t>21CDR028               ----       NANDITA S</a:t>
            </a:r>
          </a:p>
          <a:p>
            <a:pPr marL="457200" lvl="0" indent="-317500" algn="l" rtl="0">
              <a:spcBef>
                <a:spcPts val="0"/>
              </a:spcBef>
              <a:spcAft>
                <a:spcPts val="0"/>
              </a:spcAft>
              <a:buSzPts val="1400"/>
              <a:buAutoNum type="arabicPeriod"/>
            </a:pPr>
            <a:endParaRPr lang="en-US" dirty="0"/>
          </a:p>
          <a:p>
            <a:pPr marL="457200" lvl="0" indent="-317500" algn="l" rtl="0">
              <a:spcBef>
                <a:spcPts val="0"/>
              </a:spcBef>
              <a:spcAft>
                <a:spcPts val="0"/>
              </a:spcAft>
              <a:buSzPts val="1400"/>
              <a:buAutoNum type="arabicPeriod"/>
            </a:pPr>
            <a:r>
              <a:rPr lang="en-US" dirty="0"/>
              <a:t>21CDR040               ----       SAM </a:t>
            </a:r>
            <a:r>
              <a:rPr lang="en-US"/>
              <a:t>WILLSON S</a:t>
            </a:r>
            <a:endParaRPr lang="en-US" dirty="0"/>
          </a:p>
          <a:p>
            <a:pPr marL="457200" lvl="0" indent="-317500" algn="l" rtl="0">
              <a:spcBef>
                <a:spcPts val="0"/>
              </a:spcBef>
              <a:spcAft>
                <a:spcPts val="0"/>
              </a:spcAft>
              <a:buSzPts val="1400"/>
              <a:buAutoNum type="arabicPeriod"/>
            </a:pPr>
            <a:endParaRPr lang="en-US" dirty="0"/>
          </a:p>
          <a:p>
            <a:pPr marL="457200" lvl="0" indent="-317500" algn="l" rtl="0">
              <a:spcBef>
                <a:spcPts val="0"/>
              </a:spcBef>
              <a:spcAft>
                <a:spcPts val="0"/>
              </a:spcAft>
              <a:buSzPts val="1400"/>
              <a:buAutoNum type="arabicPeriod"/>
            </a:pPr>
            <a:r>
              <a:rPr lang="en-US" dirty="0"/>
              <a:t>21CDR053               ----        TAMIL ARASAN U</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5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2800"/>
              <a:buFont typeface="Calibri"/>
              <a:buNone/>
            </a:pPr>
            <a:r>
              <a:rPr lang="en-GB" sz="2800" b="1">
                <a:solidFill>
                  <a:srgbClr val="FF0000"/>
                </a:solidFill>
              </a:rPr>
              <a:t>T14</a:t>
            </a:r>
            <a:r>
              <a:rPr lang="en-GB" sz="2800"/>
              <a:t>: Project Brief and Reframing Project Challenges</a:t>
            </a:r>
            <a:endParaRPr sz="2800"/>
          </a:p>
        </p:txBody>
      </p:sp>
      <p:sp>
        <p:nvSpPr>
          <p:cNvPr id="459" name="Google Shape;459;p5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5/24/2022</a:t>
            </a:r>
            <a:endParaRPr/>
          </a:p>
        </p:txBody>
      </p:sp>
      <p:sp>
        <p:nvSpPr>
          <p:cNvPr id="460" name="Google Shape;460;p5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List of Templates for CAT I</a:t>
            </a:r>
            <a:endParaRPr/>
          </a:p>
        </p:txBody>
      </p:sp>
      <p:sp>
        <p:nvSpPr>
          <p:cNvPr id="461" name="Google Shape;461;p5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GB"/>
              <a:t>20</a:t>
            </a:fld>
            <a:endParaRPr/>
          </a:p>
        </p:txBody>
      </p:sp>
      <p:pic>
        <p:nvPicPr>
          <p:cNvPr id="462" name="Google Shape;462;p57"/>
          <p:cNvPicPr preferRelativeResize="0"/>
          <p:nvPr/>
        </p:nvPicPr>
        <p:blipFill rotWithShape="1">
          <a:blip r:embed="rId3">
            <a:alphaModFix/>
          </a:blip>
          <a:srcRect/>
          <a:stretch/>
        </p:blipFill>
        <p:spPr>
          <a:xfrm rot="5400000">
            <a:off x="1920605" y="-134734"/>
            <a:ext cx="5572163" cy="8413306"/>
          </a:xfrm>
          <a:prstGeom prst="rect">
            <a:avLst/>
          </a:prstGeom>
          <a:noFill/>
          <a:ln>
            <a:noFill/>
          </a:ln>
        </p:spPr>
      </p:pic>
      <p:sp>
        <p:nvSpPr>
          <p:cNvPr id="463" name="Google Shape;463;p57"/>
          <p:cNvSpPr/>
          <p:nvPr/>
        </p:nvSpPr>
        <p:spPr>
          <a:xfrm>
            <a:off x="2786050" y="2285992"/>
            <a:ext cx="5786400" cy="954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400" b="0" i="1" u="none" strike="noStrike" cap="none">
                <a:solidFill>
                  <a:srgbClr val="0000CC"/>
                </a:solidFill>
                <a:latin typeface="Calibri"/>
                <a:ea typeface="Calibri"/>
                <a:cs typeface="Calibri"/>
                <a:sym typeface="Calibri"/>
              </a:rPr>
              <a:t>Without phone,we can’t unlock the robots.</a:t>
            </a:r>
            <a:endParaRPr/>
          </a:p>
          <a:p>
            <a:pPr marL="0" marR="0" lvl="0" indent="0" algn="l" rtl="0">
              <a:spcBef>
                <a:spcPts val="0"/>
              </a:spcBef>
              <a:spcAft>
                <a:spcPts val="0"/>
              </a:spcAft>
              <a:buNone/>
            </a:pPr>
            <a:r>
              <a:rPr lang="en-GB" sz="1400" i="1">
                <a:solidFill>
                  <a:srgbClr val="0000CC"/>
                </a:solidFill>
                <a:latin typeface="Calibri"/>
                <a:ea typeface="Calibri"/>
                <a:cs typeface="Calibri"/>
                <a:sym typeface="Calibri"/>
              </a:rPr>
              <a:t>Food delivery robots size is similar as humans,it can hold only 20 pounds which means approximately 9 kgs.so we can’t order food for any event or function</a:t>
            </a:r>
            <a:endParaRPr sz="1400" i="1">
              <a:solidFill>
                <a:srgbClr val="0000CC"/>
              </a:solidFill>
              <a:latin typeface="Calibri"/>
              <a:ea typeface="Calibri"/>
              <a:cs typeface="Calibri"/>
              <a:sym typeface="Calibri"/>
            </a:endParaRPr>
          </a:p>
        </p:txBody>
      </p:sp>
      <p:sp>
        <p:nvSpPr>
          <p:cNvPr id="464" name="Google Shape;464;p57"/>
          <p:cNvSpPr/>
          <p:nvPr/>
        </p:nvSpPr>
        <p:spPr>
          <a:xfrm>
            <a:off x="2714612" y="3214686"/>
            <a:ext cx="6215100" cy="83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a:solidFill>
                  <a:srgbClr val="0000CC"/>
                </a:solidFill>
                <a:latin typeface="Calibri"/>
                <a:ea typeface="Calibri"/>
                <a:cs typeface="Calibri"/>
                <a:sym typeface="Calibri"/>
              </a:rPr>
              <a:t>Food delivery robots are already exists in USA,Russia and some countries makes steps to proceed this.these robots will not affect the activity of normal people and it will reduce the time.</a:t>
            </a:r>
            <a:endParaRPr sz="1600">
              <a:solidFill>
                <a:srgbClr val="0000CC"/>
              </a:solidFill>
              <a:latin typeface="Calibri"/>
              <a:ea typeface="Calibri"/>
              <a:cs typeface="Calibri"/>
              <a:sym typeface="Calibri"/>
            </a:endParaRPr>
          </a:p>
        </p:txBody>
      </p:sp>
      <p:sp>
        <p:nvSpPr>
          <p:cNvPr id="465" name="Google Shape;465;p57"/>
          <p:cNvSpPr/>
          <p:nvPr/>
        </p:nvSpPr>
        <p:spPr>
          <a:xfrm>
            <a:off x="2714612" y="5842337"/>
            <a:ext cx="58578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900">
                <a:solidFill>
                  <a:srgbClr val="0000CC"/>
                </a:solidFill>
                <a:latin typeface="Calibri"/>
                <a:ea typeface="Calibri"/>
                <a:cs typeface="Calibri"/>
                <a:sym typeface="Calibri"/>
              </a:rPr>
              <a:t>To approach the restaurants as we need their support to deliver food and customers as they are going to use this app and the robot .</a:t>
            </a:r>
            <a:endParaRPr/>
          </a:p>
          <a:p>
            <a:pPr marL="0" marR="0" lvl="0" indent="0" algn="l" rtl="0">
              <a:spcBef>
                <a:spcPts val="0"/>
              </a:spcBef>
              <a:spcAft>
                <a:spcPts val="0"/>
              </a:spcAft>
              <a:buNone/>
            </a:pPr>
            <a:r>
              <a:rPr lang="en-GB" sz="900">
                <a:solidFill>
                  <a:srgbClr val="0000CC"/>
                </a:solidFill>
                <a:latin typeface="Calibri"/>
                <a:ea typeface="Calibri"/>
                <a:cs typeface="Calibri"/>
                <a:sym typeface="Calibri"/>
              </a:rPr>
              <a:t>to develop the app user friendly as they can select their favorite food and store it in the wish list.they can cancel the order within 5 minutes if they don’t want and they can track the robot’s live location…</a:t>
            </a:r>
            <a:endParaRPr/>
          </a:p>
          <a:p>
            <a:pPr marL="0" marR="0" lvl="0" indent="0" algn="l" rtl="0">
              <a:spcBef>
                <a:spcPts val="0"/>
              </a:spcBef>
              <a:spcAft>
                <a:spcPts val="0"/>
              </a:spcAft>
              <a:buNone/>
            </a:pPr>
            <a:r>
              <a:rPr lang="en-GB" sz="900">
                <a:solidFill>
                  <a:srgbClr val="0000CC"/>
                </a:solidFill>
                <a:latin typeface="Calibri"/>
                <a:ea typeface="Calibri"/>
                <a:cs typeface="Calibri"/>
                <a:sym typeface="Calibri"/>
              </a:rPr>
              <a:t>To communicate with customers with their known language using microphones..</a:t>
            </a:r>
            <a:endParaRPr/>
          </a:p>
          <a:p>
            <a:pPr marL="0" marR="0" lvl="0" indent="0" algn="l" rtl="0">
              <a:spcBef>
                <a:spcPts val="0"/>
              </a:spcBef>
              <a:spcAft>
                <a:spcPts val="0"/>
              </a:spcAft>
              <a:buNone/>
            </a:pPr>
            <a:r>
              <a:rPr lang="en-GB" sz="900">
                <a:solidFill>
                  <a:srgbClr val="0000CC"/>
                </a:solidFill>
                <a:latin typeface="Calibri"/>
                <a:ea typeface="Calibri"/>
                <a:cs typeface="Calibri"/>
                <a:sym typeface="Calibri"/>
              </a:rPr>
              <a:t>To reduce the accident as the robots having cameras.</a:t>
            </a:r>
            <a:endParaRPr sz="900">
              <a:solidFill>
                <a:srgbClr val="0000CC"/>
              </a:solidFill>
              <a:latin typeface="Calibri"/>
              <a:ea typeface="Calibri"/>
              <a:cs typeface="Calibri"/>
              <a:sym typeface="Calibri"/>
            </a:endParaRPr>
          </a:p>
        </p:txBody>
      </p:sp>
      <p:sp>
        <p:nvSpPr>
          <p:cNvPr id="466" name="Google Shape;466;p57"/>
          <p:cNvSpPr/>
          <p:nvPr/>
        </p:nvSpPr>
        <p:spPr>
          <a:xfrm>
            <a:off x="2714612" y="5000636"/>
            <a:ext cx="6215100" cy="738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400">
                <a:solidFill>
                  <a:srgbClr val="0000CC"/>
                </a:solidFill>
                <a:latin typeface="Calibri"/>
                <a:ea typeface="Calibri"/>
                <a:cs typeface="Calibri"/>
                <a:sym typeface="Calibri"/>
              </a:rPr>
              <a:t>Food delivery has made major advancement in the past few years,wito track orders in real time.In this pandemic situation,it will greatly reduces the spreading of diseases..</a:t>
            </a:r>
            <a:endParaRPr/>
          </a:p>
        </p:txBody>
      </p:sp>
      <p:sp>
        <p:nvSpPr>
          <p:cNvPr id="467" name="Google Shape;467;p57"/>
          <p:cNvSpPr/>
          <p:nvPr/>
        </p:nvSpPr>
        <p:spPr>
          <a:xfrm>
            <a:off x="2750313" y="4061438"/>
            <a:ext cx="61437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900">
                <a:solidFill>
                  <a:srgbClr val="0000CC"/>
                </a:solidFill>
                <a:latin typeface="Calibri"/>
                <a:ea typeface="Calibri"/>
                <a:cs typeface="Calibri"/>
                <a:sym typeface="Calibri"/>
              </a:rPr>
              <a:t>21CDR008-Relationship between agencies and customers ,impact assessment due to this food delivery robot.</a:t>
            </a:r>
            <a:endParaRPr/>
          </a:p>
          <a:p>
            <a:pPr marL="0" marR="0" lvl="0" indent="0" algn="l" rtl="0">
              <a:spcBef>
                <a:spcPts val="0"/>
              </a:spcBef>
              <a:spcAft>
                <a:spcPts val="0"/>
              </a:spcAft>
              <a:buNone/>
            </a:pPr>
            <a:r>
              <a:rPr lang="en-GB" sz="900">
                <a:solidFill>
                  <a:srgbClr val="0000CC"/>
                </a:solidFill>
                <a:latin typeface="Calibri"/>
                <a:ea typeface="Calibri"/>
                <a:cs typeface="Calibri"/>
                <a:sym typeface="Calibri"/>
              </a:rPr>
              <a:t>21CDR040-identified the problems and required solutions.</a:t>
            </a:r>
            <a:endParaRPr/>
          </a:p>
          <a:p>
            <a:pPr marL="0" marR="0" lvl="0" indent="0" algn="l" rtl="0">
              <a:spcBef>
                <a:spcPts val="0"/>
              </a:spcBef>
              <a:spcAft>
                <a:spcPts val="0"/>
              </a:spcAft>
              <a:buNone/>
            </a:pPr>
            <a:r>
              <a:rPr lang="en-GB" sz="900">
                <a:solidFill>
                  <a:srgbClr val="0000CC"/>
                </a:solidFill>
                <a:latin typeface="Calibri"/>
                <a:ea typeface="Calibri"/>
                <a:cs typeface="Calibri"/>
                <a:sym typeface="Calibri"/>
              </a:rPr>
              <a:t>21CDR025-Make conversation with the customers and found the problems.</a:t>
            </a:r>
            <a:endParaRPr/>
          </a:p>
          <a:p>
            <a:pPr marL="0" marR="0" lvl="0" indent="0" algn="l" rtl="0">
              <a:spcBef>
                <a:spcPts val="0"/>
              </a:spcBef>
              <a:spcAft>
                <a:spcPts val="0"/>
              </a:spcAft>
              <a:buNone/>
            </a:pPr>
            <a:r>
              <a:rPr lang="en-GB" sz="900">
                <a:solidFill>
                  <a:srgbClr val="0000CC"/>
                </a:solidFill>
                <a:latin typeface="Calibri"/>
                <a:ea typeface="Calibri"/>
                <a:cs typeface="Calibri"/>
                <a:sym typeface="Calibri"/>
              </a:rPr>
              <a:t>21CDR018-Reframing the projects into how might we..and found the issues behind this design challenge.</a:t>
            </a:r>
            <a:endParaRPr/>
          </a:p>
          <a:p>
            <a:pPr marL="0" marR="0" lvl="0" indent="0" algn="l" rtl="0">
              <a:spcBef>
                <a:spcPts val="0"/>
              </a:spcBef>
              <a:spcAft>
                <a:spcPts val="0"/>
              </a:spcAft>
              <a:buNone/>
            </a:pPr>
            <a:r>
              <a:rPr lang="en-GB" sz="900">
                <a:solidFill>
                  <a:srgbClr val="0000CC"/>
                </a:solidFill>
                <a:latin typeface="Calibri"/>
                <a:ea typeface="Calibri"/>
                <a:cs typeface="Calibri"/>
                <a:sym typeface="Calibri"/>
              </a:rPr>
              <a:t>21CDR053-Gathered information about the organisation in which the robots works under.</a:t>
            </a:r>
            <a:endParaRPr/>
          </a:p>
          <a:p>
            <a:pPr marL="0" marR="0" lvl="0" indent="0" algn="l" rtl="0">
              <a:spcBef>
                <a:spcPts val="0"/>
              </a:spcBef>
              <a:spcAft>
                <a:spcPts val="0"/>
              </a:spcAft>
              <a:buNone/>
            </a:pPr>
            <a:r>
              <a:rPr lang="en-GB" sz="900">
                <a:solidFill>
                  <a:srgbClr val="0000CC"/>
                </a:solidFill>
                <a:latin typeface="Calibri"/>
                <a:ea typeface="Calibri"/>
                <a:cs typeface="Calibri"/>
                <a:sym typeface="Calibri"/>
              </a:rPr>
              <a:t>21CDR028-Identity relevant key stakeholders and the stakeholder priority.</a:t>
            </a:r>
            <a:endParaRPr sz="900">
              <a:solidFill>
                <a:srgbClr val="0000CC"/>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5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3600"/>
              <a:buFont typeface="Calibri"/>
              <a:buNone/>
            </a:pPr>
            <a:r>
              <a:rPr lang="en-GB" sz="3600" b="1">
                <a:solidFill>
                  <a:srgbClr val="FF0000"/>
                </a:solidFill>
              </a:rPr>
              <a:t>T15</a:t>
            </a:r>
            <a:r>
              <a:rPr lang="en-GB" sz="3600"/>
              <a:t>: Reframing the Opportunities</a:t>
            </a:r>
            <a:endParaRPr sz="3600"/>
          </a:p>
        </p:txBody>
      </p:sp>
      <p:pic>
        <p:nvPicPr>
          <p:cNvPr id="474" name="Google Shape;474;p58"/>
          <p:cNvPicPr preferRelativeResize="0"/>
          <p:nvPr/>
        </p:nvPicPr>
        <p:blipFill rotWithShape="1">
          <a:blip r:embed="rId3">
            <a:alphaModFix/>
          </a:blip>
          <a:srcRect/>
          <a:stretch/>
        </p:blipFill>
        <p:spPr>
          <a:xfrm rot="5400000">
            <a:off x="2240537" y="402613"/>
            <a:ext cx="4332307" cy="7098934"/>
          </a:xfrm>
          <a:prstGeom prst="rect">
            <a:avLst/>
          </a:prstGeom>
          <a:noFill/>
          <a:ln>
            <a:noFill/>
          </a:ln>
        </p:spPr>
      </p:pic>
      <p:pic>
        <p:nvPicPr>
          <p:cNvPr id="475" name="Google Shape;475;p58"/>
          <p:cNvPicPr preferRelativeResize="0"/>
          <p:nvPr/>
        </p:nvPicPr>
        <p:blipFill>
          <a:blip r:embed="rId4">
            <a:alphaModFix/>
          </a:blip>
          <a:stretch>
            <a:fillRect/>
          </a:stretch>
        </p:blipFill>
        <p:spPr>
          <a:xfrm>
            <a:off x="1229368" y="3654475"/>
            <a:ext cx="2346350" cy="1564225"/>
          </a:xfrm>
          <a:prstGeom prst="rect">
            <a:avLst/>
          </a:prstGeom>
          <a:noFill/>
          <a:ln>
            <a:noFill/>
          </a:ln>
        </p:spPr>
      </p:pic>
      <p:sp>
        <p:nvSpPr>
          <p:cNvPr id="476" name="Google Shape;476;p58"/>
          <p:cNvSpPr/>
          <p:nvPr/>
        </p:nvSpPr>
        <p:spPr>
          <a:xfrm>
            <a:off x="642900" y="3951104"/>
            <a:ext cx="3929100" cy="139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500" b="1">
                <a:solidFill>
                  <a:schemeClr val="dk1"/>
                </a:solidFill>
                <a:latin typeface="Calibri"/>
                <a:ea typeface="Calibri"/>
                <a:cs typeface="Calibri"/>
                <a:sym typeface="Calibri"/>
              </a:rPr>
              <a:t>1.</a:t>
            </a:r>
            <a:r>
              <a:rPr lang="en-GB" sz="1500">
                <a:solidFill>
                  <a:schemeClr val="dk1"/>
                </a:solidFill>
                <a:latin typeface="Calibri"/>
                <a:ea typeface="Calibri"/>
                <a:cs typeface="Calibri"/>
                <a:sym typeface="Calibri"/>
              </a:rPr>
              <a:t>How might we get the assurance </a:t>
            </a:r>
            <a:endParaRPr sz="1500">
              <a:solidFill>
                <a:schemeClr val="dk1"/>
              </a:solidFill>
              <a:latin typeface="Calibri"/>
              <a:ea typeface="Calibri"/>
              <a:cs typeface="Calibri"/>
              <a:sym typeface="Calibri"/>
            </a:endParaRPr>
          </a:p>
          <a:p>
            <a:pPr marL="0" marR="0" lvl="0" indent="0" algn="l" rtl="0">
              <a:spcBef>
                <a:spcPts val="0"/>
              </a:spcBef>
              <a:spcAft>
                <a:spcPts val="0"/>
              </a:spcAft>
              <a:buNone/>
            </a:pPr>
            <a:r>
              <a:rPr lang="en-GB" sz="1500">
                <a:solidFill>
                  <a:schemeClr val="dk1"/>
                </a:solidFill>
                <a:latin typeface="Calibri"/>
                <a:ea typeface="Calibri"/>
                <a:cs typeface="Calibri"/>
                <a:sym typeface="Calibri"/>
              </a:rPr>
              <a:t>for the safest delivery?</a:t>
            </a:r>
            <a:endParaRPr sz="1500">
              <a:latin typeface="Calibri"/>
              <a:ea typeface="Calibri"/>
              <a:cs typeface="Calibri"/>
              <a:sym typeface="Calibri"/>
            </a:endParaRPr>
          </a:p>
          <a:p>
            <a:pPr marL="0" marR="0" lvl="0" indent="0" algn="l" rtl="0">
              <a:spcBef>
                <a:spcPts val="0"/>
              </a:spcBef>
              <a:spcAft>
                <a:spcPts val="0"/>
              </a:spcAft>
              <a:buNone/>
            </a:pPr>
            <a:r>
              <a:rPr lang="en-GB" sz="1500" b="1">
                <a:solidFill>
                  <a:schemeClr val="dk1"/>
                </a:solidFill>
                <a:latin typeface="Calibri"/>
                <a:ea typeface="Calibri"/>
                <a:cs typeface="Calibri"/>
                <a:sym typeface="Calibri"/>
              </a:rPr>
              <a:t>2.</a:t>
            </a:r>
            <a:r>
              <a:rPr lang="en-GB" sz="1500">
                <a:solidFill>
                  <a:schemeClr val="dk1"/>
                </a:solidFill>
                <a:latin typeface="Calibri"/>
                <a:ea typeface="Calibri"/>
                <a:cs typeface="Calibri"/>
                <a:sym typeface="Calibri"/>
              </a:rPr>
              <a:t>How might we get the support from</a:t>
            </a:r>
            <a:endParaRPr sz="1500">
              <a:solidFill>
                <a:schemeClr val="dk1"/>
              </a:solidFill>
              <a:latin typeface="Calibri"/>
              <a:ea typeface="Calibri"/>
              <a:cs typeface="Calibri"/>
              <a:sym typeface="Calibri"/>
            </a:endParaRPr>
          </a:p>
          <a:p>
            <a:pPr marL="0" marR="0" lvl="0" indent="0" algn="l" rtl="0">
              <a:spcBef>
                <a:spcPts val="0"/>
              </a:spcBef>
              <a:spcAft>
                <a:spcPts val="0"/>
              </a:spcAft>
              <a:buNone/>
            </a:pPr>
            <a:r>
              <a:rPr lang="en-GB" sz="1500">
                <a:solidFill>
                  <a:schemeClr val="dk1"/>
                </a:solidFill>
                <a:latin typeface="Calibri"/>
                <a:ea typeface="Calibri"/>
                <a:cs typeface="Calibri"/>
                <a:sym typeface="Calibri"/>
              </a:rPr>
              <a:t> all the restaurants and the customers?</a:t>
            </a:r>
            <a:endParaRPr sz="1500">
              <a:latin typeface="Calibri"/>
              <a:ea typeface="Calibri"/>
              <a:cs typeface="Calibri"/>
              <a:sym typeface="Calibri"/>
            </a:endParaRPr>
          </a:p>
          <a:p>
            <a:pPr marL="0" marR="0" lvl="0" indent="0" algn="l" rtl="0">
              <a:spcBef>
                <a:spcPts val="0"/>
              </a:spcBef>
              <a:spcAft>
                <a:spcPts val="0"/>
              </a:spcAft>
              <a:buNone/>
            </a:pPr>
            <a:r>
              <a:rPr lang="en-GB" sz="1500" b="1">
                <a:solidFill>
                  <a:schemeClr val="dk1"/>
                </a:solidFill>
                <a:latin typeface="Calibri"/>
                <a:ea typeface="Calibri"/>
                <a:cs typeface="Calibri"/>
                <a:sym typeface="Calibri"/>
              </a:rPr>
              <a:t>3</a:t>
            </a:r>
            <a:r>
              <a:rPr lang="en-GB" sz="1500">
                <a:solidFill>
                  <a:schemeClr val="dk1"/>
                </a:solidFill>
                <a:latin typeface="Calibri"/>
                <a:ea typeface="Calibri"/>
                <a:cs typeface="Calibri"/>
                <a:sym typeface="Calibri"/>
              </a:rPr>
              <a:t>.How might we protect us from </a:t>
            </a:r>
            <a:endParaRPr sz="1500">
              <a:solidFill>
                <a:schemeClr val="dk1"/>
              </a:solidFill>
              <a:latin typeface="Calibri"/>
              <a:ea typeface="Calibri"/>
              <a:cs typeface="Calibri"/>
              <a:sym typeface="Calibri"/>
            </a:endParaRPr>
          </a:p>
          <a:p>
            <a:pPr marL="0" marR="0" lvl="0" indent="0" algn="l" rtl="0">
              <a:spcBef>
                <a:spcPts val="0"/>
              </a:spcBef>
              <a:spcAft>
                <a:spcPts val="0"/>
              </a:spcAft>
              <a:buNone/>
            </a:pPr>
            <a:r>
              <a:rPr lang="en-GB" sz="1500">
                <a:solidFill>
                  <a:schemeClr val="dk1"/>
                </a:solidFill>
                <a:latin typeface="Calibri"/>
                <a:ea typeface="Calibri"/>
                <a:cs typeface="Calibri"/>
                <a:sym typeface="Calibri"/>
              </a:rPr>
              <a:t>bad weather condition  and from burglar?</a:t>
            </a:r>
            <a:endParaRPr sz="15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0"/>
          <p:cNvSpPr txBox="1">
            <a:spLocks noGrp="1"/>
          </p:cNvSpPr>
          <p:nvPr>
            <p:ph type="title"/>
          </p:nvPr>
        </p:nvSpPr>
        <p:spPr>
          <a:xfrm>
            <a:off x="457200" y="274651"/>
            <a:ext cx="8229600" cy="540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GB" sz="4200"/>
              <a:t>List of Templates</a:t>
            </a:r>
            <a:endParaRPr sz="4200"/>
          </a:p>
        </p:txBody>
      </p:sp>
      <p:sp>
        <p:nvSpPr>
          <p:cNvPr id="225" name="Google Shape;225;p40"/>
          <p:cNvSpPr txBox="1">
            <a:spLocks noGrp="1"/>
          </p:cNvSpPr>
          <p:nvPr>
            <p:ph type="body" idx="1"/>
          </p:nvPr>
        </p:nvSpPr>
        <p:spPr>
          <a:xfrm>
            <a:off x="464321" y="1205426"/>
            <a:ext cx="8215500" cy="373200"/>
          </a:xfrm>
          <a:prstGeom prst="rect">
            <a:avLst/>
          </a:prstGeom>
          <a:solidFill>
            <a:srgbClr val="DDD9C3"/>
          </a:solidFill>
          <a:ln>
            <a:noFill/>
          </a:ln>
        </p:spPr>
        <p:txBody>
          <a:bodyPr spcFirstLastPara="1" wrap="square" lIns="91425" tIns="45700" rIns="91425" bIns="45700" anchor="t" anchorCtr="0">
            <a:normAutofit fontScale="70000" lnSpcReduction="20000"/>
          </a:bodyPr>
          <a:lstStyle/>
          <a:p>
            <a:pPr marL="342900" lvl="0" indent="-342900" algn="l" rtl="0">
              <a:spcBef>
                <a:spcPts val="0"/>
              </a:spcBef>
              <a:spcAft>
                <a:spcPts val="0"/>
              </a:spcAft>
              <a:buClr>
                <a:srgbClr val="FF0000"/>
              </a:buClr>
              <a:buSzPct val="100000"/>
              <a:buChar char="•"/>
            </a:pPr>
            <a:r>
              <a:rPr lang="en-GB" b="1">
                <a:solidFill>
                  <a:srgbClr val="FF0000"/>
                </a:solidFill>
              </a:rPr>
              <a:t>T1: </a:t>
            </a:r>
            <a:r>
              <a:rPr lang="en-GB"/>
              <a:t>SCOPES </a:t>
            </a:r>
            <a:endParaRPr/>
          </a:p>
        </p:txBody>
      </p:sp>
      <p:sp>
        <p:nvSpPr>
          <p:cNvPr id="226" name="Google Shape;226;p40"/>
          <p:cNvSpPr txBox="1"/>
          <p:nvPr/>
        </p:nvSpPr>
        <p:spPr>
          <a:xfrm>
            <a:off x="464321" y="1578576"/>
            <a:ext cx="8229600" cy="1000200"/>
          </a:xfrm>
          <a:prstGeom prst="rect">
            <a:avLst/>
          </a:prstGeom>
          <a:solidFill>
            <a:srgbClr val="F2DADA"/>
          </a:solidFill>
          <a:ln>
            <a:noFill/>
          </a:ln>
        </p:spPr>
        <p:txBody>
          <a:bodyPr spcFirstLastPara="1" wrap="square" lIns="91425" tIns="45700" rIns="91425" bIns="45700" anchor="t" anchorCtr="0">
            <a:normAutofit fontScale="62500" lnSpcReduction="20000"/>
          </a:bodyPr>
          <a:lstStyle/>
          <a:p>
            <a:pPr marL="342900" marR="0" lvl="0" indent="-342900" algn="l" rtl="0">
              <a:lnSpc>
                <a:spcPct val="100000"/>
              </a:lnSpc>
              <a:spcBef>
                <a:spcPts val="0"/>
              </a:spcBef>
              <a:spcAft>
                <a:spcPts val="0"/>
              </a:spcAft>
              <a:buClr>
                <a:srgbClr val="FF0000"/>
              </a:buClr>
              <a:buSzPct val="100000"/>
              <a:buFont typeface="Arial"/>
              <a:buChar char="•"/>
            </a:pPr>
            <a:r>
              <a:rPr lang="en-GB" sz="3200" b="1" i="0" u="none" strike="noStrike" cap="none">
                <a:solidFill>
                  <a:srgbClr val="FF0000"/>
                </a:solidFill>
                <a:latin typeface="Calibri"/>
                <a:ea typeface="Calibri"/>
                <a:cs typeface="Calibri"/>
                <a:sym typeface="Calibri"/>
              </a:rPr>
              <a:t>T2: </a:t>
            </a:r>
            <a:r>
              <a:rPr lang="en-GB" sz="3200" b="0" i="0" u="none" strike="noStrike" cap="none">
                <a:solidFill>
                  <a:schemeClr val="dk1"/>
                </a:solidFill>
                <a:latin typeface="Calibri"/>
                <a:ea typeface="Calibri"/>
                <a:cs typeface="Calibri"/>
                <a:sym typeface="Calibri"/>
              </a:rPr>
              <a:t>STEEP Trend Analysis</a:t>
            </a:r>
            <a:endParaRPr/>
          </a:p>
          <a:p>
            <a:pPr marL="342900" marR="0" lvl="0" indent="-342900" algn="l" rtl="0">
              <a:lnSpc>
                <a:spcPct val="100000"/>
              </a:lnSpc>
              <a:spcBef>
                <a:spcPts val="400"/>
              </a:spcBef>
              <a:spcAft>
                <a:spcPts val="0"/>
              </a:spcAft>
              <a:buClr>
                <a:srgbClr val="FF0000"/>
              </a:buClr>
              <a:buSzPct val="100000"/>
              <a:buFont typeface="Arial"/>
              <a:buChar char="•"/>
            </a:pPr>
            <a:r>
              <a:rPr lang="en-GB" sz="3200" b="1" i="0" u="none" strike="noStrike" cap="none">
                <a:solidFill>
                  <a:srgbClr val="FF0000"/>
                </a:solidFill>
                <a:latin typeface="Calibri"/>
                <a:ea typeface="Calibri"/>
                <a:cs typeface="Calibri"/>
                <a:sym typeface="Calibri"/>
              </a:rPr>
              <a:t>T3:</a:t>
            </a:r>
            <a:r>
              <a:rPr lang="en-GB" sz="3200" b="0" i="0" u="none" strike="noStrike" cap="none">
                <a:solidFill>
                  <a:schemeClr val="dk1"/>
                </a:solidFill>
                <a:latin typeface="Calibri"/>
                <a:ea typeface="Calibri"/>
                <a:cs typeface="Calibri"/>
                <a:sym typeface="Calibri"/>
              </a:rPr>
              <a:t> STEEP Analysis Matrix</a:t>
            </a:r>
            <a:endParaRPr/>
          </a:p>
          <a:p>
            <a:pPr marL="342900" marR="0" lvl="0" indent="-342900" algn="l" rtl="0">
              <a:lnSpc>
                <a:spcPct val="100000"/>
              </a:lnSpc>
              <a:spcBef>
                <a:spcPts val="400"/>
              </a:spcBef>
              <a:spcAft>
                <a:spcPts val="0"/>
              </a:spcAft>
              <a:buClr>
                <a:srgbClr val="FF0000"/>
              </a:buClr>
              <a:buSzPct val="100000"/>
              <a:buFont typeface="Arial"/>
              <a:buChar char="•"/>
            </a:pPr>
            <a:r>
              <a:rPr lang="en-GB" sz="3200" b="1" i="0" u="none" strike="noStrike" cap="none">
                <a:solidFill>
                  <a:srgbClr val="FF0000"/>
                </a:solidFill>
                <a:latin typeface="Calibri"/>
                <a:ea typeface="Calibri"/>
                <a:cs typeface="Calibri"/>
                <a:sym typeface="Calibri"/>
              </a:rPr>
              <a:t>T4:</a:t>
            </a:r>
            <a:r>
              <a:rPr lang="en-GB" sz="3200" b="0" i="0" u="none" strike="noStrike" cap="none">
                <a:solidFill>
                  <a:schemeClr val="dk1"/>
                </a:solidFill>
                <a:latin typeface="Calibri"/>
                <a:ea typeface="Calibri"/>
                <a:cs typeface="Calibri"/>
                <a:sym typeface="Calibri"/>
              </a:rPr>
              <a:t> STEEP Analysis Prioritization</a:t>
            </a:r>
            <a:endParaRPr/>
          </a:p>
        </p:txBody>
      </p:sp>
      <p:sp>
        <p:nvSpPr>
          <p:cNvPr id="227" name="Google Shape;227;p40"/>
          <p:cNvSpPr txBox="1"/>
          <p:nvPr/>
        </p:nvSpPr>
        <p:spPr>
          <a:xfrm>
            <a:off x="464321" y="2578708"/>
            <a:ext cx="8229600" cy="642900"/>
          </a:xfrm>
          <a:prstGeom prst="rect">
            <a:avLst/>
          </a:prstGeom>
          <a:solidFill>
            <a:srgbClr val="FFFF00"/>
          </a:solidFill>
          <a:ln>
            <a:noFill/>
          </a:ln>
        </p:spPr>
        <p:txBody>
          <a:bodyPr spcFirstLastPara="1" wrap="square" lIns="91425" tIns="45700" rIns="91425" bIns="45700" anchor="t" anchorCtr="0">
            <a:normAutofit fontScale="62500" lnSpcReduction="20000"/>
          </a:bodyPr>
          <a:lstStyle/>
          <a:p>
            <a:pPr marL="342900" marR="0" lvl="0" indent="-342900" algn="l" rtl="0">
              <a:lnSpc>
                <a:spcPct val="100000"/>
              </a:lnSpc>
              <a:spcBef>
                <a:spcPts val="0"/>
              </a:spcBef>
              <a:spcAft>
                <a:spcPts val="0"/>
              </a:spcAft>
              <a:buClr>
                <a:srgbClr val="FF0000"/>
              </a:buClr>
              <a:buSzPct val="100000"/>
              <a:buFont typeface="Arial"/>
              <a:buChar char="•"/>
            </a:pPr>
            <a:r>
              <a:rPr lang="en-GB" sz="3200" b="1" i="0" u="none" strike="noStrike" cap="none">
                <a:solidFill>
                  <a:srgbClr val="FF0000"/>
                </a:solidFill>
                <a:latin typeface="Calibri"/>
                <a:ea typeface="Calibri"/>
                <a:cs typeface="Calibri"/>
                <a:sym typeface="Calibri"/>
              </a:rPr>
              <a:t>T5:</a:t>
            </a:r>
            <a:r>
              <a:rPr lang="en-GB" sz="3200" b="0" i="0" u="none" strike="noStrike" cap="none">
                <a:solidFill>
                  <a:schemeClr val="dk1"/>
                </a:solidFill>
                <a:latin typeface="Calibri"/>
                <a:ea typeface="Calibri"/>
                <a:cs typeface="Calibri"/>
                <a:sym typeface="Calibri"/>
              </a:rPr>
              <a:t> Strategic Priorities Matrix</a:t>
            </a:r>
            <a:endParaRPr/>
          </a:p>
          <a:p>
            <a:pPr marL="342900" marR="0" lvl="0" indent="-342900" algn="l" rtl="0">
              <a:lnSpc>
                <a:spcPct val="100000"/>
              </a:lnSpc>
              <a:spcBef>
                <a:spcPts val="400"/>
              </a:spcBef>
              <a:spcAft>
                <a:spcPts val="0"/>
              </a:spcAft>
              <a:buClr>
                <a:srgbClr val="FF0000"/>
              </a:buClr>
              <a:buSzPct val="100000"/>
              <a:buFont typeface="Arial"/>
              <a:buChar char="•"/>
            </a:pPr>
            <a:r>
              <a:rPr lang="en-GB" sz="3200" b="1" i="0" u="none" strike="noStrike" cap="none">
                <a:solidFill>
                  <a:srgbClr val="FF0000"/>
                </a:solidFill>
                <a:latin typeface="Calibri"/>
                <a:ea typeface="Calibri"/>
                <a:cs typeface="Calibri"/>
                <a:sym typeface="Calibri"/>
              </a:rPr>
              <a:t>T6: </a:t>
            </a:r>
            <a:r>
              <a:rPr lang="en-GB" sz="3200" b="0" i="0" u="none" strike="noStrike" cap="none">
                <a:solidFill>
                  <a:schemeClr val="dk1"/>
                </a:solidFill>
                <a:latin typeface="Calibri"/>
                <a:ea typeface="Calibri"/>
                <a:cs typeface="Calibri"/>
                <a:sym typeface="Calibri"/>
              </a:rPr>
              <a:t>Synthesis</a:t>
            </a:r>
            <a:endParaRPr/>
          </a:p>
        </p:txBody>
      </p:sp>
      <p:sp>
        <p:nvSpPr>
          <p:cNvPr id="228" name="Google Shape;228;p40"/>
          <p:cNvSpPr txBox="1"/>
          <p:nvPr/>
        </p:nvSpPr>
        <p:spPr>
          <a:xfrm>
            <a:off x="450091" y="3221650"/>
            <a:ext cx="8229600" cy="642900"/>
          </a:xfrm>
          <a:prstGeom prst="rect">
            <a:avLst/>
          </a:prstGeom>
          <a:solidFill>
            <a:srgbClr val="00CC00"/>
          </a:solidFill>
          <a:ln>
            <a:noFill/>
          </a:ln>
        </p:spPr>
        <p:txBody>
          <a:bodyPr spcFirstLastPara="1" wrap="square" lIns="91425" tIns="45700" rIns="91425" bIns="45700" anchor="t" anchorCtr="0">
            <a:normAutofit fontScale="62500" lnSpcReduction="20000"/>
          </a:bodyPr>
          <a:lstStyle/>
          <a:p>
            <a:pPr marL="342900" marR="0" lvl="0" indent="-342900" algn="l" rtl="0">
              <a:lnSpc>
                <a:spcPct val="100000"/>
              </a:lnSpc>
              <a:spcBef>
                <a:spcPts val="0"/>
              </a:spcBef>
              <a:spcAft>
                <a:spcPts val="0"/>
              </a:spcAft>
              <a:buClr>
                <a:srgbClr val="FF0000"/>
              </a:buClr>
              <a:buSzPct val="100000"/>
              <a:buFont typeface="Arial"/>
              <a:buChar char="•"/>
            </a:pPr>
            <a:r>
              <a:rPr lang="en-GB" sz="3200" b="1" i="0" u="none" strike="noStrike" cap="none">
                <a:solidFill>
                  <a:srgbClr val="FF0000"/>
                </a:solidFill>
                <a:latin typeface="Calibri"/>
                <a:ea typeface="Calibri"/>
                <a:cs typeface="Calibri"/>
                <a:sym typeface="Calibri"/>
              </a:rPr>
              <a:t>T7:</a:t>
            </a:r>
            <a:r>
              <a:rPr lang="en-GB" sz="3200" b="0" i="0" u="none" strike="noStrike" cap="none">
                <a:solidFill>
                  <a:schemeClr val="dk1"/>
                </a:solidFill>
                <a:latin typeface="Calibri"/>
                <a:ea typeface="Calibri"/>
                <a:cs typeface="Calibri"/>
                <a:sym typeface="Calibri"/>
              </a:rPr>
              <a:t> Activity System Mapping </a:t>
            </a:r>
            <a:endParaRPr/>
          </a:p>
          <a:p>
            <a:pPr marL="342900" marR="0" lvl="0" indent="-342900" algn="l" rtl="0">
              <a:lnSpc>
                <a:spcPct val="100000"/>
              </a:lnSpc>
              <a:spcBef>
                <a:spcPts val="400"/>
              </a:spcBef>
              <a:spcAft>
                <a:spcPts val="0"/>
              </a:spcAft>
              <a:buClr>
                <a:srgbClr val="FF0000"/>
              </a:buClr>
              <a:buSzPct val="100000"/>
              <a:buFont typeface="Arial"/>
              <a:buChar char="•"/>
            </a:pPr>
            <a:r>
              <a:rPr lang="en-GB" sz="3200" b="1" i="0" u="none" strike="noStrike" cap="none">
                <a:solidFill>
                  <a:srgbClr val="FF0000"/>
                </a:solidFill>
                <a:latin typeface="Calibri"/>
                <a:ea typeface="Calibri"/>
                <a:cs typeface="Calibri"/>
                <a:sym typeface="Calibri"/>
              </a:rPr>
              <a:t>T8: </a:t>
            </a:r>
            <a:r>
              <a:rPr lang="en-GB" sz="3200" b="0" i="0" u="none" strike="noStrike" cap="none">
                <a:solidFill>
                  <a:schemeClr val="dk1"/>
                </a:solidFill>
                <a:latin typeface="Calibri"/>
                <a:ea typeface="Calibri"/>
                <a:cs typeface="Calibri"/>
                <a:sym typeface="Calibri"/>
              </a:rPr>
              <a:t>Key Components of Activity System</a:t>
            </a:r>
            <a:endParaRPr/>
          </a:p>
        </p:txBody>
      </p:sp>
      <p:sp>
        <p:nvSpPr>
          <p:cNvPr id="229" name="Google Shape;229;p40"/>
          <p:cNvSpPr txBox="1"/>
          <p:nvPr/>
        </p:nvSpPr>
        <p:spPr>
          <a:xfrm>
            <a:off x="464321" y="3864592"/>
            <a:ext cx="8229600" cy="1214400"/>
          </a:xfrm>
          <a:prstGeom prst="rect">
            <a:avLst/>
          </a:prstGeom>
          <a:solidFill>
            <a:srgbClr val="92CCDC"/>
          </a:solidFill>
          <a:ln>
            <a:noFill/>
          </a:ln>
        </p:spPr>
        <p:txBody>
          <a:bodyPr spcFirstLastPara="1" wrap="square" lIns="91425" tIns="45700" rIns="91425" bIns="45700" anchor="t" anchorCtr="0">
            <a:normAutofit fontScale="47500" lnSpcReduction="20000"/>
          </a:bodyPr>
          <a:lstStyle/>
          <a:p>
            <a:pPr marL="342900" marR="0" lvl="0" indent="-327660" algn="l" rtl="0">
              <a:lnSpc>
                <a:spcPct val="100000"/>
              </a:lnSpc>
              <a:spcBef>
                <a:spcPts val="0"/>
              </a:spcBef>
              <a:spcAft>
                <a:spcPts val="0"/>
              </a:spcAft>
              <a:buClr>
                <a:srgbClr val="FF0000"/>
              </a:buClr>
              <a:buSzPct val="100000"/>
              <a:buFont typeface="Arial"/>
              <a:buChar char="•"/>
            </a:pPr>
            <a:r>
              <a:rPr lang="en-GB" sz="3200" b="1" i="0" u="none" strike="noStrike" cap="none">
                <a:solidFill>
                  <a:srgbClr val="FF0000"/>
                </a:solidFill>
                <a:latin typeface="Calibri"/>
                <a:ea typeface="Calibri"/>
                <a:cs typeface="Calibri"/>
                <a:sym typeface="Calibri"/>
              </a:rPr>
              <a:t>T09:</a:t>
            </a:r>
            <a:r>
              <a:rPr lang="en-GB" sz="3200" b="0" i="0" u="none" strike="noStrike" cap="none">
                <a:solidFill>
                  <a:schemeClr val="dk1"/>
                </a:solidFill>
                <a:latin typeface="Calibri"/>
                <a:ea typeface="Calibri"/>
                <a:cs typeface="Calibri"/>
                <a:sym typeface="Calibri"/>
              </a:rPr>
              <a:t> Stakeholder Mapping Matrix</a:t>
            </a:r>
            <a:endParaRPr/>
          </a:p>
          <a:p>
            <a:pPr marL="342900" marR="0" lvl="0" indent="-327660" algn="l" rtl="0">
              <a:lnSpc>
                <a:spcPct val="100000"/>
              </a:lnSpc>
              <a:spcBef>
                <a:spcPts val="352"/>
              </a:spcBef>
              <a:spcAft>
                <a:spcPts val="0"/>
              </a:spcAft>
              <a:buClr>
                <a:srgbClr val="FF0000"/>
              </a:buClr>
              <a:buSzPct val="100000"/>
              <a:buFont typeface="Arial"/>
              <a:buChar char="•"/>
            </a:pPr>
            <a:r>
              <a:rPr lang="en-GB" sz="3200" b="1" i="0" u="none" strike="noStrike" cap="none">
                <a:solidFill>
                  <a:srgbClr val="FF0000"/>
                </a:solidFill>
                <a:latin typeface="Calibri"/>
                <a:ea typeface="Calibri"/>
                <a:cs typeface="Calibri"/>
                <a:sym typeface="Calibri"/>
              </a:rPr>
              <a:t>T10:</a:t>
            </a:r>
            <a:r>
              <a:rPr lang="en-GB" sz="3200" b="0" i="0" u="none" strike="noStrike" cap="none">
                <a:solidFill>
                  <a:schemeClr val="dk1"/>
                </a:solidFill>
                <a:latin typeface="Calibri"/>
                <a:ea typeface="Calibri"/>
                <a:cs typeface="Calibri"/>
                <a:sym typeface="Calibri"/>
              </a:rPr>
              <a:t> Stakeholder Links &amp; Relationship Mapping</a:t>
            </a:r>
            <a:endParaRPr/>
          </a:p>
          <a:p>
            <a:pPr marL="342900" marR="0" lvl="0" indent="-327660" algn="l" rtl="0">
              <a:lnSpc>
                <a:spcPct val="100000"/>
              </a:lnSpc>
              <a:spcBef>
                <a:spcPts val="352"/>
              </a:spcBef>
              <a:spcAft>
                <a:spcPts val="0"/>
              </a:spcAft>
              <a:buClr>
                <a:srgbClr val="FF0000"/>
              </a:buClr>
              <a:buSzPct val="100000"/>
              <a:buFont typeface="Arial"/>
              <a:buChar char="•"/>
            </a:pPr>
            <a:r>
              <a:rPr lang="en-GB" sz="3200" b="1" i="0" u="none" strike="noStrike" cap="none">
                <a:solidFill>
                  <a:srgbClr val="FF0000"/>
                </a:solidFill>
                <a:latin typeface="Calibri"/>
                <a:ea typeface="Calibri"/>
                <a:cs typeface="Calibri"/>
                <a:sym typeface="Calibri"/>
              </a:rPr>
              <a:t>T11:</a:t>
            </a:r>
            <a:r>
              <a:rPr lang="en-GB" sz="3200" b="0" i="0" u="none" strike="noStrike" cap="none">
                <a:solidFill>
                  <a:schemeClr val="dk1"/>
                </a:solidFill>
                <a:latin typeface="Calibri"/>
                <a:ea typeface="Calibri"/>
                <a:cs typeface="Calibri"/>
                <a:sym typeface="Calibri"/>
              </a:rPr>
              <a:t> Stakeholder Priority Mapping Matrix </a:t>
            </a:r>
            <a:endParaRPr/>
          </a:p>
          <a:p>
            <a:pPr marL="342900" marR="0" lvl="0" indent="-327660" algn="l" rtl="0">
              <a:lnSpc>
                <a:spcPct val="100000"/>
              </a:lnSpc>
              <a:spcBef>
                <a:spcPts val="352"/>
              </a:spcBef>
              <a:spcAft>
                <a:spcPts val="0"/>
              </a:spcAft>
              <a:buClr>
                <a:srgbClr val="FF0000"/>
              </a:buClr>
              <a:buSzPct val="100000"/>
              <a:buFont typeface="Arial"/>
              <a:buChar char="•"/>
            </a:pPr>
            <a:r>
              <a:rPr lang="en-GB" sz="3200" b="1" i="0" u="none" strike="noStrike" cap="none">
                <a:solidFill>
                  <a:srgbClr val="FF0000"/>
                </a:solidFill>
                <a:latin typeface="Calibri"/>
                <a:ea typeface="Calibri"/>
                <a:cs typeface="Calibri"/>
                <a:sym typeface="Calibri"/>
              </a:rPr>
              <a:t>T12:</a:t>
            </a:r>
            <a:r>
              <a:rPr lang="en-GB" sz="3200" b="0" i="0" u="none" strike="noStrike" cap="none">
                <a:solidFill>
                  <a:schemeClr val="dk1"/>
                </a:solidFill>
                <a:latin typeface="Calibri"/>
                <a:ea typeface="Calibri"/>
                <a:cs typeface="Calibri"/>
                <a:sym typeface="Calibri"/>
              </a:rPr>
              <a:t> Stakeholder Analysis &amp; Engagement Strategy</a:t>
            </a:r>
            <a:endParaRPr/>
          </a:p>
          <a:p>
            <a:pPr marL="342900" marR="0" lvl="0" indent="-231140" algn="l" rtl="0">
              <a:lnSpc>
                <a:spcPct val="100000"/>
              </a:lnSpc>
              <a:spcBef>
                <a:spcPts val="352"/>
              </a:spcBef>
              <a:spcAft>
                <a:spcPts val="0"/>
              </a:spcAft>
              <a:buClr>
                <a:schemeClr val="dk1"/>
              </a:buClr>
              <a:buSzPct val="100000"/>
              <a:buFont typeface="Arial"/>
              <a:buNone/>
            </a:pPr>
            <a:endParaRPr sz="3200" b="0" i="0" u="none" strike="noStrike" cap="none">
              <a:solidFill>
                <a:schemeClr val="dk1"/>
              </a:solidFill>
              <a:latin typeface="Calibri"/>
              <a:ea typeface="Calibri"/>
              <a:cs typeface="Calibri"/>
              <a:sym typeface="Calibri"/>
            </a:endParaRPr>
          </a:p>
        </p:txBody>
      </p:sp>
      <p:sp>
        <p:nvSpPr>
          <p:cNvPr id="230" name="Google Shape;230;p40"/>
          <p:cNvSpPr txBox="1"/>
          <p:nvPr/>
        </p:nvSpPr>
        <p:spPr>
          <a:xfrm>
            <a:off x="464321" y="5079038"/>
            <a:ext cx="8229600" cy="928800"/>
          </a:xfrm>
          <a:prstGeom prst="rect">
            <a:avLst/>
          </a:prstGeom>
          <a:solidFill>
            <a:srgbClr val="FABF8E"/>
          </a:solidFill>
          <a:ln>
            <a:noFill/>
          </a:ln>
        </p:spPr>
        <p:txBody>
          <a:bodyPr spcFirstLastPara="1" wrap="square" lIns="91425" tIns="45700" rIns="91425" bIns="45700" anchor="t" anchorCtr="0">
            <a:normAutofit fontScale="62500" lnSpcReduction="20000"/>
          </a:bodyPr>
          <a:lstStyle/>
          <a:p>
            <a:pPr marL="342900" marR="0" lvl="0" indent="-358140" algn="l" rtl="0">
              <a:lnSpc>
                <a:spcPct val="100000"/>
              </a:lnSpc>
              <a:spcBef>
                <a:spcPts val="0"/>
              </a:spcBef>
              <a:spcAft>
                <a:spcPts val="0"/>
              </a:spcAft>
              <a:buClr>
                <a:srgbClr val="FF0000"/>
              </a:buClr>
              <a:buSzPct val="100000"/>
              <a:buFont typeface="Arial"/>
              <a:buChar char="•"/>
            </a:pPr>
            <a:r>
              <a:rPr lang="en-GB" sz="3200" b="1" i="0" u="none" strike="noStrike" cap="none">
                <a:solidFill>
                  <a:srgbClr val="FF0000"/>
                </a:solidFill>
                <a:latin typeface="Calibri"/>
                <a:ea typeface="Calibri"/>
                <a:cs typeface="Calibri"/>
                <a:sym typeface="Calibri"/>
              </a:rPr>
              <a:t>T13</a:t>
            </a:r>
            <a:r>
              <a:rPr lang="en-GB" sz="3200" b="0" i="0" u="none" strike="noStrike" cap="none">
                <a:solidFill>
                  <a:schemeClr val="dk1"/>
                </a:solidFill>
                <a:latin typeface="Calibri"/>
                <a:ea typeface="Calibri"/>
                <a:cs typeface="Calibri"/>
                <a:sym typeface="Calibri"/>
              </a:rPr>
              <a:t>: Project Brief and Opportunity Framing 	</a:t>
            </a:r>
            <a:endParaRPr/>
          </a:p>
          <a:p>
            <a:pPr marL="342900" marR="0" lvl="0" indent="-358140" algn="l" rtl="0">
              <a:lnSpc>
                <a:spcPct val="100000"/>
              </a:lnSpc>
              <a:spcBef>
                <a:spcPts val="352"/>
              </a:spcBef>
              <a:spcAft>
                <a:spcPts val="0"/>
              </a:spcAft>
              <a:buClr>
                <a:srgbClr val="FF0000"/>
              </a:buClr>
              <a:buSzPct val="100000"/>
              <a:buFont typeface="Arial"/>
              <a:buChar char="•"/>
            </a:pPr>
            <a:r>
              <a:rPr lang="en-GB" sz="3200" b="1" i="0" u="none" strike="noStrike" cap="none">
                <a:solidFill>
                  <a:srgbClr val="FF0000"/>
                </a:solidFill>
                <a:latin typeface="Calibri"/>
                <a:ea typeface="Calibri"/>
                <a:cs typeface="Calibri"/>
                <a:sym typeface="Calibri"/>
              </a:rPr>
              <a:t>T14</a:t>
            </a:r>
            <a:r>
              <a:rPr lang="en-GB" sz="3200" b="0" i="0" u="none" strike="noStrike" cap="none">
                <a:solidFill>
                  <a:schemeClr val="dk1"/>
                </a:solidFill>
                <a:latin typeface="Calibri"/>
                <a:ea typeface="Calibri"/>
                <a:cs typeface="Calibri"/>
                <a:sym typeface="Calibri"/>
              </a:rPr>
              <a:t>: Project Brief and Reframing Project Challenges</a:t>
            </a:r>
            <a:endParaRPr/>
          </a:p>
          <a:p>
            <a:pPr marL="342900" marR="0" lvl="0" indent="-358140" algn="l" rtl="0">
              <a:lnSpc>
                <a:spcPct val="100000"/>
              </a:lnSpc>
              <a:spcBef>
                <a:spcPts val="352"/>
              </a:spcBef>
              <a:spcAft>
                <a:spcPts val="0"/>
              </a:spcAft>
              <a:buClr>
                <a:srgbClr val="FF0000"/>
              </a:buClr>
              <a:buSzPct val="100000"/>
              <a:buFont typeface="Arial"/>
              <a:buChar char="•"/>
            </a:pPr>
            <a:r>
              <a:rPr lang="en-GB" sz="3200" b="1" i="0" u="none" strike="noStrike" cap="none">
                <a:solidFill>
                  <a:srgbClr val="FF0000"/>
                </a:solidFill>
                <a:latin typeface="Calibri"/>
                <a:ea typeface="Calibri"/>
                <a:cs typeface="Calibri"/>
                <a:sym typeface="Calibri"/>
              </a:rPr>
              <a:t>T15</a:t>
            </a:r>
            <a:r>
              <a:rPr lang="en-GB" sz="3200" b="0" i="0" u="none" strike="noStrike" cap="none">
                <a:solidFill>
                  <a:schemeClr val="dk1"/>
                </a:solidFill>
                <a:latin typeface="Calibri"/>
                <a:ea typeface="Calibri"/>
                <a:cs typeface="Calibri"/>
                <a:sym typeface="Calibri"/>
              </a:rPr>
              <a:t>: Reframing the Opportunities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4400"/>
              <a:buFont typeface="Calibri"/>
              <a:buNone/>
            </a:pPr>
            <a:r>
              <a:rPr lang="en-GB" b="1">
                <a:solidFill>
                  <a:srgbClr val="FF0000"/>
                </a:solidFill>
              </a:rPr>
              <a:t>T1:</a:t>
            </a:r>
            <a:r>
              <a:rPr lang="en-GB"/>
              <a:t> SCOPES TOOL</a:t>
            </a:r>
            <a:endParaRPr/>
          </a:p>
        </p:txBody>
      </p:sp>
      <p:pic>
        <p:nvPicPr>
          <p:cNvPr id="236" name="Google Shape;236;p41"/>
          <p:cNvPicPr preferRelativeResize="0"/>
          <p:nvPr/>
        </p:nvPicPr>
        <p:blipFill>
          <a:blip r:embed="rId3">
            <a:alphaModFix/>
          </a:blip>
          <a:stretch>
            <a:fillRect/>
          </a:stretch>
        </p:blipFill>
        <p:spPr>
          <a:xfrm>
            <a:off x="1416388" y="1417638"/>
            <a:ext cx="6311227" cy="513556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4400"/>
              <a:buFont typeface="Calibri"/>
              <a:buNone/>
            </a:pPr>
            <a:r>
              <a:rPr lang="en-GB" b="1">
                <a:solidFill>
                  <a:srgbClr val="FF0000"/>
                </a:solidFill>
              </a:rPr>
              <a:t>T2:</a:t>
            </a:r>
            <a:r>
              <a:rPr lang="en-GB"/>
              <a:t> STEEP TRENDS ANALYSIS</a:t>
            </a:r>
            <a:endParaRPr/>
          </a:p>
        </p:txBody>
      </p:sp>
      <p:pic>
        <p:nvPicPr>
          <p:cNvPr id="242" name="Google Shape;242;p42"/>
          <p:cNvPicPr preferRelativeResize="0"/>
          <p:nvPr/>
        </p:nvPicPr>
        <p:blipFill>
          <a:blip r:embed="rId3">
            <a:alphaModFix/>
          </a:blip>
          <a:stretch>
            <a:fillRect/>
          </a:stretch>
        </p:blipFill>
        <p:spPr>
          <a:xfrm>
            <a:off x="557863" y="1603675"/>
            <a:ext cx="8028274" cy="48020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4400"/>
              <a:buFont typeface="Calibri"/>
              <a:buNone/>
            </a:pPr>
            <a:r>
              <a:rPr lang="en-GB" b="1">
                <a:solidFill>
                  <a:srgbClr val="FF0000"/>
                </a:solidFill>
              </a:rPr>
              <a:t>T3:</a:t>
            </a:r>
            <a:r>
              <a:rPr lang="en-GB"/>
              <a:t> STEEP Analysis Matrix</a:t>
            </a:r>
            <a:endParaRPr/>
          </a:p>
        </p:txBody>
      </p:sp>
      <p:pic>
        <p:nvPicPr>
          <p:cNvPr id="248" name="Google Shape;248;p43"/>
          <p:cNvPicPr preferRelativeResize="0"/>
          <p:nvPr/>
        </p:nvPicPr>
        <p:blipFill>
          <a:blip r:embed="rId3">
            <a:alphaModFix/>
          </a:blip>
          <a:stretch>
            <a:fillRect/>
          </a:stretch>
        </p:blipFill>
        <p:spPr>
          <a:xfrm>
            <a:off x="1168037" y="1510801"/>
            <a:ext cx="6807924" cy="49150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3200"/>
              <a:buFont typeface="Calibri"/>
              <a:buNone/>
            </a:pPr>
            <a:r>
              <a:rPr lang="en-GB" sz="3200" b="1">
                <a:solidFill>
                  <a:srgbClr val="FF0000"/>
                </a:solidFill>
              </a:rPr>
              <a:t>T4:</a:t>
            </a:r>
            <a:r>
              <a:rPr lang="en-GB" sz="3200"/>
              <a:t> TEEP Analysis Prioritization</a:t>
            </a:r>
            <a:endParaRPr sz="3200"/>
          </a:p>
        </p:txBody>
      </p:sp>
      <p:pic>
        <p:nvPicPr>
          <p:cNvPr id="254" name="Google Shape;254;p44"/>
          <p:cNvPicPr preferRelativeResize="0"/>
          <p:nvPr/>
        </p:nvPicPr>
        <p:blipFill rotWithShape="1">
          <a:blip r:embed="rId3">
            <a:alphaModFix/>
          </a:blip>
          <a:srcRect t="8366"/>
          <a:stretch/>
        </p:blipFill>
        <p:spPr>
          <a:xfrm>
            <a:off x="1007225" y="1485487"/>
            <a:ext cx="7278724" cy="48030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4400"/>
              <a:buFont typeface="Calibri"/>
              <a:buNone/>
            </a:pPr>
            <a:r>
              <a:rPr lang="en-GB" b="1">
                <a:solidFill>
                  <a:srgbClr val="FF0000"/>
                </a:solidFill>
              </a:rPr>
              <a:t>T5</a:t>
            </a:r>
            <a:r>
              <a:rPr lang="en-GB"/>
              <a:t> – Strategic Priorities Matrix</a:t>
            </a:r>
            <a:endParaRPr/>
          </a:p>
        </p:txBody>
      </p:sp>
      <p:pic>
        <p:nvPicPr>
          <p:cNvPr id="260" name="Google Shape;260;p45"/>
          <p:cNvPicPr preferRelativeResize="0"/>
          <p:nvPr/>
        </p:nvPicPr>
        <p:blipFill>
          <a:blip r:embed="rId3">
            <a:alphaModFix/>
          </a:blip>
          <a:stretch>
            <a:fillRect/>
          </a:stretch>
        </p:blipFill>
        <p:spPr>
          <a:xfrm>
            <a:off x="1563325" y="1595398"/>
            <a:ext cx="6405575" cy="43468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6"/>
          <p:cNvSpPr txBox="1">
            <a:spLocks noGrp="1"/>
          </p:cNvSpPr>
          <p:nvPr>
            <p:ph type="title"/>
          </p:nvPr>
        </p:nvSpPr>
        <p:spPr>
          <a:xfrm>
            <a:off x="755700" y="172550"/>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GB" b="1">
                <a:solidFill>
                  <a:srgbClr val="FF0000"/>
                </a:solidFill>
              </a:rPr>
              <a:t>T6</a:t>
            </a:r>
            <a:r>
              <a:rPr lang="en-GB"/>
              <a:t> : Synthesis (Sense Making)</a:t>
            </a:r>
            <a:endParaRPr/>
          </a:p>
        </p:txBody>
      </p:sp>
      <p:pic>
        <p:nvPicPr>
          <p:cNvPr id="267" name="Google Shape;267;p46"/>
          <p:cNvPicPr preferRelativeResize="0"/>
          <p:nvPr/>
        </p:nvPicPr>
        <p:blipFill rotWithShape="1">
          <a:blip r:embed="rId3">
            <a:alphaModFix/>
          </a:blip>
          <a:srcRect/>
          <a:stretch/>
        </p:blipFill>
        <p:spPr>
          <a:xfrm>
            <a:off x="1096100" y="1569825"/>
            <a:ext cx="7205899" cy="5038150"/>
          </a:xfrm>
          <a:prstGeom prst="rect">
            <a:avLst/>
          </a:prstGeom>
          <a:noFill/>
          <a:ln>
            <a:noFill/>
          </a:ln>
        </p:spPr>
      </p:pic>
      <p:sp>
        <p:nvSpPr>
          <p:cNvPr id="268" name="Google Shape;268;p46"/>
          <p:cNvSpPr txBox="1"/>
          <p:nvPr/>
        </p:nvSpPr>
        <p:spPr>
          <a:xfrm flipH="1">
            <a:off x="4253250" y="4534200"/>
            <a:ext cx="33453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600" b="0" i="0" u="none" strike="noStrike" cap="none">
                <a:solidFill>
                  <a:srgbClr val="FF0000"/>
                </a:solidFill>
                <a:latin typeface="Calibri"/>
                <a:ea typeface="Calibri"/>
                <a:cs typeface="Calibri"/>
                <a:sym typeface="Calibri"/>
              </a:rPr>
              <a:t>We can minimize the crime happened by the delivery boys through the robots</a:t>
            </a:r>
            <a:endParaRPr sz="1600">
              <a:solidFill>
                <a:srgbClr val="FF0000"/>
              </a:solidFill>
              <a:latin typeface="Calibri"/>
              <a:ea typeface="Calibri"/>
              <a:cs typeface="Calibri"/>
              <a:sym typeface="Calibri"/>
            </a:endParaRPr>
          </a:p>
        </p:txBody>
      </p:sp>
      <p:sp>
        <p:nvSpPr>
          <p:cNvPr id="269" name="Google Shape;269;p46"/>
          <p:cNvSpPr txBox="1"/>
          <p:nvPr/>
        </p:nvSpPr>
        <p:spPr>
          <a:xfrm>
            <a:off x="4253250" y="2643025"/>
            <a:ext cx="43377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350">
                <a:solidFill>
                  <a:srgbClr val="FF0000"/>
                </a:solidFill>
                <a:latin typeface="Calibri"/>
                <a:ea typeface="Calibri"/>
                <a:cs typeface="Calibri"/>
                <a:sym typeface="Calibri"/>
              </a:rPr>
              <a:t>It is between the customers and the agencies... </a:t>
            </a:r>
            <a:endParaRPr sz="1350">
              <a:solidFill>
                <a:srgbClr val="FF0000"/>
              </a:solidFill>
              <a:latin typeface="Calibri"/>
              <a:ea typeface="Calibri"/>
              <a:cs typeface="Calibri"/>
              <a:sym typeface="Calibri"/>
            </a:endParaRPr>
          </a:p>
          <a:p>
            <a:pPr marL="0" marR="0" lvl="0" indent="0" algn="l" rtl="0">
              <a:spcBef>
                <a:spcPts val="0"/>
              </a:spcBef>
              <a:spcAft>
                <a:spcPts val="0"/>
              </a:spcAft>
              <a:buNone/>
            </a:pPr>
            <a:r>
              <a:rPr lang="en-GB" sz="1350">
                <a:solidFill>
                  <a:srgbClr val="FF0000"/>
                </a:solidFill>
                <a:latin typeface="Calibri"/>
                <a:ea typeface="Calibri"/>
                <a:cs typeface="Calibri"/>
                <a:sym typeface="Calibri"/>
              </a:rPr>
              <a:t>If any customer is unfulfilled by this technology, it will </a:t>
            </a:r>
            <a:endParaRPr sz="1350">
              <a:solidFill>
                <a:srgbClr val="FF0000"/>
              </a:solidFill>
              <a:latin typeface="Calibri"/>
              <a:ea typeface="Calibri"/>
              <a:cs typeface="Calibri"/>
              <a:sym typeface="Calibri"/>
            </a:endParaRPr>
          </a:p>
          <a:p>
            <a:pPr marL="0" marR="0" lvl="0" indent="0" algn="l" rtl="0">
              <a:spcBef>
                <a:spcPts val="0"/>
              </a:spcBef>
              <a:spcAft>
                <a:spcPts val="0"/>
              </a:spcAft>
              <a:buNone/>
            </a:pPr>
            <a:r>
              <a:rPr lang="en-GB" sz="1350">
                <a:solidFill>
                  <a:srgbClr val="FF0000"/>
                </a:solidFill>
                <a:latin typeface="Calibri"/>
                <a:ea typeface="Calibri"/>
                <a:cs typeface="Calibri"/>
                <a:sym typeface="Calibri"/>
              </a:rPr>
              <a:t>Be a biggest Drawback. So it is essential to satisfies</a:t>
            </a:r>
            <a:endParaRPr sz="1350">
              <a:solidFill>
                <a:srgbClr val="FF0000"/>
              </a:solidFill>
              <a:latin typeface="Calibri"/>
              <a:ea typeface="Calibri"/>
              <a:cs typeface="Calibri"/>
              <a:sym typeface="Calibri"/>
            </a:endParaRPr>
          </a:p>
          <a:p>
            <a:pPr marL="0" marR="0" lvl="0" indent="0" algn="l" rtl="0">
              <a:spcBef>
                <a:spcPts val="0"/>
              </a:spcBef>
              <a:spcAft>
                <a:spcPts val="0"/>
              </a:spcAft>
              <a:buNone/>
            </a:pPr>
            <a:r>
              <a:rPr lang="en-GB" sz="1350">
                <a:solidFill>
                  <a:srgbClr val="FF0000"/>
                </a:solidFill>
                <a:latin typeface="Calibri"/>
                <a:ea typeface="Calibri"/>
                <a:cs typeface="Calibri"/>
                <a:sym typeface="Calibri"/>
              </a:rPr>
              <a:t>the requirements of the customer for the success</a:t>
            </a:r>
            <a:endParaRPr sz="1350">
              <a:solidFill>
                <a:srgbClr val="FF0000"/>
              </a:solidFill>
              <a:latin typeface="Calibri"/>
              <a:ea typeface="Calibri"/>
              <a:cs typeface="Calibri"/>
              <a:sym typeface="Calibri"/>
            </a:endParaRPr>
          </a:p>
        </p:txBody>
      </p:sp>
      <p:sp>
        <p:nvSpPr>
          <p:cNvPr id="270" name="Google Shape;270;p46"/>
          <p:cNvSpPr txBox="1"/>
          <p:nvPr/>
        </p:nvSpPr>
        <p:spPr>
          <a:xfrm flipH="1">
            <a:off x="4253248" y="3582025"/>
            <a:ext cx="33453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600">
                <a:solidFill>
                  <a:srgbClr val="FF0000"/>
                </a:solidFill>
                <a:latin typeface="Calibri"/>
                <a:ea typeface="Calibri"/>
                <a:cs typeface="Calibri"/>
                <a:sym typeface="Calibri"/>
              </a:rPr>
              <a:t>Unexpected lockdown because it really helps in that situation and our idea definitely get the attention of people.</a:t>
            </a:r>
            <a:endParaRPr sz="1600">
              <a:solidFill>
                <a:srgbClr val="FF0000"/>
              </a:solidFill>
              <a:latin typeface="Calibri"/>
              <a:ea typeface="Calibri"/>
              <a:cs typeface="Calibri"/>
              <a:sym typeface="Calibri"/>
            </a:endParaRPr>
          </a:p>
        </p:txBody>
      </p:sp>
      <p:sp>
        <p:nvSpPr>
          <p:cNvPr id="271" name="Google Shape;271;p46"/>
          <p:cNvSpPr txBox="1"/>
          <p:nvPr/>
        </p:nvSpPr>
        <p:spPr>
          <a:xfrm flipH="1">
            <a:off x="4253250" y="5395000"/>
            <a:ext cx="39771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600">
                <a:solidFill>
                  <a:srgbClr val="FF0000"/>
                </a:solidFill>
                <a:latin typeface="Calibri"/>
                <a:ea typeface="Calibri"/>
                <a:cs typeface="Calibri"/>
                <a:sym typeface="Calibri"/>
              </a:rPr>
              <a:t>Introvert people and who are busy with their work and don't have to spend much time on ordering and receiving food.</a:t>
            </a:r>
            <a:endParaRPr sz="1600">
              <a:solidFill>
                <a:srgbClr val="FF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1060</Words>
  <Application>Microsoft Office PowerPoint</Application>
  <PresentationFormat>On-screen Show (4:3)</PresentationFormat>
  <Paragraphs>183</Paragraphs>
  <Slides>21</Slides>
  <Notes>21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21</vt:i4>
      </vt:variant>
    </vt:vector>
  </HeadingPairs>
  <TitlesOfParts>
    <vt:vector size="30" baseType="lpstr">
      <vt:lpstr>Calibri</vt:lpstr>
      <vt:lpstr>Trebuchet MS</vt:lpstr>
      <vt:lpstr>Courier New</vt:lpstr>
      <vt:lpstr>Arial</vt:lpstr>
      <vt:lpstr>Overlock</vt:lpstr>
      <vt:lpstr>Lustria</vt:lpstr>
      <vt:lpstr>Simple Light</vt:lpstr>
      <vt:lpstr>Office Theme</vt:lpstr>
      <vt:lpstr>Office Theme</vt:lpstr>
      <vt:lpstr>PowerPoint Presentation</vt:lpstr>
      <vt:lpstr>PowerPoint Presentation</vt:lpstr>
      <vt:lpstr>List of Templates</vt:lpstr>
      <vt:lpstr>T1: SCOPES TOOL</vt:lpstr>
      <vt:lpstr>T2: STEEP TRENDS ANALYSIS</vt:lpstr>
      <vt:lpstr>T3: STEEP Analysis Matrix</vt:lpstr>
      <vt:lpstr>T4: TEEP Analysis Prioritization</vt:lpstr>
      <vt:lpstr>T5 – Strategic Priorities Matrix</vt:lpstr>
      <vt:lpstr>T6 : Synthesis (Sense Making)</vt:lpstr>
      <vt:lpstr>T7 – Activity System Mapping </vt:lpstr>
      <vt:lpstr>T8 – Key Components of Activity System</vt:lpstr>
      <vt:lpstr>PowerPoint Presentation</vt:lpstr>
      <vt:lpstr>T10: Stakeholder Links &amp; Relationship Mapping</vt:lpstr>
      <vt:lpstr>PowerPoint Presentation</vt:lpstr>
      <vt:lpstr>T12: Stakeholder Analysis &amp; Engagement Strategy</vt:lpstr>
      <vt:lpstr>PowerPoint Presentation</vt:lpstr>
      <vt:lpstr>PowerPoint Presentation</vt:lpstr>
      <vt:lpstr>PowerPoint Presentation</vt:lpstr>
      <vt:lpstr>PowerPoint Presentation</vt:lpstr>
      <vt:lpstr>T14: Project Brief and Reframing Project Challenges</vt:lpstr>
      <vt:lpstr>T15: Reframing the Opportunities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MOHAMED AJMAL M</cp:lastModifiedBy>
  <cp:revision>1</cp:revision>
  <dcterms:modified xsi:type="dcterms:W3CDTF">2022-05-25T03:14:15Z</dcterms:modified>
</cp:coreProperties>
</file>