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484" r:id="rId3"/>
    <p:sldId id="485" r:id="rId4"/>
    <p:sldId id="256" r:id="rId5"/>
    <p:sldId id="451" r:id="rId6"/>
    <p:sldId id="261" r:id="rId7"/>
    <p:sldId id="262" r:id="rId8"/>
    <p:sldId id="263" r:id="rId9"/>
    <p:sldId id="471" r:id="rId10"/>
    <p:sldId id="472" r:id="rId11"/>
    <p:sldId id="470" r:id="rId12"/>
    <p:sldId id="477" r:id="rId13"/>
    <p:sldId id="478" r:id="rId14"/>
    <p:sldId id="479" r:id="rId15"/>
    <p:sldId id="264" r:id="rId16"/>
    <p:sldId id="265" r:id="rId17"/>
    <p:sldId id="266" r:id="rId18"/>
    <p:sldId id="267" r:id="rId19"/>
    <p:sldId id="268" r:id="rId20"/>
    <p:sldId id="269" r:id="rId21"/>
    <p:sldId id="480" r:id="rId22"/>
    <p:sldId id="481" r:id="rId23"/>
    <p:sldId id="482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57" r:id="rId32"/>
    <p:sldId id="483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9T14:01:06.0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9T14:01:19.929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1009 696,'-23'-15,"-41"-28,-30-25,-20-13,0-4,6 5,13 9,11 8,9 8,9 13,17 10,8 6,7 8,6 7,8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9T14:01:32.8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919 2052,'1'3,"4"7,-1-1,1 1,1-1,0-1,0 1,14 13,-1-3,0-1,1 0,33 21,-43-32,0 0,0-1,1 0,-1-1,1 0,0-1,1 0,-1-1,13 2,-23-4,1-1,-1 0,0 0,0 0,1 0,-1 0,0 0,0-1,1 1,-1 0,0-1,0 1,0 0,0-1,1 0,0 0,-1 0,-1 1,0-1,1 1,-1-1,0 1,1-1,-1 1,0-1,0 0,1 1,-1-1,0 0,0 1,0-1,0 1,0-1,0 0,0 1,0-1,0 0,0 1,-1-2,0-2,-1 0,1 0,-1 1,0-1,-1 1,1-1,0 1,-6-6,-15-12,0 1,-1 1,-1 2,0 0,-1 2,-1 0,-1 2,-44-15,-13 2,-140-26,-38 11,198 36,0 2,-70 6,132-3,0 0,-1 0,1 0,0 0,0 1,0 0,0-1,0 1,0 0,0 1,0-1,0 0,0 1,1 0,-1 0,1-1,-1 1,1 1,0-1,-1 0,1 1,0-1,1 1,-1-1,0 1,1 0,0 0,-1 0,1 0,0 0,0 0,1 0,-1 0,0 5,-5 32,1 0,1 0,3 1,1-1,2 0,8 41,-9-75,0 0,0-1,1 1,0-1,0 1,1-1,-1 1,1-1,5 6,-6-9,-1 0,1 0,0 0,0-1,0 1,0-1,0 1,0-1,0 0,0 0,1 0,-1 0,1 0,-1 0,0-1,1 1,-1-1,1 0,-1 0,1 0,-1 0,1 0,-1 0,1-1,4 0,2-3,0 1,0-1,0-1,0 1,-1-1,13-11,115-102,-16-5,-5-5,-6-5,-6-4,-5-5,-7-4,136-300,-195 367,-3-1,-4-1,21-123,-38 153,-3 0,-2-1,-2 1,-2-1,-3 1,-17-91,-5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d1d0c264b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d1d0c264b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abc656a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3aabc656a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AF0-4898-4076-83FA-0201A1388C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451769fb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f451769fb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451769fb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f451769fb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451769fbc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f451769fbc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77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542847" y="1469627"/>
            <a:ext cx="8058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20CDT23 – Design Thinking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685810" y="2939625"/>
            <a:ext cx="7772400" cy="2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FOOD DELIVERY BY USING ROBOTS</a:t>
            </a:r>
            <a:br>
              <a:rPr lang="en-GB" sz="4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43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TEAM 7</a:t>
            </a:r>
            <a:r>
              <a:rPr lang="en-GB" sz="4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8"/>
          <p:cNvPicPr preferRelativeResize="0"/>
          <p:nvPr/>
        </p:nvPicPr>
        <p:blipFill rotWithShape="1">
          <a:blip r:embed="rId4">
            <a:alphaModFix/>
          </a:blip>
          <a:srcRect l="18924" r="15570"/>
          <a:stretch/>
        </p:blipFill>
        <p:spPr>
          <a:xfrm>
            <a:off x="7312975" y="5314950"/>
            <a:ext cx="18310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 rotWithShape="1">
          <a:blip r:embed="rId5">
            <a:alphaModFix/>
          </a:blip>
          <a:srcRect l="29399" r="26544"/>
          <a:stretch/>
        </p:blipFill>
        <p:spPr>
          <a:xfrm>
            <a:off x="0" y="4873175"/>
            <a:ext cx="1525650" cy="19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3F026C-9BBB-DB14-A0F0-5CC455672B50}"/>
              </a:ext>
            </a:extLst>
          </p:cNvPr>
          <p:cNvSpPr/>
          <p:nvPr/>
        </p:nvSpPr>
        <p:spPr>
          <a:xfrm>
            <a:off x="1973180" y="890339"/>
            <a:ext cx="4828675" cy="5735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8C2FCC-20BE-46C2-C87E-D8B36BA525AA}"/>
              </a:ext>
            </a:extLst>
          </p:cNvPr>
          <p:cNvCxnSpPr>
            <a:cxnSpLocks/>
          </p:cNvCxnSpPr>
          <p:nvPr/>
        </p:nvCxnSpPr>
        <p:spPr>
          <a:xfrm>
            <a:off x="1973180" y="11710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7F492E-1092-62AA-1FD1-97B068E10A7A}"/>
              </a:ext>
            </a:extLst>
          </p:cNvPr>
          <p:cNvCxnSpPr>
            <a:cxnSpLocks/>
          </p:cNvCxnSpPr>
          <p:nvPr/>
        </p:nvCxnSpPr>
        <p:spPr>
          <a:xfrm>
            <a:off x="1973180" y="14758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6607F-EA43-B3E4-A80A-F3FA04114B12}"/>
              </a:ext>
            </a:extLst>
          </p:cNvPr>
          <p:cNvCxnSpPr>
            <a:cxnSpLocks/>
          </p:cNvCxnSpPr>
          <p:nvPr/>
        </p:nvCxnSpPr>
        <p:spPr>
          <a:xfrm>
            <a:off x="1973180" y="17806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304133-8F1C-BFD1-6B4F-670281DAFFA8}"/>
              </a:ext>
            </a:extLst>
          </p:cNvPr>
          <p:cNvCxnSpPr>
            <a:cxnSpLocks/>
          </p:cNvCxnSpPr>
          <p:nvPr/>
        </p:nvCxnSpPr>
        <p:spPr>
          <a:xfrm>
            <a:off x="1973180" y="2303896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8F27B2-CBF1-B528-E358-27D787DA802E}"/>
              </a:ext>
            </a:extLst>
          </p:cNvPr>
          <p:cNvCxnSpPr>
            <a:cxnSpLocks/>
          </p:cNvCxnSpPr>
          <p:nvPr/>
        </p:nvCxnSpPr>
        <p:spPr>
          <a:xfrm>
            <a:off x="1973180" y="2758119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1519F-3018-18B8-7AED-C6729F2761BF}"/>
              </a:ext>
            </a:extLst>
          </p:cNvPr>
          <p:cNvCxnSpPr>
            <a:cxnSpLocks/>
          </p:cNvCxnSpPr>
          <p:nvPr/>
        </p:nvCxnSpPr>
        <p:spPr>
          <a:xfrm>
            <a:off x="1973180" y="3072063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0C7B92-6BFC-391D-AB85-3F0787A655A4}"/>
              </a:ext>
            </a:extLst>
          </p:cNvPr>
          <p:cNvCxnSpPr>
            <a:cxnSpLocks/>
          </p:cNvCxnSpPr>
          <p:nvPr/>
        </p:nvCxnSpPr>
        <p:spPr>
          <a:xfrm>
            <a:off x="3882188" y="890339"/>
            <a:ext cx="0" cy="2181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3C34A4-C711-4C44-374F-CDC7964EBCE2}"/>
              </a:ext>
            </a:extLst>
          </p:cNvPr>
          <p:cNvSpPr txBox="1"/>
          <p:nvPr/>
        </p:nvSpPr>
        <p:spPr>
          <a:xfrm>
            <a:off x="1917033" y="906488"/>
            <a:ext cx="196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INTERVIEWER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8DA74F-EAD8-8F01-256B-F3A261B65B5C}"/>
              </a:ext>
            </a:extLst>
          </p:cNvPr>
          <p:cNvSpPr txBox="1"/>
          <p:nvPr/>
        </p:nvSpPr>
        <p:spPr>
          <a:xfrm>
            <a:off x="1949591" y="1208850"/>
            <a:ext cx="2606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NOTE TAKER&amp;OBSERVER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9843B-E009-7D07-6BE9-77626EA7F1C7}"/>
              </a:ext>
            </a:extLst>
          </p:cNvPr>
          <p:cNvSpPr txBox="1"/>
          <p:nvPr/>
        </p:nvSpPr>
        <p:spPr>
          <a:xfrm>
            <a:off x="1917035" y="1461235"/>
            <a:ext cx="231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INTERVIEWEE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56B50-5ED0-405A-3B61-9DA12A037845}"/>
              </a:ext>
            </a:extLst>
          </p:cNvPr>
          <p:cNvSpPr txBox="1"/>
          <p:nvPr/>
        </p:nvSpPr>
        <p:spPr>
          <a:xfrm>
            <a:off x="1917035" y="1769777"/>
            <a:ext cx="328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INTERVIEWER CONTACT</a:t>
            </a:r>
          </a:p>
          <a:p>
            <a:r>
              <a:rPr lang="en-IN" sz="1200" b="1" dirty="0"/>
              <a:t>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8D17D-FA9F-D55D-369D-9CD90CE6E9C4}"/>
              </a:ext>
            </a:extLst>
          </p:cNvPr>
          <p:cNvSpPr txBox="1"/>
          <p:nvPr/>
        </p:nvSpPr>
        <p:spPr>
          <a:xfrm>
            <a:off x="1921043" y="2279213"/>
            <a:ext cx="219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DATE/TIME OF </a:t>
            </a:r>
          </a:p>
          <a:p>
            <a:r>
              <a:rPr lang="en-IN" sz="1400" b="1" dirty="0"/>
              <a:t>INTERVIEW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8E6464-38CC-7655-B210-FF3C43F4E878}"/>
              </a:ext>
            </a:extLst>
          </p:cNvPr>
          <p:cNvSpPr txBox="1"/>
          <p:nvPr/>
        </p:nvSpPr>
        <p:spPr>
          <a:xfrm>
            <a:off x="1917034" y="2776646"/>
            <a:ext cx="2887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INTERVIEW LOCATION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87424A-033A-6F8A-F85C-DF15FCE06944}"/>
              </a:ext>
            </a:extLst>
          </p:cNvPr>
          <p:cNvCxnSpPr>
            <a:cxnSpLocks/>
          </p:cNvCxnSpPr>
          <p:nvPr/>
        </p:nvCxnSpPr>
        <p:spPr>
          <a:xfrm>
            <a:off x="1973180" y="3352800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309300-B94C-AD60-3AE4-68E22A6B5BD9}"/>
              </a:ext>
            </a:extLst>
          </p:cNvPr>
          <p:cNvCxnSpPr>
            <a:cxnSpLocks/>
          </p:cNvCxnSpPr>
          <p:nvPr/>
        </p:nvCxnSpPr>
        <p:spPr>
          <a:xfrm>
            <a:off x="1973180" y="3661611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0A021F-C918-DB71-B10E-BBB1C67EBFA4}"/>
              </a:ext>
            </a:extLst>
          </p:cNvPr>
          <p:cNvCxnSpPr>
            <a:cxnSpLocks/>
          </p:cNvCxnSpPr>
          <p:nvPr/>
        </p:nvCxnSpPr>
        <p:spPr>
          <a:xfrm>
            <a:off x="1973180" y="3954379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E5902-152A-2D21-9B95-9EB6594680B7}"/>
              </a:ext>
            </a:extLst>
          </p:cNvPr>
          <p:cNvCxnSpPr>
            <a:cxnSpLocks/>
          </p:cNvCxnSpPr>
          <p:nvPr/>
        </p:nvCxnSpPr>
        <p:spPr>
          <a:xfrm>
            <a:off x="1973180" y="42190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657B30-000B-D25D-6CDE-A1D520A7BC34}"/>
              </a:ext>
            </a:extLst>
          </p:cNvPr>
          <p:cNvCxnSpPr>
            <a:cxnSpLocks/>
          </p:cNvCxnSpPr>
          <p:nvPr/>
        </p:nvCxnSpPr>
        <p:spPr>
          <a:xfrm>
            <a:off x="1973180" y="4708359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7B4DD8-F004-6A5D-DD5E-29900313AE97}"/>
              </a:ext>
            </a:extLst>
          </p:cNvPr>
          <p:cNvCxnSpPr>
            <a:cxnSpLocks/>
          </p:cNvCxnSpPr>
          <p:nvPr/>
        </p:nvCxnSpPr>
        <p:spPr>
          <a:xfrm>
            <a:off x="1973180" y="5029200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942251-2955-0C1D-9144-63FF16F0D3AE}"/>
              </a:ext>
            </a:extLst>
          </p:cNvPr>
          <p:cNvCxnSpPr>
            <a:cxnSpLocks/>
          </p:cNvCxnSpPr>
          <p:nvPr/>
        </p:nvCxnSpPr>
        <p:spPr>
          <a:xfrm>
            <a:off x="1973180" y="559293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B43291-1BCC-8228-DC8D-3818032E984E}"/>
              </a:ext>
            </a:extLst>
          </p:cNvPr>
          <p:cNvCxnSpPr>
            <a:cxnSpLocks/>
          </p:cNvCxnSpPr>
          <p:nvPr/>
        </p:nvCxnSpPr>
        <p:spPr>
          <a:xfrm>
            <a:off x="1973180" y="6028781"/>
            <a:ext cx="4828675" cy="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561E30-B7F5-A9D3-F8FD-58D4F3225978}"/>
              </a:ext>
            </a:extLst>
          </p:cNvPr>
          <p:cNvSpPr txBox="1"/>
          <p:nvPr/>
        </p:nvSpPr>
        <p:spPr>
          <a:xfrm>
            <a:off x="2522623" y="3064377"/>
            <a:ext cx="503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INTERVIEW’S BACKGROUND INFORMATION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86F95B-C073-4BF1-4046-1E168F1F4ED0}"/>
              </a:ext>
            </a:extLst>
          </p:cNvPr>
          <p:cNvCxnSpPr>
            <a:cxnSpLocks/>
          </p:cNvCxnSpPr>
          <p:nvPr/>
        </p:nvCxnSpPr>
        <p:spPr>
          <a:xfrm>
            <a:off x="3882188" y="3352802"/>
            <a:ext cx="0" cy="3272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ED61E65-DDF5-3E53-2779-3E733FBB5D3D}"/>
              </a:ext>
            </a:extLst>
          </p:cNvPr>
          <p:cNvSpPr txBox="1"/>
          <p:nvPr/>
        </p:nvSpPr>
        <p:spPr>
          <a:xfrm>
            <a:off x="1917034" y="3345115"/>
            <a:ext cx="175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GENDER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F91104-8034-9A28-ED3F-42E52CAC886E}"/>
              </a:ext>
            </a:extLst>
          </p:cNvPr>
          <p:cNvSpPr txBox="1"/>
          <p:nvPr/>
        </p:nvSpPr>
        <p:spPr>
          <a:xfrm>
            <a:off x="1931070" y="3666657"/>
            <a:ext cx="217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AGE RANGE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5B34C-3634-55FB-8D37-22FD091C8D25}"/>
              </a:ext>
            </a:extLst>
          </p:cNvPr>
          <p:cNvSpPr txBox="1"/>
          <p:nvPr/>
        </p:nvSpPr>
        <p:spPr>
          <a:xfrm>
            <a:off x="1931070" y="3933690"/>
            <a:ext cx="234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PROFESSION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C7D699-D71D-A5E0-8952-4194E01ECA4A}"/>
              </a:ext>
            </a:extLst>
          </p:cNvPr>
          <p:cNvSpPr txBox="1"/>
          <p:nvPr/>
        </p:nvSpPr>
        <p:spPr>
          <a:xfrm flipH="1">
            <a:off x="1931071" y="4205425"/>
            <a:ext cx="252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EDUCATION </a:t>
            </a:r>
          </a:p>
          <a:p>
            <a:r>
              <a:rPr lang="en-IN" sz="1400" b="1" dirty="0"/>
              <a:t>BACKGROUND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DBE609-7D3D-27AD-4116-93E447863058}"/>
              </a:ext>
            </a:extLst>
          </p:cNvPr>
          <p:cNvSpPr txBox="1"/>
          <p:nvPr/>
        </p:nvSpPr>
        <p:spPr>
          <a:xfrm>
            <a:off x="1959145" y="4683649"/>
            <a:ext cx="252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FAMILY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AC6461-C11D-2440-44A0-D54595C3E9D5}"/>
              </a:ext>
            </a:extLst>
          </p:cNvPr>
          <p:cNvSpPr txBox="1"/>
          <p:nvPr/>
        </p:nvSpPr>
        <p:spPr>
          <a:xfrm>
            <a:off x="1925057" y="4979164"/>
            <a:ext cx="243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HOBBIES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B94DAC-0535-DA15-1BA9-18872E9A5DF2}"/>
              </a:ext>
            </a:extLst>
          </p:cNvPr>
          <p:cNvSpPr txBox="1"/>
          <p:nvPr/>
        </p:nvSpPr>
        <p:spPr>
          <a:xfrm flipH="1">
            <a:off x="1917033" y="5590488"/>
            <a:ext cx="183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LIKES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B1BBE6-2FDF-C3E1-E887-7BCA74EDC74A}"/>
              </a:ext>
            </a:extLst>
          </p:cNvPr>
          <p:cNvSpPr txBox="1"/>
          <p:nvPr/>
        </p:nvSpPr>
        <p:spPr>
          <a:xfrm>
            <a:off x="3934325" y="149421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SANGAMESH SENGOTTIAN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716269-9E0F-FC91-6361-E8E85D090000}"/>
              </a:ext>
            </a:extLst>
          </p:cNvPr>
          <p:cNvSpPr txBox="1"/>
          <p:nvPr/>
        </p:nvSpPr>
        <p:spPr>
          <a:xfrm>
            <a:off x="3878180" y="1187910"/>
            <a:ext cx="3470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NANDITA &amp; CHAMMISH,SAMWILSON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FD2F90-0DE9-1D78-12BC-0D93331702C5}"/>
              </a:ext>
            </a:extLst>
          </p:cNvPr>
          <p:cNvSpPr txBox="1"/>
          <p:nvPr/>
        </p:nvSpPr>
        <p:spPr>
          <a:xfrm rot="10800000" flipH="1" flipV="1">
            <a:off x="3952374" y="897458"/>
            <a:ext cx="27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AJMAL, KARTHIKA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FDBA86-521A-0453-1CB2-DE20A272DA66}"/>
              </a:ext>
            </a:extLst>
          </p:cNvPr>
          <p:cNvSpPr txBox="1"/>
          <p:nvPr/>
        </p:nvSpPr>
        <p:spPr>
          <a:xfrm>
            <a:off x="3952375" y="1837920"/>
            <a:ext cx="274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9787699000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4D2611-E8BA-2DF6-1D98-FBC03688CA6F}"/>
              </a:ext>
            </a:extLst>
          </p:cNvPr>
          <p:cNvSpPr txBox="1"/>
          <p:nvPr/>
        </p:nvSpPr>
        <p:spPr>
          <a:xfrm>
            <a:off x="3952375" y="2312459"/>
            <a:ext cx="289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22</a:t>
            </a:r>
            <a:r>
              <a:rPr lang="en-IN" sz="1400" baseline="30000" dirty="0"/>
              <a:t>nd</a:t>
            </a:r>
            <a:r>
              <a:rPr lang="en-IN" sz="1400" dirty="0"/>
              <a:t> JUNE/11.00AM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D7EF6F-A67F-6950-84EF-95E3018E9365}"/>
              </a:ext>
            </a:extLst>
          </p:cNvPr>
          <p:cNvSpPr txBox="1"/>
          <p:nvPr/>
        </p:nvSpPr>
        <p:spPr>
          <a:xfrm>
            <a:off x="3816394" y="2809070"/>
            <a:ext cx="3732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PONNUSAMY RESTAURANT,PERUNDURAI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962AD1-2C4A-94C5-11D6-E5FB9CA1B71C}"/>
              </a:ext>
            </a:extLst>
          </p:cNvPr>
          <p:cNvSpPr txBox="1"/>
          <p:nvPr/>
        </p:nvSpPr>
        <p:spPr>
          <a:xfrm>
            <a:off x="3896227" y="3352788"/>
            <a:ext cx="206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14329F-20D7-169F-95D3-0AA82E3A515A}"/>
              </a:ext>
            </a:extLst>
          </p:cNvPr>
          <p:cNvSpPr txBox="1"/>
          <p:nvPr/>
        </p:nvSpPr>
        <p:spPr>
          <a:xfrm>
            <a:off x="3952374" y="3676557"/>
            <a:ext cx="167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39E3C-348A-B329-41E6-F74F667FDEE7}"/>
              </a:ext>
            </a:extLst>
          </p:cNvPr>
          <p:cNvSpPr txBox="1"/>
          <p:nvPr/>
        </p:nvSpPr>
        <p:spPr>
          <a:xfrm>
            <a:off x="3940340" y="3960961"/>
            <a:ext cx="234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BUSINESS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39A652-35B4-5343-EE4D-D63347EC6EC5}"/>
              </a:ext>
            </a:extLst>
          </p:cNvPr>
          <p:cNvSpPr txBox="1"/>
          <p:nvPr/>
        </p:nvSpPr>
        <p:spPr>
          <a:xfrm>
            <a:off x="3934325" y="4318998"/>
            <a:ext cx="271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MBA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DA6147-0978-4B8E-AE73-22888461F70C}"/>
              </a:ext>
            </a:extLst>
          </p:cNvPr>
          <p:cNvSpPr txBox="1"/>
          <p:nvPr/>
        </p:nvSpPr>
        <p:spPr>
          <a:xfrm>
            <a:off x="3913148" y="4704983"/>
            <a:ext cx="252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JOINT FAMILY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973325-232E-07C8-DA69-998BE3AE4809}"/>
              </a:ext>
            </a:extLst>
          </p:cNvPr>
          <p:cNvSpPr txBox="1"/>
          <p:nvPr/>
        </p:nvSpPr>
        <p:spPr>
          <a:xfrm>
            <a:off x="3908139" y="5021600"/>
            <a:ext cx="306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READING BOOKS,COOKING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AB94FA-C8EC-8CB1-FDB9-0C292A2D99B5}"/>
              </a:ext>
            </a:extLst>
          </p:cNvPr>
          <p:cNvSpPr txBox="1"/>
          <p:nvPr/>
        </p:nvSpPr>
        <p:spPr>
          <a:xfrm>
            <a:off x="3896227" y="5564150"/>
            <a:ext cx="345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CHICKEN BIRIYANI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5B1D9F-6B8F-5031-3879-125FD50B8FA3}"/>
              </a:ext>
            </a:extLst>
          </p:cNvPr>
          <p:cNvSpPr txBox="1"/>
          <p:nvPr/>
        </p:nvSpPr>
        <p:spPr>
          <a:xfrm>
            <a:off x="1917033" y="6079741"/>
            <a:ext cx="2454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DISLIKES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F55B61-3A78-24C6-8BBB-A5D00CB5347D}"/>
              </a:ext>
            </a:extLst>
          </p:cNvPr>
          <p:cNvSpPr txBox="1"/>
          <p:nvPr/>
        </p:nvSpPr>
        <p:spPr>
          <a:xfrm>
            <a:off x="3920289" y="6137494"/>
            <a:ext cx="293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GETTING ANNOYED WITH STARTUPS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8BC9E5-0BC2-CA04-0A5A-E601FB8AE30B}"/>
              </a:ext>
            </a:extLst>
          </p:cNvPr>
          <p:cNvSpPr txBox="1"/>
          <p:nvPr/>
        </p:nvSpPr>
        <p:spPr>
          <a:xfrm>
            <a:off x="1344272" y="882692"/>
            <a:ext cx="67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50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8EAB95-03B5-613C-62F2-7FEB13F3B636}"/>
              </a:ext>
            </a:extLst>
          </p:cNvPr>
          <p:cNvSpPr/>
          <p:nvPr/>
        </p:nvSpPr>
        <p:spPr>
          <a:xfrm>
            <a:off x="1716137" y="0"/>
            <a:ext cx="5222408" cy="6857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933CF6-359F-0CB5-33F2-171FDCE8DB97}"/>
              </a:ext>
            </a:extLst>
          </p:cNvPr>
          <p:cNvCxnSpPr>
            <a:cxnSpLocks/>
          </p:cNvCxnSpPr>
          <p:nvPr/>
        </p:nvCxnSpPr>
        <p:spPr>
          <a:xfrm>
            <a:off x="1716137" y="840606"/>
            <a:ext cx="52224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6E1037-7D74-39A2-5314-1B1D69BBC0F7}"/>
              </a:ext>
            </a:extLst>
          </p:cNvPr>
          <p:cNvCxnSpPr>
            <a:cxnSpLocks/>
          </p:cNvCxnSpPr>
          <p:nvPr/>
        </p:nvCxnSpPr>
        <p:spPr>
          <a:xfrm flipV="1">
            <a:off x="4327341" y="-2"/>
            <a:ext cx="0" cy="6858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862726-7C7C-2E4B-32E6-B52762E4F7C0}"/>
              </a:ext>
            </a:extLst>
          </p:cNvPr>
          <p:cNvSpPr txBox="1"/>
          <p:nvPr/>
        </p:nvSpPr>
        <p:spPr>
          <a:xfrm>
            <a:off x="2215698" y="160800"/>
            <a:ext cx="338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INTERVIEW NOTES</a:t>
            </a:r>
          </a:p>
          <a:p>
            <a:r>
              <a:rPr lang="en-IN" sz="1600" b="1" dirty="0"/>
              <a:t>(VERBATIM)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6EF41-5A3A-6DF0-523A-3E6D1A330175}"/>
              </a:ext>
            </a:extLst>
          </p:cNvPr>
          <p:cNvSpPr txBox="1"/>
          <p:nvPr/>
        </p:nvSpPr>
        <p:spPr>
          <a:xfrm>
            <a:off x="4510346" y="283910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OBSERVATIONS/QUOTES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15A28-5F9F-4943-95F4-00190C5C1512}"/>
              </a:ext>
            </a:extLst>
          </p:cNvPr>
          <p:cNvSpPr txBox="1"/>
          <p:nvPr/>
        </p:nvSpPr>
        <p:spPr>
          <a:xfrm>
            <a:off x="1716137" y="935637"/>
            <a:ext cx="255020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Family</a:t>
            </a:r>
            <a:r>
              <a:rPr lang="en-IN" sz="1400" dirty="0"/>
              <a:t> – 6 people</a:t>
            </a:r>
          </a:p>
          <a:p>
            <a:r>
              <a:rPr lang="en-IN" sz="1400" dirty="0"/>
              <a:t>Hotel partners – family members.</a:t>
            </a:r>
          </a:p>
          <a:p>
            <a:r>
              <a:rPr lang="en-IN" sz="1400" b="1" dirty="0"/>
              <a:t>Cooks chicken.</a:t>
            </a:r>
          </a:p>
          <a:p>
            <a:r>
              <a:rPr lang="en-IN" sz="1400" b="1" dirty="0"/>
              <a:t>Education – </a:t>
            </a:r>
            <a:r>
              <a:rPr lang="en-IN" sz="1400" dirty="0"/>
              <a:t>MBA</a:t>
            </a:r>
            <a:r>
              <a:rPr lang="en-IN" sz="1400" b="1" dirty="0"/>
              <a:t> </a:t>
            </a:r>
            <a:r>
              <a:rPr lang="en-IN" sz="1400" dirty="0"/>
              <a:t>Australia</a:t>
            </a:r>
            <a:r>
              <a:rPr lang="en-IN" sz="1400" b="1" dirty="0"/>
              <a:t> </a:t>
            </a:r>
          </a:p>
          <a:p>
            <a:r>
              <a:rPr lang="en-IN" sz="1400" b="1" dirty="0"/>
              <a:t>Favourite fo</a:t>
            </a:r>
            <a:r>
              <a:rPr lang="en-IN" sz="1400" dirty="0"/>
              <a:t>od – both veg &amp; non-veg.</a:t>
            </a:r>
          </a:p>
          <a:p>
            <a:r>
              <a:rPr lang="en-IN" sz="1400" b="1" dirty="0"/>
              <a:t>Reason for the hotel name </a:t>
            </a:r>
            <a:r>
              <a:rPr lang="en-IN" sz="1400" dirty="0"/>
              <a:t>– at first the hotel was run by another </a:t>
            </a:r>
            <a:r>
              <a:rPr lang="en-IN" sz="1400" dirty="0" err="1"/>
              <a:t>person,later</a:t>
            </a:r>
            <a:r>
              <a:rPr lang="en-IN" sz="1400" dirty="0"/>
              <a:t> he was bankrupted. So he take over and runs the hotel.</a:t>
            </a:r>
          </a:p>
          <a:p>
            <a:r>
              <a:rPr lang="en-IN" sz="1400" b="1" dirty="0"/>
              <a:t>Another restaurant </a:t>
            </a:r>
            <a:r>
              <a:rPr lang="en-IN" sz="1400" dirty="0"/>
              <a:t>– erode spicy kitchen.</a:t>
            </a:r>
          </a:p>
          <a:p>
            <a:r>
              <a:rPr lang="en-IN" sz="1400" b="1" dirty="0"/>
              <a:t>Special dish in hotel </a:t>
            </a:r>
            <a:r>
              <a:rPr lang="en-IN" sz="1400" dirty="0"/>
              <a:t>– </a:t>
            </a:r>
            <a:r>
              <a:rPr lang="en-IN" sz="1400" dirty="0" err="1"/>
              <a:t>nalllampatti</a:t>
            </a:r>
            <a:r>
              <a:rPr lang="en-IN" sz="1400" dirty="0"/>
              <a:t> (own recipe )</a:t>
            </a:r>
          </a:p>
          <a:p>
            <a:r>
              <a:rPr lang="en-IN" sz="1400" b="1" dirty="0"/>
              <a:t>Most orders in hotel</a:t>
            </a:r>
            <a:r>
              <a:rPr lang="en-IN" sz="1400" dirty="0"/>
              <a:t> – biriyani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ACB00-D93C-7744-E6DC-36D2E217352A}"/>
              </a:ext>
            </a:extLst>
          </p:cNvPr>
          <p:cNvSpPr txBox="1"/>
          <p:nvPr/>
        </p:nvSpPr>
        <p:spPr>
          <a:xfrm>
            <a:off x="4388345" y="963716"/>
            <a:ext cx="24891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Opinion about robot delivery </a:t>
            </a:r>
            <a:r>
              <a:rPr lang="en-IN" sz="1400" dirty="0"/>
              <a:t>–check whether it works for the Indian attitude &amp; Indian traffic</a:t>
            </a:r>
          </a:p>
          <a:p>
            <a:endParaRPr lang="en-IN" sz="1400" dirty="0"/>
          </a:p>
          <a:p>
            <a:r>
              <a:rPr lang="en-IN" sz="1400" b="1" dirty="0"/>
              <a:t>Dislikes</a:t>
            </a:r>
            <a:r>
              <a:rPr lang="en-IN" sz="1400" dirty="0"/>
              <a:t> –Hate people asking </a:t>
            </a:r>
          </a:p>
          <a:p>
            <a:r>
              <a:rPr lang="en-IN" sz="1400" dirty="0"/>
              <a:t>Ratings for their work. And at usually </a:t>
            </a:r>
            <a:r>
              <a:rPr lang="en-IN" sz="1400" dirty="0" err="1"/>
              <a:t>startups</a:t>
            </a:r>
            <a:r>
              <a:rPr lang="en-IN" sz="1400" dirty="0"/>
              <a:t> ask orders, they promise lot of things beyond their </a:t>
            </a:r>
            <a:r>
              <a:rPr lang="en-IN" sz="1400" dirty="0" err="1"/>
              <a:t>limits,and</a:t>
            </a:r>
            <a:r>
              <a:rPr lang="en-IN" sz="1400" dirty="0"/>
              <a:t> later they don’t bother about it. And the expectations turn into irritation</a:t>
            </a:r>
          </a:p>
          <a:p>
            <a:endParaRPr lang="en-IN" sz="1400" dirty="0"/>
          </a:p>
          <a:p>
            <a:r>
              <a:rPr lang="en-IN" sz="1400" b="1" dirty="0"/>
              <a:t>According to him </a:t>
            </a:r>
            <a:r>
              <a:rPr lang="en-IN" sz="1400" dirty="0"/>
              <a:t>– delivery boys are worse </a:t>
            </a:r>
            <a:r>
              <a:rPr lang="en-IN" sz="1400" dirty="0" err="1"/>
              <a:t>nowdays</a:t>
            </a:r>
            <a:r>
              <a:rPr lang="en-IN" sz="1400" dirty="0"/>
              <a:t>. Food is not delivered properly .</a:t>
            </a:r>
          </a:p>
          <a:p>
            <a:r>
              <a:rPr lang="en-IN" sz="1400" dirty="0"/>
              <a:t>for </a:t>
            </a:r>
            <a:r>
              <a:rPr lang="en-IN" sz="1400" dirty="0" err="1"/>
              <a:t>eg</a:t>
            </a:r>
            <a:r>
              <a:rPr lang="en-IN" sz="1400" dirty="0"/>
              <a:t>: they don’t use their bags properly.so the package is crumbled.</a:t>
            </a:r>
          </a:p>
          <a:p>
            <a:endParaRPr lang="en-IN" sz="1400" dirty="0"/>
          </a:p>
          <a:p>
            <a:r>
              <a:rPr lang="en-IN" sz="1400" b="1" dirty="0"/>
              <a:t>Disappointments</a:t>
            </a:r>
            <a:r>
              <a:rPr lang="en-IN" sz="1400" dirty="0"/>
              <a:t> – sometimes we experience fake feedbacks.</a:t>
            </a:r>
          </a:p>
          <a:p>
            <a:r>
              <a:rPr lang="en-IN" sz="1400" dirty="0"/>
              <a:t>And people ask for refund without any issues.</a:t>
            </a:r>
          </a:p>
        </p:txBody>
      </p:sp>
    </p:spTree>
    <p:extLst>
      <p:ext uri="{BB962C8B-B14F-4D97-AF65-F5344CB8AC3E}">
        <p14:creationId xmlns:p14="http://schemas.microsoft.com/office/powerpoint/2010/main" val="22492780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3F026C-9BBB-DB14-A0F0-5CC455672B50}"/>
              </a:ext>
            </a:extLst>
          </p:cNvPr>
          <p:cNvSpPr/>
          <p:nvPr/>
        </p:nvSpPr>
        <p:spPr>
          <a:xfrm>
            <a:off x="1973180" y="890339"/>
            <a:ext cx="4828675" cy="5735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8C2FCC-20BE-46C2-C87E-D8B36BA525AA}"/>
              </a:ext>
            </a:extLst>
          </p:cNvPr>
          <p:cNvCxnSpPr>
            <a:cxnSpLocks/>
          </p:cNvCxnSpPr>
          <p:nvPr/>
        </p:nvCxnSpPr>
        <p:spPr>
          <a:xfrm>
            <a:off x="1973180" y="11710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7F492E-1092-62AA-1FD1-97B068E10A7A}"/>
              </a:ext>
            </a:extLst>
          </p:cNvPr>
          <p:cNvCxnSpPr>
            <a:cxnSpLocks/>
          </p:cNvCxnSpPr>
          <p:nvPr/>
        </p:nvCxnSpPr>
        <p:spPr>
          <a:xfrm>
            <a:off x="1973180" y="14758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6607F-EA43-B3E4-A80A-F3FA04114B12}"/>
              </a:ext>
            </a:extLst>
          </p:cNvPr>
          <p:cNvCxnSpPr>
            <a:cxnSpLocks/>
          </p:cNvCxnSpPr>
          <p:nvPr/>
        </p:nvCxnSpPr>
        <p:spPr>
          <a:xfrm>
            <a:off x="1973180" y="17806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304133-8F1C-BFD1-6B4F-670281DAFFA8}"/>
              </a:ext>
            </a:extLst>
          </p:cNvPr>
          <p:cNvCxnSpPr>
            <a:cxnSpLocks/>
          </p:cNvCxnSpPr>
          <p:nvPr/>
        </p:nvCxnSpPr>
        <p:spPr>
          <a:xfrm>
            <a:off x="1973180" y="2303896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8F27B2-CBF1-B528-E358-27D787DA802E}"/>
              </a:ext>
            </a:extLst>
          </p:cNvPr>
          <p:cNvCxnSpPr>
            <a:cxnSpLocks/>
          </p:cNvCxnSpPr>
          <p:nvPr/>
        </p:nvCxnSpPr>
        <p:spPr>
          <a:xfrm>
            <a:off x="1973180" y="2758119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1519F-3018-18B8-7AED-C6729F2761BF}"/>
              </a:ext>
            </a:extLst>
          </p:cNvPr>
          <p:cNvCxnSpPr>
            <a:cxnSpLocks/>
          </p:cNvCxnSpPr>
          <p:nvPr/>
        </p:nvCxnSpPr>
        <p:spPr>
          <a:xfrm>
            <a:off x="1973180" y="3072063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0C7B92-6BFC-391D-AB85-3F0787A655A4}"/>
              </a:ext>
            </a:extLst>
          </p:cNvPr>
          <p:cNvCxnSpPr>
            <a:cxnSpLocks/>
          </p:cNvCxnSpPr>
          <p:nvPr/>
        </p:nvCxnSpPr>
        <p:spPr>
          <a:xfrm>
            <a:off x="3882188" y="890339"/>
            <a:ext cx="0" cy="2181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3C34A4-C711-4C44-374F-CDC7964EBCE2}"/>
              </a:ext>
            </a:extLst>
          </p:cNvPr>
          <p:cNvSpPr txBox="1"/>
          <p:nvPr/>
        </p:nvSpPr>
        <p:spPr>
          <a:xfrm>
            <a:off x="1917032" y="906488"/>
            <a:ext cx="212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INTERVIEWER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8DA74F-EAD8-8F01-256B-F3A261B65B5C}"/>
              </a:ext>
            </a:extLst>
          </p:cNvPr>
          <p:cNvSpPr txBox="1"/>
          <p:nvPr/>
        </p:nvSpPr>
        <p:spPr>
          <a:xfrm>
            <a:off x="1931069" y="1238537"/>
            <a:ext cx="2526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NOTE TAKER&amp;OBSERVER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9843B-E009-7D07-6BE9-77626EA7F1C7}"/>
              </a:ext>
            </a:extLst>
          </p:cNvPr>
          <p:cNvSpPr txBox="1"/>
          <p:nvPr/>
        </p:nvSpPr>
        <p:spPr>
          <a:xfrm>
            <a:off x="1917035" y="1461235"/>
            <a:ext cx="231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INTERVIEWER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56B50-5ED0-405A-3B61-9DA12A037845}"/>
              </a:ext>
            </a:extLst>
          </p:cNvPr>
          <p:cNvSpPr txBox="1"/>
          <p:nvPr/>
        </p:nvSpPr>
        <p:spPr>
          <a:xfrm>
            <a:off x="1917035" y="1769777"/>
            <a:ext cx="256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INTERVIEWER CONTACT</a:t>
            </a:r>
          </a:p>
          <a:p>
            <a:r>
              <a:rPr lang="en-IN" sz="1200" b="1" dirty="0"/>
              <a:t>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8D17D-FA9F-D55D-369D-9CD90CE6E9C4}"/>
              </a:ext>
            </a:extLst>
          </p:cNvPr>
          <p:cNvSpPr txBox="1"/>
          <p:nvPr/>
        </p:nvSpPr>
        <p:spPr>
          <a:xfrm>
            <a:off x="1921043" y="2279213"/>
            <a:ext cx="219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DATE/TIME OF </a:t>
            </a:r>
          </a:p>
          <a:p>
            <a:r>
              <a:rPr lang="en-IN" sz="1400" b="1" dirty="0"/>
              <a:t>INTERVIEW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8E6464-38CC-7655-B210-FF3C43F4E878}"/>
              </a:ext>
            </a:extLst>
          </p:cNvPr>
          <p:cNvSpPr txBox="1"/>
          <p:nvPr/>
        </p:nvSpPr>
        <p:spPr>
          <a:xfrm>
            <a:off x="1917034" y="2776646"/>
            <a:ext cx="28875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/>
              <a:t>INTERVIEW LOCATION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87424A-033A-6F8A-F85C-DF15FCE06944}"/>
              </a:ext>
            </a:extLst>
          </p:cNvPr>
          <p:cNvCxnSpPr>
            <a:cxnSpLocks/>
          </p:cNvCxnSpPr>
          <p:nvPr/>
        </p:nvCxnSpPr>
        <p:spPr>
          <a:xfrm>
            <a:off x="1973180" y="3352800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309300-B94C-AD60-3AE4-68E22A6B5BD9}"/>
              </a:ext>
            </a:extLst>
          </p:cNvPr>
          <p:cNvCxnSpPr>
            <a:cxnSpLocks/>
          </p:cNvCxnSpPr>
          <p:nvPr/>
        </p:nvCxnSpPr>
        <p:spPr>
          <a:xfrm>
            <a:off x="1973180" y="3661611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0A021F-C918-DB71-B10E-BBB1C67EBFA4}"/>
              </a:ext>
            </a:extLst>
          </p:cNvPr>
          <p:cNvCxnSpPr>
            <a:cxnSpLocks/>
          </p:cNvCxnSpPr>
          <p:nvPr/>
        </p:nvCxnSpPr>
        <p:spPr>
          <a:xfrm>
            <a:off x="1973180" y="3954379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E5902-152A-2D21-9B95-9EB6594680B7}"/>
              </a:ext>
            </a:extLst>
          </p:cNvPr>
          <p:cNvCxnSpPr>
            <a:cxnSpLocks/>
          </p:cNvCxnSpPr>
          <p:nvPr/>
        </p:nvCxnSpPr>
        <p:spPr>
          <a:xfrm>
            <a:off x="1973180" y="42190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657B30-000B-D25D-6CDE-A1D520A7BC34}"/>
              </a:ext>
            </a:extLst>
          </p:cNvPr>
          <p:cNvCxnSpPr>
            <a:cxnSpLocks/>
          </p:cNvCxnSpPr>
          <p:nvPr/>
        </p:nvCxnSpPr>
        <p:spPr>
          <a:xfrm>
            <a:off x="1973180" y="4708359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7B4DD8-F004-6A5D-DD5E-29900313AE97}"/>
              </a:ext>
            </a:extLst>
          </p:cNvPr>
          <p:cNvCxnSpPr>
            <a:cxnSpLocks/>
          </p:cNvCxnSpPr>
          <p:nvPr/>
        </p:nvCxnSpPr>
        <p:spPr>
          <a:xfrm>
            <a:off x="1973180" y="5029200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942251-2955-0C1D-9144-63FF16F0D3AE}"/>
              </a:ext>
            </a:extLst>
          </p:cNvPr>
          <p:cNvCxnSpPr>
            <a:cxnSpLocks/>
          </p:cNvCxnSpPr>
          <p:nvPr/>
        </p:nvCxnSpPr>
        <p:spPr>
          <a:xfrm>
            <a:off x="1973180" y="559293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B43291-1BCC-8228-DC8D-3818032E984E}"/>
              </a:ext>
            </a:extLst>
          </p:cNvPr>
          <p:cNvCxnSpPr>
            <a:cxnSpLocks/>
          </p:cNvCxnSpPr>
          <p:nvPr/>
        </p:nvCxnSpPr>
        <p:spPr>
          <a:xfrm>
            <a:off x="1973180" y="6028781"/>
            <a:ext cx="4828675" cy="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561E30-B7F5-A9D3-F8FD-58D4F3225978}"/>
              </a:ext>
            </a:extLst>
          </p:cNvPr>
          <p:cNvSpPr txBox="1"/>
          <p:nvPr/>
        </p:nvSpPr>
        <p:spPr>
          <a:xfrm>
            <a:off x="2522623" y="3064377"/>
            <a:ext cx="503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INTERVIEW’S BACKGROUND INFORMATION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86F95B-C073-4BF1-4046-1E168F1F4ED0}"/>
              </a:ext>
            </a:extLst>
          </p:cNvPr>
          <p:cNvCxnSpPr>
            <a:cxnSpLocks/>
          </p:cNvCxnSpPr>
          <p:nvPr/>
        </p:nvCxnSpPr>
        <p:spPr>
          <a:xfrm>
            <a:off x="3882188" y="3352802"/>
            <a:ext cx="0" cy="3272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ED61E65-DDF5-3E53-2779-3E733FBB5D3D}"/>
              </a:ext>
            </a:extLst>
          </p:cNvPr>
          <p:cNvSpPr txBox="1"/>
          <p:nvPr/>
        </p:nvSpPr>
        <p:spPr>
          <a:xfrm>
            <a:off x="1917034" y="3345115"/>
            <a:ext cx="175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GENDER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F91104-8034-9A28-ED3F-42E52CAC886E}"/>
              </a:ext>
            </a:extLst>
          </p:cNvPr>
          <p:cNvSpPr txBox="1"/>
          <p:nvPr/>
        </p:nvSpPr>
        <p:spPr>
          <a:xfrm>
            <a:off x="1931070" y="3666657"/>
            <a:ext cx="217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AGE RANGE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5B34C-3634-55FB-8D37-22FD091C8D25}"/>
              </a:ext>
            </a:extLst>
          </p:cNvPr>
          <p:cNvSpPr txBox="1"/>
          <p:nvPr/>
        </p:nvSpPr>
        <p:spPr>
          <a:xfrm>
            <a:off x="1931070" y="3933690"/>
            <a:ext cx="234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PROFESSION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C7D699-D71D-A5E0-8952-4194E01ECA4A}"/>
              </a:ext>
            </a:extLst>
          </p:cNvPr>
          <p:cNvSpPr txBox="1"/>
          <p:nvPr/>
        </p:nvSpPr>
        <p:spPr>
          <a:xfrm flipH="1">
            <a:off x="1931071" y="4205425"/>
            <a:ext cx="252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EDUCATION </a:t>
            </a:r>
          </a:p>
          <a:p>
            <a:r>
              <a:rPr lang="en-IN" sz="1400" b="1" dirty="0"/>
              <a:t>BACKGROUND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DBE609-7D3D-27AD-4116-93E447863058}"/>
              </a:ext>
            </a:extLst>
          </p:cNvPr>
          <p:cNvSpPr txBox="1"/>
          <p:nvPr/>
        </p:nvSpPr>
        <p:spPr>
          <a:xfrm>
            <a:off x="1959145" y="4683649"/>
            <a:ext cx="252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FAMILY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AC6461-C11D-2440-44A0-D54595C3E9D5}"/>
              </a:ext>
            </a:extLst>
          </p:cNvPr>
          <p:cNvSpPr txBox="1"/>
          <p:nvPr/>
        </p:nvSpPr>
        <p:spPr>
          <a:xfrm>
            <a:off x="1925057" y="4979164"/>
            <a:ext cx="243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HOBBIES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B94DAC-0535-DA15-1BA9-18872E9A5DF2}"/>
              </a:ext>
            </a:extLst>
          </p:cNvPr>
          <p:cNvSpPr txBox="1"/>
          <p:nvPr/>
        </p:nvSpPr>
        <p:spPr>
          <a:xfrm flipH="1">
            <a:off x="1917033" y="5590488"/>
            <a:ext cx="183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LIKES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B1BBE6-2FDF-C3E1-E887-7BCA74EDC74A}"/>
              </a:ext>
            </a:extLst>
          </p:cNvPr>
          <p:cNvSpPr txBox="1"/>
          <p:nvPr/>
        </p:nvSpPr>
        <p:spPr>
          <a:xfrm>
            <a:off x="3934325" y="148914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NIRANCHAN 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716269-9E0F-FC91-6361-E8E85D090000}"/>
              </a:ext>
            </a:extLst>
          </p:cNvPr>
          <p:cNvSpPr txBox="1"/>
          <p:nvPr/>
        </p:nvSpPr>
        <p:spPr>
          <a:xfrm>
            <a:off x="3952375" y="1186442"/>
            <a:ext cx="35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NANDITA &amp; AJMAL,SAMWILSON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FD2F90-0DE9-1D78-12BC-0D93331702C5}"/>
              </a:ext>
            </a:extLst>
          </p:cNvPr>
          <p:cNvSpPr txBox="1"/>
          <p:nvPr/>
        </p:nvSpPr>
        <p:spPr>
          <a:xfrm rot="10800000" flipH="1" flipV="1">
            <a:off x="3952374" y="897458"/>
            <a:ext cx="27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CHAMMISH , KARTHIKA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FDBA86-521A-0453-1CB2-DE20A272DA66}"/>
              </a:ext>
            </a:extLst>
          </p:cNvPr>
          <p:cNvSpPr txBox="1"/>
          <p:nvPr/>
        </p:nvSpPr>
        <p:spPr>
          <a:xfrm>
            <a:off x="3952375" y="1837920"/>
            <a:ext cx="274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9442646895/9629194754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4D2611-E8BA-2DF6-1D98-FBC03688CA6F}"/>
              </a:ext>
            </a:extLst>
          </p:cNvPr>
          <p:cNvSpPr txBox="1"/>
          <p:nvPr/>
        </p:nvSpPr>
        <p:spPr>
          <a:xfrm>
            <a:off x="3952375" y="2312459"/>
            <a:ext cx="289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22</a:t>
            </a:r>
            <a:r>
              <a:rPr lang="en-IN" sz="1400" baseline="30000" dirty="0"/>
              <a:t>nd</a:t>
            </a:r>
            <a:r>
              <a:rPr lang="en-IN" sz="1400" dirty="0"/>
              <a:t> JUNE/2.00PM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D7EF6F-A67F-6950-84EF-95E3018E9365}"/>
              </a:ext>
            </a:extLst>
          </p:cNvPr>
          <p:cNvSpPr txBox="1"/>
          <p:nvPr/>
        </p:nvSpPr>
        <p:spPr>
          <a:xfrm>
            <a:off x="3952374" y="2739389"/>
            <a:ext cx="299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KONGU LIBRARY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962AD1-2C4A-94C5-11D6-E5FB9CA1B71C}"/>
              </a:ext>
            </a:extLst>
          </p:cNvPr>
          <p:cNvSpPr txBox="1"/>
          <p:nvPr/>
        </p:nvSpPr>
        <p:spPr>
          <a:xfrm>
            <a:off x="3896227" y="3352788"/>
            <a:ext cx="206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14329F-20D7-169F-95D3-0AA82E3A515A}"/>
              </a:ext>
            </a:extLst>
          </p:cNvPr>
          <p:cNvSpPr txBox="1"/>
          <p:nvPr/>
        </p:nvSpPr>
        <p:spPr>
          <a:xfrm>
            <a:off x="3952374" y="3676557"/>
            <a:ext cx="167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39E3C-348A-B329-41E6-F74F667FDEE7}"/>
              </a:ext>
            </a:extLst>
          </p:cNvPr>
          <p:cNvSpPr txBox="1"/>
          <p:nvPr/>
        </p:nvSpPr>
        <p:spPr>
          <a:xfrm>
            <a:off x="3924298" y="3960961"/>
            <a:ext cx="234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STUDENT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39A652-35B4-5343-EE4D-D63347EC6EC5}"/>
              </a:ext>
            </a:extLst>
          </p:cNvPr>
          <p:cNvSpPr txBox="1"/>
          <p:nvPr/>
        </p:nvSpPr>
        <p:spPr>
          <a:xfrm>
            <a:off x="3934325" y="4318998"/>
            <a:ext cx="271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</a:t>
            </a:r>
            <a:r>
              <a:rPr lang="en-IN" sz="1400" baseline="30000" dirty="0"/>
              <a:t>st</a:t>
            </a:r>
            <a:r>
              <a:rPr lang="en-IN" sz="1400" dirty="0"/>
              <a:t> YEAR CSD IN KEC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DA6147-0978-4B8E-AE73-22888461F70C}"/>
              </a:ext>
            </a:extLst>
          </p:cNvPr>
          <p:cNvSpPr txBox="1"/>
          <p:nvPr/>
        </p:nvSpPr>
        <p:spPr>
          <a:xfrm>
            <a:off x="3913148" y="4704983"/>
            <a:ext cx="252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NUCLEAR FAMILY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973325-232E-07C8-DA69-998BE3AE4809}"/>
              </a:ext>
            </a:extLst>
          </p:cNvPr>
          <p:cNvSpPr txBox="1"/>
          <p:nvPr/>
        </p:nvSpPr>
        <p:spPr>
          <a:xfrm>
            <a:off x="3908139" y="5021600"/>
            <a:ext cx="306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ARCHERY,READING BOOKS,</a:t>
            </a:r>
          </a:p>
          <a:p>
            <a:r>
              <a:rPr lang="en-IN" sz="1400" dirty="0"/>
              <a:t>INTERNET SURFING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AB94FA-C8EC-8CB1-FDB9-0C292A2D99B5}"/>
              </a:ext>
            </a:extLst>
          </p:cNvPr>
          <p:cNvSpPr txBox="1"/>
          <p:nvPr/>
        </p:nvSpPr>
        <p:spPr>
          <a:xfrm>
            <a:off x="3896227" y="5564150"/>
            <a:ext cx="345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EXPERIMENTING AND TESTING </a:t>
            </a:r>
          </a:p>
          <a:p>
            <a:r>
              <a:rPr lang="en-IN" sz="1400" dirty="0"/>
              <a:t>NEW THINGS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5B1D9F-6B8F-5031-3879-125FD50B8FA3}"/>
              </a:ext>
            </a:extLst>
          </p:cNvPr>
          <p:cNvSpPr txBox="1"/>
          <p:nvPr/>
        </p:nvSpPr>
        <p:spPr>
          <a:xfrm>
            <a:off x="1917033" y="6079741"/>
            <a:ext cx="2454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DISLIKES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F55B61-3A78-24C6-8BBB-A5D00CB5347D}"/>
              </a:ext>
            </a:extLst>
          </p:cNvPr>
          <p:cNvSpPr txBox="1"/>
          <p:nvPr/>
        </p:nvSpPr>
        <p:spPr>
          <a:xfrm>
            <a:off x="3920289" y="6137494"/>
            <a:ext cx="2762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HOSTEL FOOD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87E55-DAB6-9F2F-FB6F-3A27FAB541A0}"/>
              </a:ext>
            </a:extLst>
          </p:cNvPr>
          <p:cNvSpPr txBox="1"/>
          <p:nvPr/>
        </p:nvSpPr>
        <p:spPr>
          <a:xfrm>
            <a:off x="1426753" y="172569"/>
            <a:ext cx="672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dirty="0">
              <a:solidFill>
                <a:srgbClr val="FF0000"/>
              </a:solidFill>
            </a:endParaRPr>
          </a:p>
          <a:p>
            <a:r>
              <a:rPr lang="en-IN" sz="4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16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8EAB95-03B5-613C-62F2-7FEB13F3B636}"/>
              </a:ext>
            </a:extLst>
          </p:cNvPr>
          <p:cNvSpPr/>
          <p:nvPr/>
        </p:nvSpPr>
        <p:spPr>
          <a:xfrm>
            <a:off x="1716137" y="0"/>
            <a:ext cx="5222408" cy="6857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933CF6-359F-0CB5-33F2-171FDCE8DB97}"/>
              </a:ext>
            </a:extLst>
          </p:cNvPr>
          <p:cNvCxnSpPr>
            <a:cxnSpLocks/>
          </p:cNvCxnSpPr>
          <p:nvPr/>
        </p:nvCxnSpPr>
        <p:spPr>
          <a:xfrm>
            <a:off x="1716137" y="840606"/>
            <a:ext cx="52224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6E1037-7D74-39A2-5314-1B1D69BBC0F7}"/>
              </a:ext>
            </a:extLst>
          </p:cNvPr>
          <p:cNvCxnSpPr>
            <a:cxnSpLocks/>
          </p:cNvCxnSpPr>
          <p:nvPr/>
        </p:nvCxnSpPr>
        <p:spPr>
          <a:xfrm flipV="1">
            <a:off x="4327341" y="-2"/>
            <a:ext cx="0" cy="6858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862726-7C7C-2E4B-32E6-B52762E4F7C0}"/>
              </a:ext>
            </a:extLst>
          </p:cNvPr>
          <p:cNvSpPr txBox="1"/>
          <p:nvPr/>
        </p:nvSpPr>
        <p:spPr>
          <a:xfrm>
            <a:off x="2215698" y="160800"/>
            <a:ext cx="338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INTERVIEW NOTES</a:t>
            </a:r>
          </a:p>
          <a:p>
            <a:r>
              <a:rPr lang="en-IN" sz="1600" b="1" dirty="0"/>
              <a:t>(VERBATIM)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6EF41-5A3A-6DF0-523A-3E6D1A330175}"/>
              </a:ext>
            </a:extLst>
          </p:cNvPr>
          <p:cNvSpPr txBox="1"/>
          <p:nvPr/>
        </p:nvSpPr>
        <p:spPr>
          <a:xfrm>
            <a:off x="4510346" y="283910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OBSERVATIONS/QUOTES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D3E24-20DF-B10B-39E0-0AC47D4A5198}"/>
              </a:ext>
            </a:extLst>
          </p:cNvPr>
          <p:cNvSpPr txBox="1"/>
          <p:nvPr/>
        </p:nvSpPr>
        <p:spPr>
          <a:xfrm>
            <a:off x="1716138" y="1292056"/>
            <a:ext cx="25485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Area of interest </a:t>
            </a:r>
            <a:r>
              <a:rPr lang="en-IN" sz="1400" dirty="0"/>
              <a:t>– cyber security</a:t>
            </a:r>
          </a:p>
          <a:p>
            <a:r>
              <a:rPr lang="en-IN" sz="1400" b="1" dirty="0"/>
              <a:t>Cooking</a:t>
            </a:r>
            <a:r>
              <a:rPr lang="en-IN" sz="1400" dirty="0"/>
              <a:t> -  a little</a:t>
            </a:r>
          </a:p>
          <a:p>
            <a:endParaRPr lang="en-IN" sz="1400" dirty="0"/>
          </a:p>
          <a:p>
            <a:r>
              <a:rPr lang="en-IN" sz="1400" b="1" dirty="0"/>
              <a:t>Prefer online order</a:t>
            </a:r>
            <a:r>
              <a:rPr lang="en-IN" sz="1400" dirty="0"/>
              <a:t>.</a:t>
            </a:r>
          </a:p>
          <a:p>
            <a:endParaRPr lang="en-IN" sz="1400" dirty="0"/>
          </a:p>
          <a:p>
            <a:r>
              <a:rPr lang="en-IN" sz="1400" b="1" dirty="0"/>
              <a:t>Hobbies</a:t>
            </a:r>
            <a:r>
              <a:rPr lang="en-IN" sz="1400" dirty="0"/>
              <a:t> – reading books, </a:t>
            </a:r>
            <a:r>
              <a:rPr lang="en-IN" sz="1400" dirty="0" err="1"/>
              <a:t>utube</a:t>
            </a:r>
            <a:r>
              <a:rPr lang="en-IN" sz="1400" dirty="0"/>
              <a:t> and internet surfing.</a:t>
            </a:r>
          </a:p>
          <a:p>
            <a:endParaRPr lang="en-IN" sz="1400" dirty="0"/>
          </a:p>
          <a:p>
            <a:r>
              <a:rPr lang="en-IN" sz="1400" b="1" dirty="0"/>
              <a:t>Native</a:t>
            </a:r>
            <a:r>
              <a:rPr lang="en-IN" sz="1400" dirty="0"/>
              <a:t> – </a:t>
            </a:r>
            <a:r>
              <a:rPr lang="en-IN" sz="1400" dirty="0" err="1"/>
              <a:t>karaikkal</a:t>
            </a:r>
            <a:endParaRPr lang="en-IN" sz="1400" dirty="0"/>
          </a:p>
          <a:p>
            <a:endParaRPr lang="en-IN" sz="1400" dirty="0"/>
          </a:p>
          <a:p>
            <a:r>
              <a:rPr lang="en-IN" sz="1400" b="1" dirty="0"/>
              <a:t>Dislikes</a:t>
            </a:r>
            <a:r>
              <a:rPr lang="en-IN" sz="1400" dirty="0"/>
              <a:t> – hostel food</a:t>
            </a:r>
          </a:p>
          <a:p>
            <a:endParaRPr lang="en-IN" sz="1400" dirty="0"/>
          </a:p>
          <a:p>
            <a:r>
              <a:rPr lang="en-IN" sz="1400" b="1" dirty="0"/>
              <a:t>And mostly prefer to be alone.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454DD-104D-BB1A-68FB-B11A83C157C7}"/>
              </a:ext>
            </a:extLst>
          </p:cNvPr>
          <p:cNvSpPr txBox="1"/>
          <p:nvPr/>
        </p:nvSpPr>
        <p:spPr>
          <a:xfrm>
            <a:off x="4572000" y="1163053"/>
            <a:ext cx="2285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 his opinion </a:t>
            </a:r>
            <a:r>
              <a:rPr lang="en-IN" sz="1400" dirty="0"/>
              <a:t>– when elder people using apps to order online </a:t>
            </a:r>
            <a:r>
              <a:rPr lang="en-IN" sz="1400" dirty="0" err="1"/>
              <a:t>food,it</a:t>
            </a:r>
            <a:r>
              <a:rPr lang="en-IN" sz="1400" dirty="0"/>
              <a:t> is preferable to reduce adds. Because they don’t know what will do next.</a:t>
            </a:r>
          </a:p>
          <a:p>
            <a:r>
              <a:rPr lang="en-IN" sz="1400" b="1" dirty="0"/>
              <a:t>Issues</a:t>
            </a:r>
            <a:r>
              <a:rPr lang="en-IN" sz="1400" dirty="0"/>
              <a:t> – recently he ordered food in </a:t>
            </a:r>
            <a:r>
              <a:rPr lang="en-IN" sz="1400" dirty="0" err="1"/>
              <a:t>online,but</a:t>
            </a:r>
            <a:r>
              <a:rPr lang="en-IN" sz="1400" dirty="0"/>
              <a:t> he didn’t receive that. He informed about the issues. And they refunded after 5 days.</a:t>
            </a:r>
          </a:p>
          <a:p>
            <a:endParaRPr lang="en-IN" sz="1400" dirty="0"/>
          </a:p>
          <a:p>
            <a:r>
              <a:rPr lang="en-IN" sz="1400" b="1" dirty="0"/>
              <a:t>Features </a:t>
            </a:r>
            <a:r>
              <a:rPr lang="en-IN" sz="1400" b="1" dirty="0" err="1"/>
              <a:t>recommened</a:t>
            </a:r>
            <a:r>
              <a:rPr lang="en-IN" sz="1400" b="1" dirty="0"/>
              <a:t> in robots- </a:t>
            </a:r>
            <a:r>
              <a:rPr lang="en-IN" sz="1400" dirty="0"/>
              <a:t>He wants to </a:t>
            </a:r>
            <a:r>
              <a:rPr lang="en-IN" sz="1400" dirty="0" err="1"/>
              <a:t>acces</a:t>
            </a:r>
            <a:r>
              <a:rPr lang="en-IN" sz="1400" dirty="0"/>
              <a:t> or open the robots even without having phone. So he need multiple options to open that like pin, etc., </a:t>
            </a:r>
          </a:p>
        </p:txBody>
      </p:sp>
    </p:spTree>
    <p:extLst>
      <p:ext uri="{BB962C8B-B14F-4D97-AF65-F5344CB8AC3E}">
        <p14:creationId xmlns:p14="http://schemas.microsoft.com/office/powerpoint/2010/main" val="18963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7852" y="1613975"/>
            <a:ext cx="4365289" cy="369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9454" y="1478135"/>
            <a:ext cx="4735651" cy="3901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8100" y="1454923"/>
            <a:ext cx="4587006" cy="3948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9708" y="1850788"/>
            <a:ext cx="4044582" cy="3211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6399" y="1793946"/>
            <a:ext cx="4114797" cy="3213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1512" y="1682369"/>
            <a:ext cx="4308773" cy="3636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651725" y="414750"/>
            <a:ext cx="435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1">
                <a:latin typeface="Trebuchet MS"/>
                <a:ea typeface="Trebuchet MS"/>
                <a:cs typeface="Trebuchet MS"/>
                <a:sym typeface="Trebuchet MS"/>
              </a:rPr>
              <a:t>TEAM 7 </a:t>
            </a:r>
            <a:endParaRPr sz="4400" b="1"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977600" y="1762650"/>
            <a:ext cx="62064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21CDR008               ----     CHAMMISH DHYANN KESHAV  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21CDR018               ----      KARTHIKA    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21CDR025               ----      MOHAMED AJMAL 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21CDR028               ----       NANDITA 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21CDR040               ----       SAM </a:t>
            </a:r>
            <a:r>
              <a:rPr lang="en-US"/>
              <a:t>WILLSON S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21CDR053               ----        TAMIL ARASAN 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0E94-E3C2-A561-22C2-6922DEBC5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143000" y="8108768"/>
            <a:ext cx="6858000" cy="5551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EB2CB-53BE-9605-4F87-5B574FC15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43000" y="7795259"/>
            <a:ext cx="6858000" cy="3428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E24C3-9BF4-1959-7C25-4BD3EB96323B}"/>
              </a:ext>
            </a:extLst>
          </p:cNvPr>
          <p:cNvSpPr/>
          <p:nvPr/>
        </p:nvSpPr>
        <p:spPr>
          <a:xfrm>
            <a:off x="1476102" y="1285873"/>
            <a:ext cx="6322423" cy="974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Sangamesh </a:t>
            </a:r>
            <a:r>
              <a:rPr lang="en-US" sz="1050" dirty="0" err="1"/>
              <a:t>sengotayan</a:t>
            </a:r>
            <a:endParaRPr lang="en-IN" sz="10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DC6197-671C-B5CB-6564-86DA4724A03A}"/>
              </a:ext>
            </a:extLst>
          </p:cNvPr>
          <p:cNvSpPr/>
          <p:nvPr/>
        </p:nvSpPr>
        <p:spPr>
          <a:xfrm>
            <a:off x="1698174" y="1365067"/>
            <a:ext cx="1018900" cy="816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F6B35C-E5A6-4FE9-7588-C1156E55C3AD}"/>
              </a:ext>
            </a:extLst>
          </p:cNvPr>
          <p:cNvCxnSpPr>
            <a:cxnSpLocks/>
          </p:cNvCxnSpPr>
          <p:nvPr/>
        </p:nvCxnSpPr>
        <p:spPr>
          <a:xfrm>
            <a:off x="3122024" y="1285873"/>
            <a:ext cx="0" cy="97481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22901-F153-DD3D-91FB-41A24580A25C}"/>
              </a:ext>
            </a:extLst>
          </p:cNvPr>
          <p:cNvSpPr/>
          <p:nvPr/>
        </p:nvSpPr>
        <p:spPr>
          <a:xfrm>
            <a:off x="352703" y="2460713"/>
            <a:ext cx="8438595" cy="3484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E01A17-D387-4AC9-4A81-A1992B4EEE50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4572001" y="2460713"/>
            <a:ext cx="0" cy="348452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50800">
              <a:schemeClr val="accent2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6B0F87-30F9-9D9F-E215-5D2EAA658A90}"/>
              </a:ext>
            </a:extLst>
          </p:cNvPr>
          <p:cNvCxnSpPr/>
          <p:nvPr/>
        </p:nvCxnSpPr>
        <p:spPr>
          <a:xfrm>
            <a:off x="352703" y="3528605"/>
            <a:ext cx="8438595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5FAB09-48F7-BA84-547C-C6E68CECB263}"/>
              </a:ext>
            </a:extLst>
          </p:cNvPr>
          <p:cNvCxnSpPr/>
          <p:nvPr/>
        </p:nvCxnSpPr>
        <p:spPr>
          <a:xfrm>
            <a:off x="352703" y="4802234"/>
            <a:ext cx="8438595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837A67-35DF-0D9A-623C-0CB1D16FECBE}"/>
              </a:ext>
            </a:extLst>
          </p:cNvPr>
          <p:cNvSpPr txBox="1"/>
          <p:nvPr/>
        </p:nvSpPr>
        <p:spPr>
          <a:xfrm>
            <a:off x="352702" y="2447048"/>
            <a:ext cx="1783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GOALS/MOTIVATION :</a:t>
            </a:r>
          </a:p>
          <a:p>
            <a:endParaRPr lang="en-US" sz="1050" dirty="0">
              <a:latin typeface="Algerian" panose="04020705040A02060702" pitchFamily="82" charset="0"/>
            </a:endParaRPr>
          </a:p>
          <a:p>
            <a:r>
              <a:rPr lang="en-US" sz="1050" dirty="0">
                <a:latin typeface="Algerian" panose="04020705040A02060702" pitchFamily="82" charset="0"/>
              </a:rPr>
              <a:t>He wish to earn one billion dollars.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974B4-7E93-5CD4-5E29-E33F92A9386F}"/>
              </a:ext>
            </a:extLst>
          </p:cNvPr>
          <p:cNvSpPr txBox="1"/>
          <p:nvPr/>
        </p:nvSpPr>
        <p:spPr>
          <a:xfrm>
            <a:off x="4572000" y="2447047"/>
            <a:ext cx="28552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ASPIRATION :</a:t>
            </a:r>
          </a:p>
          <a:p>
            <a:endParaRPr lang="en-US" sz="1050" dirty="0">
              <a:latin typeface="Algerian" panose="04020705040A02060702" pitchFamily="82" charset="0"/>
            </a:endParaRPr>
          </a:p>
          <a:p>
            <a:r>
              <a:rPr lang="en-US" sz="1050" dirty="0">
                <a:latin typeface="Algerian" panose="04020705040A02060702" pitchFamily="82" charset="0"/>
              </a:rPr>
              <a:t>To create a whole forest in dry land.</a:t>
            </a:r>
          </a:p>
          <a:p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2D24E0-1548-7334-D695-6F2EBCC5934E}"/>
              </a:ext>
            </a:extLst>
          </p:cNvPr>
          <p:cNvSpPr txBox="1"/>
          <p:nvPr/>
        </p:nvSpPr>
        <p:spPr>
          <a:xfrm>
            <a:off x="336308" y="3604751"/>
            <a:ext cx="25266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CURRENT EXPERIENCE :</a:t>
            </a:r>
          </a:p>
          <a:p>
            <a:endParaRPr lang="en-US" sz="1050" dirty="0">
              <a:latin typeface="Algerian" panose="04020705040A02060702" pitchFamily="82" charset="0"/>
            </a:endParaRPr>
          </a:p>
          <a:p>
            <a:r>
              <a:rPr lang="en-US" sz="1050" dirty="0">
                <a:latin typeface="Algerian" panose="04020705040A02060702" pitchFamily="82" charset="0"/>
              </a:rPr>
              <a:t>He has four years of experience.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1CF075-05B6-D11D-64CE-51761735B325}"/>
              </a:ext>
            </a:extLst>
          </p:cNvPr>
          <p:cNvSpPr txBox="1"/>
          <p:nvPr/>
        </p:nvSpPr>
        <p:spPr>
          <a:xfrm>
            <a:off x="4572000" y="3604750"/>
            <a:ext cx="416812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CHALLENGES AND PAIN POINTS :</a:t>
            </a:r>
          </a:p>
          <a:p>
            <a:endParaRPr lang="en-US" sz="1050" dirty="0">
              <a:latin typeface="Algerian" panose="04020705040A02060702" pitchFamily="82" charset="0"/>
            </a:endParaRPr>
          </a:p>
          <a:p>
            <a:r>
              <a:rPr lang="en-US" sz="1050" dirty="0">
                <a:latin typeface="Algerian" panose="04020705040A02060702" pitchFamily="82" charset="0"/>
              </a:rPr>
              <a:t>At first delivery person approaches his restaurant to </a:t>
            </a:r>
          </a:p>
          <a:p>
            <a:r>
              <a:rPr lang="en-US" sz="1050" dirty="0">
                <a:latin typeface="Algerian" panose="04020705040A02060702" pitchFamily="82" charset="0"/>
              </a:rPr>
              <a:t>Deliver his restaurant </a:t>
            </a:r>
            <a:r>
              <a:rPr lang="en-US" sz="1050" dirty="0" err="1">
                <a:latin typeface="Algerian" panose="04020705040A02060702" pitchFamily="82" charset="0"/>
              </a:rPr>
              <a:t>food.after</a:t>
            </a:r>
            <a:r>
              <a:rPr lang="en-US" sz="1050" dirty="0">
                <a:latin typeface="Algerian" panose="04020705040A02060702" pitchFamily="82" charset="0"/>
              </a:rPr>
              <a:t> some period of time,</a:t>
            </a:r>
          </a:p>
          <a:p>
            <a:r>
              <a:rPr lang="en-US" sz="1050" dirty="0">
                <a:latin typeface="Algerian" panose="04020705040A02060702" pitchFamily="82" charset="0"/>
              </a:rPr>
              <a:t>They didn’t respond properly.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A0308-6182-C86A-045E-01F8F5964DE3}"/>
              </a:ext>
            </a:extLst>
          </p:cNvPr>
          <p:cNvSpPr txBox="1"/>
          <p:nvPr/>
        </p:nvSpPr>
        <p:spPr>
          <a:xfrm>
            <a:off x="336309" y="4798995"/>
            <a:ext cx="387157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3 MOST MEMORABLE THINGS ABOUT THE </a:t>
            </a:r>
            <a:r>
              <a:rPr lang="en-US" sz="1050">
                <a:latin typeface="Algerian" panose="04020705040A02060702" pitchFamily="82" charset="0"/>
              </a:rPr>
              <a:t>INTERVIEWEE :</a:t>
            </a:r>
          </a:p>
          <a:p>
            <a:endParaRPr lang="en-US" sz="1050" dirty="0">
              <a:latin typeface="Algerian" panose="04020705040A02060702" pitchFamily="82" charset="0"/>
            </a:endParaRPr>
          </a:p>
          <a:p>
            <a:r>
              <a:rPr lang="en-US" sz="1050" dirty="0">
                <a:latin typeface="Algerian" panose="04020705040A02060702" pitchFamily="82" charset="0"/>
              </a:rPr>
              <a:t>He offered soup for us</a:t>
            </a:r>
          </a:p>
          <a:p>
            <a:r>
              <a:rPr lang="en-US" sz="1050" dirty="0">
                <a:latin typeface="Algerian" panose="04020705040A02060702" pitchFamily="82" charset="0"/>
              </a:rPr>
              <a:t>He asked he would drop us off to the college</a:t>
            </a:r>
          </a:p>
          <a:p>
            <a:r>
              <a:rPr lang="en-US" sz="1050" dirty="0">
                <a:latin typeface="Algerian" panose="04020705040A02060702" pitchFamily="82" charset="0"/>
              </a:rPr>
              <a:t>Kind hearted </a:t>
            </a:r>
            <a:r>
              <a:rPr lang="en-US" sz="1050" dirty="0" err="1">
                <a:latin typeface="Algerian" panose="04020705040A02060702" pitchFamily="82" charset="0"/>
              </a:rPr>
              <a:t>person.we</a:t>
            </a:r>
            <a:r>
              <a:rPr lang="en-US" sz="1050" dirty="0">
                <a:latin typeface="Algerian" panose="04020705040A02060702" pitchFamily="82" charset="0"/>
              </a:rPr>
              <a:t> felt happy that he readily </a:t>
            </a:r>
          </a:p>
          <a:p>
            <a:r>
              <a:rPr lang="en-US" sz="1050" dirty="0">
                <a:latin typeface="Algerian" panose="04020705040A02060702" pitchFamily="82" charset="0"/>
              </a:rPr>
              <a:t>Accepts our request.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C0341-BFD3-4783-2F1F-9513E9FBC183}"/>
              </a:ext>
            </a:extLst>
          </p:cNvPr>
          <p:cNvSpPr txBox="1"/>
          <p:nvPr/>
        </p:nvSpPr>
        <p:spPr>
          <a:xfrm>
            <a:off x="4572000" y="4798994"/>
            <a:ext cx="41488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USER INSIGHT&amp;DEEP NEEDS :</a:t>
            </a:r>
          </a:p>
          <a:p>
            <a:endParaRPr lang="en-US" sz="1050" dirty="0">
              <a:latin typeface="Algerian" panose="04020705040A02060702" pitchFamily="82" charset="0"/>
            </a:endParaRPr>
          </a:p>
          <a:p>
            <a:r>
              <a:rPr lang="en-US" sz="1050" dirty="0">
                <a:latin typeface="Algerian" panose="04020705040A02060702" pitchFamily="82" charset="0"/>
              </a:rPr>
              <a:t>In his point of view , when delivery boy deliver the food ,</a:t>
            </a:r>
          </a:p>
          <a:p>
            <a:r>
              <a:rPr lang="en-US" sz="1050" dirty="0">
                <a:latin typeface="Algerian" panose="04020705040A02060702" pitchFamily="82" charset="0"/>
              </a:rPr>
              <a:t>Packing of </a:t>
            </a:r>
            <a:r>
              <a:rPr lang="en-US" sz="1050" dirty="0" err="1">
                <a:latin typeface="Algerian" panose="04020705040A02060702" pitchFamily="82" charset="0"/>
              </a:rPr>
              <a:t>fod</a:t>
            </a:r>
            <a:r>
              <a:rPr lang="en-US" sz="1050" dirty="0">
                <a:latin typeface="Algerian" panose="04020705040A02060702" pitchFamily="82" charset="0"/>
              </a:rPr>
              <a:t> item is some times </a:t>
            </a:r>
            <a:r>
              <a:rPr lang="en-US" sz="1050" dirty="0" err="1">
                <a:latin typeface="Algerian" panose="04020705040A02060702" pitchFamily="82" charset="0"/>
              </a:rPr>
              <a:t>cryshed</a:t>
            </a:r>
            <a:r>
              <a:rPr lang="en-US" sz="1050" dirty="0">
                <a:latin typeface="Algerian" panose="04020705040A02060702" pitchFamily="82" charset="0"/>
              </a:rPr>
              <a:t> and damaged.</a:t>
            </a:r>
            <a:endParaRPr lang="en-IN" sz="1050" dirty="0">
              <a:latin typeface="Algerian" panose="04020705040A02060702" pitchFamily="8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C59E79-D109-9B67-5BF2-A536084C2BB4}"/>
              </a:ext>
            </a:extLst>
          </p:cNvPr>
          <p:cNvCxnSpPr/>
          <p:nvPr/>
        </p:nvCxnSpPr>
        <p:spPr>
          <a:xfrm>
            <a:off x="450668" y="2677880"/>
            <a:ext cx="1247505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39BF89-FD1F-C088-6919-95D002B1554C}"/>
              </a:ext>
            </a:extLst>
          </p:cNvPr>
          <p:cNvCxnSpPr/>
          <p:nvPr/>
        </p:nvCxnSpPr>
        <p:spPr>
          <a:xfrm>
            <a:off x="4637313" y="2677880"/>
            <a:ext cx="822962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4D5803-28DF-7F0C-C4A3-BB49AE1D41FB}"/>
              </a:ext>
            </a:extLst>
          </p:cNvPr>
          <p:cNvCxnSpPr/>
          <p:nvPr/>
        </p:nvCxnSpPr>
        <p:spPr>
          <a:xfrm>
            <a:off x="450668" y="3835583"/>
            <a:ext cx="1391195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5720F5-4771-812C-0344-688E5A640594}"/>
              </a:ext>
            </a:extLst>
          </p:cNvPr>
          <p:cNvCxnSpPr/>
          <p:nvPr/>
        </p:nvCxnSpPr>
        <p:spPr>
          <a:xfrm>
            <a:off x="4637313" y="3835583"/>
            <a:ext cx="1943891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F897FB-A787-3064-D76B-1A0982CC9F03}"/>
              </a:ext>
            </a:extLst>
          </p:cNvPr>
          <p:cNvCxnSpPr/>
          <p:nvPr/>
        </p:nvCxnSpPr>
        <p:spPr>
          <a:xfrm>
            <a:off x="450669" y="5029827"/>
            <a:ext cx="3344092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71FED6-AAE9-B9EB-D9E9-BEBD640EE32E}"/>
              </a:ext>
            </a:extLst>
          </p:cNvPr>
          <p:cNvCxnSpPr/>
          <p:nvPr/>
        </p:nvCxnSpPr>
        <p:spPr>
          <a:xfrm>
            <a:off x="4696097" y="5029827"/>
            <a:ext cx="1717766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753E65-0840-E784-2019-33DED8911B84}"/>
              </a:ext>
            </a:extLst>
          </p:cNvPr>
          <p:cNvSpPr txBox="1"/>
          <p:nvPr/>
        </p:nvSpPr>
        <p:spPr>
          <a:xfrm>
            <a:off x="2006791" y="897176"/>
            <a:ext cx="610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T23</a:t>
            </a:r>
            <a:r>
              <a:rPr lang="en-US" sz="1800" dirty="0">
                <a:latin typeface="Baskerville Old Face" panose="02020602080505020303" pitchFamily="18" charset="0"/>
              </a:rPr>
              <a:t> </a:t>
            </a:r>
            <a:r>
              <a:rPr lang="en-US" sz="1050" dirty="0"/>
              <a:t>: </a:t>
            </a:r>
            <a:r>
              <a:rPr lang="en-US" sz="1800" dirty="0">
                <a:latin typeface="Algerian" panose="04020705040A02060702" pitchFamily="82" charset="0"/>
              </a:rPr>
              <a:t>POST INTERVIEW DE-BRIEF PRESENTATION</a:t>
            </a:r>
            <a:endParaRPr lang="en-IN" sz="1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75F4-C03E-A2B3-999E-B937A95F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14" y="1312425"/>
            <a:ext cx="1157734" cy="9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143000" y="8108768"/>
            <a:ext cx="6858000" cy="555172"/>
          </a:xfrm>
        </p:spPr>
        <p:txBody>
          <a:bodyPr>
            <a:normAutofit fontScale="90000"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143000" y="7795259"/>
            <a:ext cx="6858000" cy="3428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476102" y="1285873"/>
            <a:ext cx="6322423" cy="974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698174" y="1365067"/>
            <a:ext cx="1018900" cy="816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2024" y="1285873"/>
            <a:ext cx="0" cy="97481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2703" y="2460713"/>
            <a:ext cx="8438595" cy="3484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cxnSp>
        <p:nvCxnSpPr>
          <p:cNvPr id="14" name="Straight Connector 13"/>
          <p:cNvCxnSpPr>
            <a:stCxn id="11" idx="0"/>
            <a:endCxn id="11" idx="2"/>
          </p:cNvCxnSpPr>
          <p:nvPr/>
        </p:nvCxnSpPr>
        <p:spPr>
          <a:xfrm>
            <a:off x="4572001" y="2460713"/>
            <a:ext cx="0" cy="348452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50800">
              <a:schemeClr val="accent2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2703" y="3528605"/>
            <a:ext cx="8438595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2703" y="4802234"/>
            <a:ext cx="8438595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2900" y="2446973"/>
            <a:ext cx="24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lgerian" panose="04020705040A02060702" pitchFamily="82" charset="0"/>
              </a:rPr>
              <a:t>GOALS/MOTIVATION :</a:t>
            </a:r>
            <a:endParaRPr lang="en-IN" sz="1800" b="1" dirty="0">
              <a:latin typeface="Algerian" panose="04020705040A02060702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244704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lgerian" panose="04020705040A02060702" pitchFamily="82" charset="0"/>
              </a:rPr>
              <a:t>ASPIRATION :</a:t>
            </a:r>
            <a:endParaRPr lang="en-IN" sz="1800" b="1" dirty="0">
              <a:latin typeface="Algerian" panose="04020705040A020607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308" y="3604751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lgerian" panose="04020705040A02060702" pitchFamily="82" charset="0"/>
              </a:rPr>
              <a:t>CURRENT EXPERIENCE :</a:t>
            </a:r>
            <a:endParaRPr lang="en-IN" sz="1800" b="1" dirty="0">
              <a:latin typeface="Algerian" panose="04020705040A02060702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3604751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lgerian" panose="04020705040A02060702" pitchFamily="82" charset="0"/>
              </a:rPr>
              <a:t>CHALLENGES AND PAIN POINTS </a:t>
            </a:r>
            <a:r>
              <a:rPr lang="en-US" sz="1050" dirty="0">
                <a:latin typeface="Algerian" panose="04020705040A02060702" pitchFamily="82" charset="0"/>
              </a:rPr>
              <a:t>: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037" y="4747526"/>
            <a:ext cx="4161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lgerian" panose="04020705040A02060702" pitchFamily="82" charset="0"/>
              </a:rPr>
              <a:t>3 MOST MEMORABLE THINGS ABOUT THE INTERVIEWER </a:t>
            </a:r>
            <a:r>
              <a:rPr lang="en-US" sz="1500" b="1" dirty="0">
                <a:latin typeface="Algerian" panose="04020705040A02060702" pitchFamily="82" charset="0"/>
              </a:rPr>
              <a:t>:</a:t>
            </a:r>
            <a:endParaRPr lang="en-IN" sz="1500" b="1" dirty="0">
              <a:latin typeface="Algerian" panose="04020705040A020607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4798994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lgerian" panose="04020705040A02060702" pitchFamily="82" charset="0"/>
              </a:rPr>
              <a:t>USER INSIGHT</a:t>
            </a:r>
            <a:r>
              <a:rPr lang="en-IN" altLang="en-US" sz="1800" b="1" dirty="0">
                <a:latin typeface="Algerian" panose="04020705040A02060702" pitchFamily="82" charset="0"/>
              </a:rPr>
              <a:t> </a:t>
            </a:r>
            <a:r>
              <a:rPr lang="en-US" sz="1800" b="1" dirty="0">
                <a:latin typeface="Algerian" panose="04020705040A02060702" pitchFamily="82" charset="0"/>
              </a:rPr>
              <a:t>&amp;</a:t>
            </a:r>
            <a:r>
              <a:rPr lang="en-IN" altLang="en-US" sz="1800" b="1" dirty="0">
                <a:latin typeface="Algerian" panose="04020705040A02060702" pitchFamily="82" charset="0"/>
              </a:rPr>
              <a:t> </a:t>
            </a:r>
            <a:r>
              <a:rPr lang="en-US" sz="1800" b="1" dirty="0">
                <a:latin typeface="Algerian" panose="04020705040A02060702" pitchFamily="82" charset="0"/>
              </a:rPr>
              <a:t>DEEP NEEDS :</a:t>
            </a:r>
            <a:endParaRPr lang="en-IN" sz="1800" b="1" dirty="0">
              <a:latin typeface="Algerian" panose="04020705040A02060702" pitchFamily="82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01015" y="2775839"/>
            <a:ext cx="1247505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097" y="2775839"/>
            <a:ext cx="822962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0669" y="3936682"/>
            <a:ext cx="1391195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96097" y="3936682"/>
            <a:ext cx="1943891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0669" y="5029827"/>
            <a:ext cx="3344092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96097" y="5029827"/>
            <a:ext cx="1717766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06790" y="897177"/>
            <a:ext cx="698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T23</a:t>
            </a:r>
            <a:r>
              <a:rPr lang="en-US" sz="1800" dirty="0">
                <a:latin typeface="Baskerville Old Face" panose="02020602080505020303" pitchFamily="18" charset="0"/>
              </a:rPr>
              <a:t> </a:t>
            </a:r>
            <a:r>
              <a:rPr lang="en-US" sz="1050" dirty="0"/>
              <a:t>: </a:t>
            </a:r>
            <a:r>
              <a:rPr lang="en-US" sz="2400" b="1" dirty="0">
                <a:latin typeface="Algerian" panose="04020705040A02060702" pitchFamily="82" charset="0"/>
              </a:rPr>
              <a:t>POST INTERVIEW DE-BRIEF PRESENTATION</a:t>
            </a:r>
            <a:endParaRPr lang="en-IN" sz="2400" b="1" dirty="0">
              <a:latin typeface="Algerian" panose="04020705040A02060702" pitchFamily="82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86313" y="2790825"/>
            <a:ext cx="3438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Experimenting and testing new things.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36734" y="3936682"/>
            <a:ext cx="2709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He does not have any experiences as he is a college student.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726782" y="3936683"/>
            <a:ext cx="3354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He is not satisfied with his hostel food.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71475" y="5093970"/>
            <a:ext cx="4135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As we are his classmates we cant able to ask question formally.It feels like something different . We conduct his interview twice as in 1 st time ,we can able to convey our questions correctly.We took a selfie with him.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501015" y="2802731"/>
            <a:ext cx="3293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His aim is to build a cracking rigs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4696301" y="5052060"/>
            <a:ext cx="4094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 He need to access or open the robot even without phone with him.If he is in 4 th floor and he comes to gground floor for receiving food But he forgot to bring phone with him. Eventhough he want to open the robot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C3394-229A-FA44-A1A5-93010029455C}"/>
              </a:ext>
            </a:extLst>
          </p:cNvPr>
          <p:cNvSpPr txBox="1"/>
          <p:nvPr/>
        </p:nvSpPr>
        <p:spPr>
          <a:xfrm>
            <a:off x="4237259" y="1632562"/>
            <a:ext cx="146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NIRANCHAN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C8625-254E-4C70-9231-8D5942E34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13" y="1326103"/>
            <a:ext cx="1102422" cy="9154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143000" y="8108768"/>
            <a:ext cx="6858000" cy="5551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143000" y="7795259"/>
            <a:ext cx="6858000" cy="3428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476102" y="1285873"/>
            <a:ext cx="6322423" cy="974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Santhosh</a:t>
            </a:r>
            <a:endParaRPr lang="en-IN" sz="105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698174" y="1365067"/>
            <a:ext cx="1018900" cy="816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2024" y="1285873"/>
            <a:ext cx="0" cy="97481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2703" y="2460713"/>
            <a:ext cx="8438595" cy="3484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cxnSp>
        <p:nvCxnSpPr>
          <p:cNvPr id="14" name="Straight Connector 13"/>
          <p:cNvCxnSpPr>
            <a:stCxn id="11" idx="0"/>
            <a:endCxn id="11" idx="2"/>
          </p:cNvCxnSpPr>
          <p:nvPr/>
        </p:nvCxnSpPr>
        <p:spPr>
          <a:xfrm>
            <a:off x="4572001" y="2460713"/>
            <a:ext cx="0" cy="348452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50800">
              <a:schemeClr val="accent2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2703" y="3528605"/>
            <a:ext cx="8438595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2703" y="4802234"/>
            <a:ext cx="8438595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2702" y="2447048"/>
            <a:ext cx="1783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GOALS/MOTIVATION :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1" y="2447047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ASPIRATION :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309" y="3604751"/>
            <a:ext cx="1653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CURRENT EXPERIENCE :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1" y="3604751"/>
            <a:ext cx="21900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CHALLENGES AND PAIN POINTS :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308" y="4798995"/>
            <a:ext cx="3645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3 MOST MEMORABLE THINGS ABOUT THE INTERVIEWEE :</a:t>
            </a:r>
            <a:endParaRPr lang="en-IN" sz="1050" dirty="0">
              <a:latin typeface="Algerian" panose="04020705040A020607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4798994"/>
            <a:ext cx="1980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lgerian" panose="04020705040A02060702" pitchFamily="82" charset="0"/>
              </a:rPr>
              <a:t>USER INSIGHT&amp;DEEP NEEDS :</a:t>
            </a:r>
            <a:endParaRPr lang="en-IN" sz="1050" dirty="0">
              <a:latin typeface="Algerian" panose="04020705040A02060702" pitchFamily="82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50668" y="2677880"/>
            <a:ext cx="1247505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37313" y="2677880"/>
            <a:ext cx="822962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0668" y="3835583"/>
            <a:ext cx="1391195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37313" y="3835583"/>
            <a:ext cx="1943891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0669" y="5029827"/>
            <a:ext cx="3344092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96097" y="5029827"/>
            <a:ext cx="1717766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06791" y="897176"/>
            <a:ext cx="610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T23</a:t>
            </a:r>
            <a:r>
              <a:rPr lang="en-US" sz="1800" dirty="0">
                <a:latin typeface="Baskerville Old Face" panose="02020602080505020303" pitchFamily="18" charset="0"/>
              </a:rPr>
              <a:t> </a:t>
            </a:r>
            <a:r>
              <a:rPr lang="en-US" sz="1050" dirty="0"/>
              <a:t>: </a:t>
            </a:r>
            <a:r>
              <a:rPr lang="en-US" sz="1800" dirty="0">
                <a:latin typeface="Algerian" panose="04020705040A02060702" pitchFamily="82" charset="0"/>
              </a:rPr>
              <a:t>POST INTERVIEW DE-BRIEF PRESENTATION</a:t>
            </a:r>
            <a:endParaRPr lang="en-IN" sz="1800" dirty="0">
              <a:latin typeface="Algerian" panose="04020705040A02060702" pitchFamily="8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6256" y="2733675"/>
            <a:ext cx="3169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To live a happy life....!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680109" y="2767965"/>
            <a:ext cx="3307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To visit all the tourist places 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02921" y="3946684"/>
            <a:ext cx="336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He has 12.5 years of experience.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772026" y="3958114"/>
            <a:ext cx="3593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When he order food , its not necessary to give any tips.BUt some apps forced him to give tips.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737736" y="5125402"/>
            <a:ext cx="37418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Sometimes ,when he ordered food in online the food recived is chill...it is not in the same temperature.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526257" y="5093970"/>
            <a:ext cx="34332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50"/>
              <a:t>He shared his college day memories.</a:t>
            </a:r>
          </a:p>
          <a:p>
            <a:r>
              <a:rPr lang="en-IN" altLang="en-US" sz="1050"/>
              <a:t>He motivate us to implement this project...</a:t>
            </a:r>
          </a:p>
          <a:p>
            <a:r>
              <a:rPr lang="en-IN" altLang="en-US" sz="1050"/>
              <a:t>I was wonder when he said that his native is tiruppu.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386B17-27B6-92B2-40D1-B804FAE7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04" y="1282993"/>
            <a:ext cx="1071151" cy="9364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E4B1-1093-1854-6B6E-09085759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00" b="1" dirty="0">
                <a:solidFill>
                  <a:srgbClr val="FF0000"/>
                </a:solidFill>
              </a:rPr>
              <a:t>T24</a:t>
            </a:r>
            <a:r>
              <a:rPr lang="en-IN" sz="3300" dirty="0"/>
              <a:t> : SAM Framework for Insight Mining / Need Finding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E5AF7-7C46-A86F-601B-9C6AAFCAC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31" y="2226469"/>
            <a:ext cx="4351338" cy="3263504"/>
          </a:xfrm>
        </p:spPr>
      </p:pic>
    </p:spTree>
    <p:extLst>
      <p:ext uri="{BB962C8B-B14F-4D97-AF65-F5344CB8AC3E}">
        <p14:creationId xmlns:p14="http://schemas.microsoft.com/office/powerpoint/2010/main" val="4127385663"/>
      </p:ext>
    </p:extLst>
  </p:cSld>
  <p:clrMapOvr>
    <a:masterClrMapping/>
  </p:clrMapOvr>
  <p:transition spd="slow">
    <p:comb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0000"/>
                </a:solidFill>
              </a:rPr>
              <a:t>T25:</a:t>
            </a:r>
            <a:r>
              <a:rPr lang="en-GB" sz="3200"/>
              <a:t> SPICE Framework for Understanding &amp; Uncovering Deep User Needs </a:t>
            </a:r>
            <a:endParaRPr sz="320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300" y="1481200"/>
            <a:ext cx="7063399" cy="50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0000"/>
                </a:solidFill>
              </a:rPr>
              <a:t>T25:</a:t>
            </a:r>
            <a:r>
              <a:rPr lang="en-GB" sz="3200"/>
              <a:t> SPICE Framework for Understanding &amp; Uncovering Deep User Needs </a:t>
            </a:r>
            <a:endParaRPr sz="3200"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0300" y="1481200"/>
            <a:ext cx="7063399" cy="50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0000"/>
                </a:solidFill>
              </a:rPr>
              <a:t>T25:</a:t>
            </a:r>
            <a:r>
              <a:rPr lang="en-GB" sz="3200"/>
              <a:t> SPICE Framework for Understanding &amp; Uncovering Deep User Needs </a:t>
            </a:r>
            <a:endParaRPr sz="3200"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l="29" r="39"/>
          <a:stretch/>
        </p:blipFill>
        <p:spPr>
          <a:xfrm>
            <a:off x="1040300" y="1481200"/>
            <a:ext cx="7063397" cy="50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457200"/>
            <a:ext cx="477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cmeFont" pitchFamily="2" charset="0"/>
              </a:rPr>
              <a:t>NEED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61" y="1600200"/>
            <a:ext cx="6878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Bastion" pitchFamily="2" charset="0"/>
              </a:rPr>
              <a:t>HARD WORK SHOULD BE REWARDED BY GOOD FOOD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601" y="2362200"/>
            <a:ext cx="7956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Bastion" pitchFamily="2" charset="0"/>
              </a:rPr>
              <a:t>WE CAN USE COMPETITIVE MARKETS TO ARRANGE FOR FOOD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astion" pitchFamily="2" charset="0"/>
              </a:rPr>
              <a:t>DELIVERY OF OUR FOOD SUPPLY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3505200"/>
            <a:ext cx="7861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astion" pitchFamily="2" charset="0"/>
              </a:rPr>
              <a:t>MY THOUGHTS AND PRAYERS ARE WITH EVERY SINGLE FOOD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Bastion" pitchFamily="2" charset="0"/>
              </a:rPr>
              <a:t>THAT GETS DELIVERED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4953000"/>
            <a:ext cx="7095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stion" pitchFamily="2" charset="0"/>
              </a:rPr>
              <a:t>IN THE RUSH YOU LIVE TO EARN TO SPEND TO EAT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Bastion" pitchFamily="2" charset="0"/>
              </a:rPr>
              <a:t>TO DELIVER YOUR ORDER FILLS OUR HUNGARY WISHES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457200"/>
            <a:ext cx="137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stion" pitchFamily="2" charset="0"/>
              </a:rPr>
              <a:t>T 26</a:t>
            </a:r>
            <a:r>
              <a:rPr lang="en-US" sz="3200" dirty="0">
                <a:latin typeface="Bastion" pitchFamily="2" charset="0"/>
              </a:rPr>
              <a:t> 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D534-D94A-113F-2FA5-71019847D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070A-AB85-425E-0DAB-63FCF2C8D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60F7B-EDEE-995D-D6D0-CDF9D21AD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563" y="935151"/>
            <a:ext cx="6922148" cy="43287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rgbClr val="FF0000"/>
                </a:solidFill>
              </a:rPr>
              <a:t>T28: </a:t>
            </a:r>
            <a:r>
              <a:rPr lang="en-US" dirty="0"/>
              <a:t> Persona canvas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5" y="1312117"/>
            <a:ext cx="8908403" cy="46886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                                 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30325" y="1317150"/>
            <a:ext cx="1443913" cy="354624"/>
          </a:xfrm>
          <a:prstGeom prst="rect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PERSONA CANVAS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4519" y="1394775"/>
            <a:ext cx="3976590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PERSONA NAME:  Santhosh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3099" y="1744537"/>
            <a:ext cx="2358313" cy="20709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ectangle 37"/>
          <p:cNvSpPr/>
          <p:nvPr/>
        </p:nvSpPr>
        <p:spPr>
          <a:xfrm>
            <a:off x="118965" y="3893368"/>
            <a:ext cx="5332446" cy="202948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0473" y="4911979"/>
            <a:ext cx="5395427" cy="7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0"/>
            <a:endCxn id="38" idx="2"/>
          </p:cNvCxnSpPr>
          <p:nvPr/>
        </p:nvCxnSpPr>
        <p:spPr>
          <a:xfrm>
            <a:off x="2785188" y="3893368"/>
            <a:ext cx="0" cy="2029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1"/>
          </p:cNvCxnSpPr>
          <p:nvPr/>
        </p:nvCxnSpPr>
        <p:spPr>
          <a:xfrm>
            <a:off x="3093099" y="2780002"/>
            <a:ext cx="2358313" cy="16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48266" y="1752494"/>
            <a:ext cx="2894819" cy="41703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948266" y="2780002"/>
            <a:ext cx="28948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4303" y="1766741"/>
            <a:ext cx="2894819" cy="207093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106129" y="2037866"/>
            <a:ext cx="198742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Demographic profile: </a:t>
            </a:r>
          </a:p>
          <a:p>
            <a:r>
              <a:rPr lang="en-US" sz="1050" dirty="0"/>
              <a:t>Age: 38</a:t>
            </a:r>
          </a:p>
          <a:p>
            <a:r>
              <a:rPr lang="en-US" sz="1050" dirty="0"/>
              <a:t>Gender: Male</a:t>
            </a:r>
          </a:p>
          <a:p>
            <a:r>
              <a:rPr lang="en-US" sz="1050" dirty="0"/>
              <a:t>Home: Tirupur</a:t>
            </a:r>
          </a:p>
          <a:p>
            <a:r>
              <a:rPr lang="en-US" sz="1050" dirty="0"/>
              <a:t>Family: Nuclear family</a:t>
            </a:r>
          </a:p>
          <a:p>
            <a:r>
              <a:rPr lang="en-US" sz="1050" dirty="0"/>
              <a:t>Education Background:</a:t>
            </a:r>
          </a:p>
          <a:p>
            <a:endParaRPr 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3081338" y="1733074"/>
            <a:ext cx="16730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Goals:</a:t>
            </a:r>
          </a:p>
          <a:p>
            <a:endParaRPr lang="en-US" sz="1050" dirty="0"/>
          </a:p>
          <a:p>
            <a:r>
              <a:rPr lang="en-US" sz="1050" dirty="0"/>
              <a:t> To live a happy life…!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97765" y="2793243"/>
            <a:ext cx="20585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Motivation/Aspiration:</a:t>
            </a:r>
          </a:p>
          <a:p>
            <a:r>
              <a:rPr lang="en-US" sz="1050" dirty="0"/>
              <a:t>To visit all the tourist places/to explore new places.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8965" y="3882672"/>
            <a:ext cx="2232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Hobbies/Likes/Dislikes: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4302" y="4908108"/>
            <a:ext cx="2083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Social &amp; Family Lifestyle: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85187" y="3886160"/>
            <a:ext cx="2505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Challenges/Pain Points:</a:t>
            </a:r>
          </a:p>
          <a:p>
            <a:r>
              <a:rPr lang="en-US" sz="1050" dirty="0"/>
              <a:t>When he order food ,it’s not necessary to </a:t>
            </a:r>
            <a:r>
              <a:rPr lang="en-US" sz="1050"/>
              <a:t>give tips . </a:t>
            </a:r>
            <a:r>
              <a:rPr lang="en-US" sz="1050" dirty="0"/>
              <a:t>But some app forced him to give tips.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78186" y="4919938"/>
            <a:ext cx="1226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Behaviour:</a:t>
            </a:r>
            <a:endParaRPr 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5943603" y="1727052"/>
            <a:ext cx="2162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Deep Need Statements: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43603" y="2761174"/>
            <a:ext cx="1595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Diversity of Needs: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55D62-8690-27A6-8EB5-AB8801D9F553}"/>
              </a:ext>
            </a:extLst>
          </p:cNvPr>
          <p:cNvSpPr txBox="1"/>
          <p:nvPr/>
        </p:nvSpPr>
        <p:spPr>
          <a:xfrm>
            <a:off x="272920" y="4166880"/>
            <a:ext cx="13882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</a:t>
            </a:r>
            <a:r>
              <a:rPr lang="en-IN" sz="1050" dirty="0"/>
              <a:t>ravelling</a:t>
            </a:r>
          </a:p>
          <a:p>
            <a:r>
              <a:rPr lang="en-IN" sz="1050" dirty="0" err="1"/>
              <a:t>Likes:Non-Veg</a:t>
            </a:r>
            <a:endParaRPr lang="en-IN" sz="1050" dirty="0"/>
          </a:p>
          <a:p>
            <a:r>
              <a:rPr lang="en-IN" sz="1050" dirty="0"/>
              <a:t>Dislikes: Fast food</a:t>
            </a:r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02607-2785-AAB5-FA2E-3628F2F72C6B}"/>
              </a:ext>
            </a:extLst>
          </p:cNvPr>
          <p:cNvSpPr txBox="1"/>
          <p:nvPr/>
        </p:nvSpPr>
        <p:spPr>
          <a:xfrm>
            <a:off x="2823682" y="5252634"/>
            <a:ext cx="15654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Kind hearted persons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91B383-DCD2-0E6C-5FF1-27B28ABF3C09}"/>
              </a:ext>
            </a:extLst>
          </p:cNvPr>
          <p:cNvSpPr txBox="1"/>
          <p:nvPr/>
        </p:nvSpPr>
        <p:spPr>
          <a:xfrm flipH="1">
            <a:off x="438150" y="5174411"/>
            <a:ext cx="1977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Middle class family.</a:t>
            </a:r>
            <a:endParaRPr lang="en-IN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EF2D8-4DD0-9B34-4410-B1B6055DC43E}"/>
              </a:ext>
            </a:extLst>
          </p:cNvPr>
          <p:cNvSpPr txBox="1"/>
          <p:nvPr/>
        </p:nvSpPr>
        <p:spPr>
          <a:xfrm>
            <a:off x="6479655" y="2022879"/>
            <a:ext cx="1626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Comfortable food delivery.</a:t>
            </a:r>
            <a:endParaRPr lang="en-IN" sz="105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EA8D840-33C5-A16E-9483-F58F489AF3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7051-BF4D-21A6-41FB-65E60434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42" y="3008476"/>
            <a:ext cx="2141371" cy="2901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 b="1" dirty="0">
                <a:solidFill>
                  <a:srgbClr val="FF0000"/>
                </a:solidFill>
              </a:rPr>
              <a:t>T16</a:t>
            </a:r>
            <a:r>
              <a:rPr lang="en-GB" dirty="0"/>
              <a:t> : POEMS Framework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t="79" b="79"/>
          <a:stretch/>
        </p:blipFill>
        <p:spPr>
          <a:xfrm>
            <a:off x="1451575" y="807600"/>
            <a:ext cx="6741399" cy="58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09C6-FD1A-4BA5-80DD-0EB27048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63" y="935151"/>
            <a:ext cx="6922148" cy="43287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rgbClr val="FF0000"/>
                </a:solidFill>
              </a:rPr>
              <a:t>T28: </a:t>
            </a:r>
            <a:r>
              <a:rPr lang="en-US" dirty="0"/>
              <a:t> Persona canvas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E16C-3717-012C-6B43-355D9A4F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5" y="1312117"/>
            <a:ext cx="8908403" cy="46886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                                 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F3E7AC-8525-8C1E-054F-B41FAB9E392D}"/>
              </a:ext>
            </a:extLst>
          </p:cNvPr>
          <p:cNvSpPr/>
          <p:nvPr/>
        </p:nvSpPr>
        <p:spPr>
          <a:xfrm>
            <a:off x="30325" y="1317150"/>
            <a:ext cx="1443913" cy="354624"/>
          </a:xfrm>
          <a:prstGeom prst="rect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PERSONA CANVAS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54D4A-123F-9FF1-62DC-F41068779B4F}"/>
              </a:ext>
            </a:extLst>
          </p:cNvPr>
          <p:cNvSpPr txBox="1"/>
          <p:nvPr/>
        </p:nvSpPr>
        <p:spPr>
          <a:xfrm>
            <a:off x="2794519" y="1394775"/>
            <a:ext cx="3976590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PERSONA NAME:  </a:t>
            </a:r>
            <a:r>
              <a:rPr lang="en-US" sz="1050" dirty="0" err="1"/>
              <a:t>Niranchan</a:t>
            </a:r>
            <a:r>
              <a:rPr lang="en-US" sz="1050" dirty="0"/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2F2F5-EA20-67BA-500A-780B857E82DC}"/>
              </a:ext>
            </a:extLst>
          </p:cNvPr>
          <p:cNvSpPr/>
          <p:nvPr/>
        </p:nvSpPr>
        <p:spPr>
          <a:xfrm>
            <a:off x="3093099" y="1744537"/>
            <a:ext cx="2358313" cy="20709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86E7E1-CA34-86FE-0933-FA57AB2E8343}"/>
              </a:ext>
            </a:extLst>
          </p:cNvPr>
          <p:cNvSpPr/>
          <p:nvPr/>
        </p:nvSpPr>
        <p:spPr>
          <a:xfrm>
            <a:off x="118965" y="3893368"/>
            <a:ext cx="5332446" cy="202948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FB7BA3-CB18-ADAF-F333-3CAA8294D93E}"/>
              </a:ext>
            </a:extLst>
          </p:cNvPr>
          <p:cNvCxnSpPr>
            <a:cxnSpLocks/>
          </p:cNvCxnSpPr>
          <p:nvPr/>
        </p:nvCxnSpPr>
        <p:spPr>
          <a:xfrm>
            <a:off x="118964" y="4926762"/>
            <a:ext cx="5395427" cy="7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D92FF2-A8A0-4227-DF35-84510123DB39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2785188" y="3893368"/>
            <a:ext cx="0" cy="2029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21452A-5374-0B0E-C7F4-C7D57CDE79CD}"/>
              </a:ext>
            </a:extLst>
          </p:cNvPr>
          <p:cNvCxnSpPr>
            <a:stCxn id="16" idx="1"/>
          </p:cNvCxnSpPr>
          <p:nvPr/>
        </p:nvCxnSpPr>
        <p:spPr>
          <a:xfrm>
            <a:off x="3093099" y="2780002"/>
            <a:ext cx="2358313" cy="16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455F1D1-A515-AB50-4E75-058639ECF79E}"/>
              </a:ext>
            </a:extLst>
          </p:cNvPr>
          <p:cNvSpPr/>
          <p:nvPr/>
        </p:nvSpPr>
        <p:spPr>
          <a:xfrm>
            <a:off x="5948266" y="1752495"/>
            <a:ext cx="2894819" cy="41703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251D28-BC97-8C67-2C57-3D38C640BCA4}"/>
              </a:ext>
            </a:extLst>
          </p:cNvPr>
          <p:cNvCxnSpPr>
            <a:cxnSpLocks/>
          </p:cNvCxnSpPr>
          <p:nvPr/>
        </p:nvCxnSpPr>
        <p:spPr>
          <a:xfrm>
            <a:off x="5948266" y="2780002"/>
            <a:ext cx="28948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90A5287-6C24-06FF-B365-8B87039A3F93}"/>
              </a:ext>
            </a:extLst>
          </p:cNvPr>
          <p:cNvSpPr/>
          <p:nvPr/>
        </p:nvSpPr>
        <p:spPr>
          <a:xfrm>
            <a:off x="114303" y="1766741"/>
            <a:ext cx="2894819" cy="207093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89BBAA-3FE2-E04D-035D-F0B5102E7153}"/>
              </a:ext>
            </a:extLst>
          </p:cNvPr>
          <p:cNvSpPr txBox="1"/>
          <p:nvPr/>
        </p:nvSpPr>
        <p:spPr>
          <a:xfrm>
            <a:off x="106129" y="2037866"/>
            <a:ext cx="1987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Demographic profile: </a:t>
            </a:r>
          </a:p>
          <a:p>
            <a:r>
              <a:rPr lang="en-US" sz="1050" dirty="0"/>
              <a:t>Age: 18</a:t>
            </a:r>
          </a:p>
          <a:p>
            <a:r>
              <a:rPr lang="en-US" sz="1050" dirty="0"/>
              <a:t>Gender: male</a:t>
            </a:r>
          </a:p>
          <a:p>
            <a:r>
              <a:rPr lang="en-US" sz="1050" dirty="0"/>
              <a:t>Home: </a:t>
            </a:r>
            <a:r>
              <a:rPr lang="en-US" sz="1050" dirty="0" err="1"/>
              <a:t>karikal</a:t>
            </a:r>
            <a:endParaRPr lang="en-US" sz="1050" dirty="0"/>
          </a:p>
          <a:p>
            <a:r>
              <a:rPr lang="en-US" sz="1050" dirty="0"/>
              <a:t>Family: Nuclear family</a:t>
            </a:r>
          </a:p>
          <a:p>
            <a:r>
              <a:rPr lang="en-US" sz="1050" dirty="0"/>
              <a:t>Education </a:t>
            </a:r>
            <a:r>
              <a:rPr lang="en-US" sz="1050" dirty="0" err="1"/>
              <a:t>Background:B.E</a:t>
            </a:r>
            <a:r>
              <a:rPr lang="en-US" sz="1050" dirty="0"/>
              <a:t>- CSD</a:t>
            </a:r>
          </a:p>
          <a:p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20F948-7CC5-5396-9E27-6AFC20FA79FE}"/>
              </a:ext>
            </a:extLst>
          </p:cNvPr>
          <p:cNvSpPr txBox="1"/>
          <p:nvPr/>
        </p:nvSpPr>
        <p:spPr>
          <a:xfrm>
            <a:off x="3093098" y="1740877"/>
            <a:ext cx="251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Goals:</a:t>
            </a:r>
          </a:p>
          <a:p>
            <a:endParaRPr lang="en-US" sz="1050" dirty="0"/>
          </a:p>
          <a:p>
            <a:r>
              <a:rPr lang="en-US" sz="1050" dirty="0"/>
              <a:t>His aim to build a giant hash cracking rigs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EBDF7E-6C8E-4572-B319-3AED75205F09}"/>
              </a:ext>
            </a:extLst>
          </p:cNvPr>
          <p:cNvSpPr txBox="1"/>
          <p:nvPr/>
        </p:nvSpPr>
        <p:spPr>
          <a:xfrm>
            <a:off x="3097765" y="2793243"/>
            <a:ext cx="2058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Motivation/Aspiration:</a:t>
            </a:r>
          </a:p>
          <a:p>
            <a:endParaRPr lang="en-US" sz="1050" dirty="0"/>
          </a:p>
          <a:p>
            <a:r>
              <a:rPr lang="en-US" sz="1050" dirty="0"/>
              <a:t>Experimenting and testing new things.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8888BB-A1A8-D746-210B-105977F29DFE}"/>
              </a:ext>
            </a:extLst>
          </p:cNvPr>
          <p:cNvSpPr txBox="1"/>
          <p:nvPr/>
        </p:nvSpPr>
        <p:spPr>
          <a:xfrm>
            <a:off x="118965" y="3882672"/>
            <a:ext cx="26755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Hobbies/Likes/Dislikes:</a:t>
            </a:r>
          </a:p>
          <a:p>
            <a:endParaRPr lang="en-US" sz="1050" dirty="0"/>
          </a:p>
          <a:p>
            <a:r>
              <a:rPr lang="en-US" sz="1050" dirty="0"/>
              <a:t> Archery ,reading books ,internet surfing.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4C6059-E2C0-D39A-A602-B08D82A0AA54}"/>
              </a:ext>
            </a:extLst>
          </p:cNvPr>
          <p:cNvSpPr txBox="1"/>
          <p:nvPr/>
        </p:nvSpPr>
        <p:spPr>
          <a:xfrm>
            <a:off x="114302" y="4908108"/>
            <a:ext cx="2083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Social &amp; Family Lifestyle:</a:t>
            </a:r>
          </a:p>
          <a:p>
            <a:r>
              <a:rPr lang="en-US" sz="1050" dirty="0"/>
              <a:t>Upper middle class.</a:t>
            </a:r>
          </a:p>
          <a:p>
            <a:r>
              <a:rPr lang="en-US" sz="1050" dirty="0"/>
              <a:t>He is very silent boy.</a:t>
            </a:r>
          </a:p>
          <a:p>
            <a:endParaRPr 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97682D-045E-5535-CFA6-22291E09B38B}"/>
              </a:ext>
            </a:extLst>
          </p:cNvPr>
          <p:cNvSpPr txBox="1"/>
          <p:nvPr/>
        </p:nvSpPr>
        <p:spPr>
          <a:xfrm>
            <a:off x="2785187" y="3886160"/>
            <a:ext cx="2143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Challenges/Pain Points:</a:t>
            </a:r>
          </a:p>
          <a:p>
            <a:endParaRPr lang="en-US" sz="1050" dirty="0"/>
          </a:p>
          <a:p>
            <a:r>
              <a:rPr lang="en-US" sz="1050" dirty="0"/>
              <a:t>He is not satisfied with </a:t>
            </a:r>
            <a:r>
              <a:rPr lang="en-US" sz="1050"/>
              <a:t>the hostel food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83A770-DE83-ABD6-128D-376DDE8D7EE6}"/>
              </a:ext>
            </a:extLst>
          </p:cNvPr>
          <p:cNvSpPr txBox="1"/>
          <p:nvPr/>
        </p:nvSpPr>
        <p:spPr>
          <a:xfrm>
            <a:off x="2778186" y="4919938"/>
            <a:ext cx="2358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Behaviour</a:t>
            </a:r>
            <a:r>
              <a:rPr lang="en-US" sz="1050" dirty="0"/>
              <a:t>:</a:t>
            </a:r>
          </a:p>
          <a:p>
            <a:endParaRPr lang="en-US" sz="1050" dirty="0"/>
          </a:p>
          <a:p>
            <a:r>
              <a:rPr lang="en-US" sz="1050" dirty="0"/>
              <a:t>He is a kind hearted , </a:t>
            </a:r>
            <a:r>
              <a:rPr lang="en-US" sz="1050" dirty="0" err="1"/>
              <a:t>person,he</a:t>
            </a:r>
            <a:r>
              <a:rPr lang="en-US" sz="1050" dirty="0"/>
              <a:t> like to stay alone.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8FCBC0-411E-7B72-D2C7-8EFC1F3D9AFA}"/>
              </a:ext>
            </a:extLst>
          </p:cNvPr>
          <p:cNvSpPr txBox="1"/>
          <p:nvPr/>
        </p:nvSpPr>
        <p:spPr>
          <a:xfrm>
            <a:off x="5943603" y="1727052"/>
            <a:ext cx="216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Deep Need Statements:</a:t>
            </a:r>
          </a:p>
          <a:p>
            <a:r>
              <a:rPr lang="en-US" sz="1050" dirty="0"/>
              <a:t>He is explain about the local </a:t>
            </a:r>
            <a:r>
              <a:rPr lang="en-US" sz="1050" dirty="0" err="1"/>
              <a:t>apps.he</a:t>
            </a:r>
            <a:r>
              <a:rPr lang="en-US" sz="1050" dirty="0"/>
              <a:t> also give tips to security of food.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D6687D-E07B-5100-6F6B-997F6A1A9F86}"/>
              </a:ext>
            </a:extLst>
          </p:cNvPr>
          <p:cNvSpPr txBox="1"/>
          <p:nvPr/>
        </p:nvSpPr>
        <p:spPr>
          <a:xfrm>
            <a:off x="5943603" y="2761174"/>
            <a:ext cx="1595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Diversity of Needs: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84CDC-7B73-707E-C860-4FBBABCBC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84" y="3156969"/>
            <a:ext cx="2408875" cy="26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8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09C6-FD1A-4BA5-80DD-0EB27048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63" y="935151"/>
            <a:ext cx="6922148" cy="43287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rgbClr val="FF0000"/>
                </a:solidFill>
              </a:rPr>
              <a:t>T28: </a:t>
            </a:r>
            <a:r>
              <a:rPr lang="en-US" dirty="0"/>
              <a:t> Persona canvas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E16C-3717-012C-6B43-355D9A4F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5" y="1312117"/>
            <a:ext cx="8908403" cy="46886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                                 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F3E7AC-8525-8C1E-054F-B41FAB9E392D}"/>
              </a:ext>
            </a:extLst>
          </p:cNvPr>
          <p:cNvSpPr/>
          <p:nvPr/>
        </p:nvSpPr>
        <p:spPr>
          <a:xfrm>
            <a:off x="30325" y="1317150"/>
            <a:ext cx="1443913" cy="354624"/>
          </a:xfrm>
          <a:prstGeom prst="rect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PERSONA CANVAS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54D4A-123F-9FF1-62DC-F41068779B4F}"/>
              </a:ext>
            </a:extLst>
          </p:cNvPr>
          <p:cNvSpPr txBox="1"/>
          <p:nvPr/>
        </p:nvSpPr>
        <p:spPr>
          <a:xfrm>
            <a:off x="2794519" y="1394775"/>
            <a:ext cx="3976590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PERSONA NAME: Sangamesh </a:t>
            </a:r>
            <a:r>
              <a:rPr lang="en-US" sz="1050" dirty="0" err="1"/>
              <a:t>Sengottian</a:t>
            </a:r>
            <a:endParaRPr lang="en-US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2F2F5-EA20-67BA-500A-780B857E82DC}"/>
              </a:ext>
            </a:extLst>
          </p:cNvPr>
          <p:cNvSpPr/>
          <p:nvPr/>
        </p:nvSpPr>
        <p:spPr>
          <a:xfrm>
            <a:off x="3093099" y="1744537"/>
            <a:ext cx="2358313" cy="20709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86E7E1-CA34-86FE-0933-FA57AB2E8343}"/>
              </a:ext>
            </a:extLst>
          </p:cNvPr>
          <p:cNvSpPr/>
          <p:nvPr/>
        </p:nvSpPr>
        <p:spPr>
          <a:xfrm>
            <a:off x="118965" y="3908364"/>
            <a:ext cx="5332446" cy="202948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FB7BA3-CB18-ADAF-F333-3CAA8294D93E}"/>
              </a:ext>
            </a:extLst>
          </p:cNvPr>
          <p:cNvCxnSpPr>
            <a:cxnSpLocks/>
          </p:cNvCxnSpPr>
          <p:nvPr/>
        </p:nvCxnSpPr>
        <p:spPr>
          <a:xfrm>
            <a:off x="118964" y="4926762"/>
            <a:ext cx="5395427" cy="7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D92FF2-A8A0-4227-DF35-84510123DB39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2785188" y="3908364"/>
            <a:ext cx="0" cy="2029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21452A-5374-0B0E-C7F4-C7D57CDE79CD}"/>
              </a:ext>
            </a:extLst>
          </p:cNvPr>
          <p:cNvCxnSpPr>
            <a:stCxn id="16" idx="1"/>
          </p:cNvCxnSpPr>
          <p:nvPr/>
        </p:nvCxnSpPr>
        <p:spPr>
          <a:xfrm>
            <a:off x="3093099" y="2780002"/>
            <a:ext cx="2358313" cy="16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455F1D1-A515-AB50-4E75-058639ECF79E}"/>
              </a:ext>
            </a:extLst>
          </p:cNvPr>
          <p:cNvSpPr/>
          <p:nvPr/>
        </p:nvSpPr>
        <p:spPr>
          <a:xfrm>
            <a:off x="5948266" y="1763733"/>
            <a:ext cx="2894819" cy="41703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251D28-BC97-8C67-2C57-3D38C640BCA4}"/>
              </a:ext>
            </a:extLst>
          </p:cNvPr>
          <p:cNvCxnSpPr>
            <a:cxnSpLocks/>
          </p:cNvCxnSpPr>
          <p:nvPr/>
        </p:nvCxnSpPr>
        <p:spPr>
          <a:xfrm>
            <a:off x="5948266" y="2780002"/>
            <a:ext cx="28948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90A5287-6C24-06FF-B365-8B87039A3F93}"/>
              </a:ext>
            </a:extLst>
          </p:cNvPr>
          <p:cNvSpPr/>
          <p:nvPr/>
        </p:nvSpPr>
        <p:spPr>
          <a:xfrm>
            <a:off x="114303" y="1766741"/>
            <a:ext cx="2894819" cy="207093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89BBAA-3FE2-E04D-035D-F0B5102E7153}"/>
              </a:ext>
            </a:extLst>
          </p:cNvPr>
          <p:cNvSpPr txBox="1"/>
          <p:nvPr/>
        </p:nvSpPr>
        <p:spPr>
          <a:xfrm>
            <a:off x="106129" y="2037866"/>
            <a:ext cx="241313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Demographic profile: </a:t>
            </a:r>
          </a:p>
          <a:p>
            <a:r>
              <a:rPr lang="en-US" sz="1050" dirty="0"/>
              <a:t>Age: 37</a:t>
            </a:r>
          </a:p>
          <a:p>
            <a:r>
              <a:rPr lang="en-US" sz="1050" dirty="0"/>
              <a:t>Gender: Male</a:t>
            </a:r>
          </a:p>
          <a:p>
            <a:r>
              <a:rPr lang="en-US" sz="1050" dirty="0" err="1"/>
              <a:t>Home:Erode</a:t>
            </a:r>
            <a:endParaRPr lang="en-US" sz="1050" dirty="0"/>
          </a:p>
          <a:p>
            <a:r>
              <a:rPr lang="en-US" sz="1050" dirty="0" err="1"/>
              <a:t>Family:joint</a:t>
            </a:r>
            <a:r>
              <a:rPr lang="en-US" sz="1050" dirty="0"/>
              <a:t> family</a:t>
            </a:r>
          </a:p>
          <a:p>
            <a:r>
              <a:rPr lang="en-US" sz="1050" dirty="0"/>
              <a:t>Education </a:t>
            </a:r>
            <a:r>
              <a:rPr lang="en-US" sz="1050" dirty="0" err="1"/>
              <a:t>Background:MBA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20F948-7CC5-5396-9E27-6AFC20FA79FE}"/>
              </a:ext>
            </a:extLst>
          </p:cNvPr>
          <p:cNvSpPr txBox="1"/>
          <p:nvPr/>
        </p:nvSpPr>
        <p:spPr>
          <a:xfrm>
            <a:off x="3081429" y="1732920"/>
            <a:ext cx="22510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Goals:</a:t>
            </a:r>
          </a:p>
          <a:p>
            <a:endParaRPr lang="en-US" sz="1050" dirty="0"/>
          </a:p>
          <a:p>
            <a:r>
              <a:rPr lang="en-US" sz="1050" dirty="0"/>
              <a:t>He wish to earn one billion dollars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EBDF7E-6C8E-4572-B319-3AED75205F09}"/>
              </a:ext>
            </a:extLst>
          </p:cNvPr>
          <p:cNvSpPr txBox="1"/>
          <p:nvPr/>
        </p:nvSpPr>
        <p:spPr>
          <a:xfrm>
            <a:off x="3097765" y="2793243"/>
            <a:ext cx="2058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Motivation/Aspiration:</a:t>
            </a:r>
          </a:p>
          <a:p>
            <a:endParaRPr lang="en-US" sz="1050" dirty="0"/>
          </a:p>
          <a:p>
            <a:r>
              <a:rPr lang="en-US" sz="1050" dirty="0"/>
              <a:t>To create a whole forest in a dry land.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8888BB-A1A8-D746-210B-105977F29DFE}"/>
              </a:ext>
            </a:extLst>
          </p:cNvPr>
          <p:cNvSpPr txBox="1"/>
          <p:nvPr/>
        </p:nvSpPr>
        <p:spPr>
          <a:xfrm>
            <a:off x="118965" y="3882672"/>
            <a:ext cx="2232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Hobbies/Likes/Dislikes:</a:t>
            </a:r>
          </a:p>
          <a:p>
            <a:endParaRPr lang="en-US" sz="1050" dirty="0"/>
          </a:p>
          <a:p>
            <a:r>
              <a:rPr lang="en-US" sz="1050" dirty="0" err="1"/>
              <a:t>Cooking,like</a:t>
            </a:r>
            <a:r>
              <a:rPr lang="en-US" sz="1050" dirty="0"/>
              <a:t> chicken </a:t>
            </a:r>
            <a:r>
              <a:rPr lang="en-US" sz="1050" dirty="0" err="1"/>
              <a:t>briyani</a:t>
            </a:r>
            <a:endParaRPr lang="en-US" sz="1050" dirty="0"/>
          </a:p>
          <a:p>
            <a:r>
              <a:rPr lang="en-US" sz="1050" dirty="0"/>
              <a:t>Getting annoyed with startups.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4C6059-E2C0-D39A-A602-B08D82A0AA54}"/>
              </a:ext>
            </a:extLst>
          </p:cNvPr>
          <p:cNvSpPr txBox="1"/>
          <p:nvPr/>
        </p:nvSpPr>
        <p:spPr>
          <a:xfrm>
            <a:off x="114302" y="4908108"/>
            <a:ext cx="20830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Social &amp; Family Lifestyle:</a:t>
            </a:r>
          </a:p>
          <a:p>
            <a:r>
              <a:rPr lang="en-US" sz="1050" dirty="0"/>
              <a:t>Joint family,</a:t>
            </a:r>
          </a:p>
          <a:p>
            <a:r>
              <a:rPr lang="en-US" sz="1050" dirty="0"/>
              <a:t>Upper middle class.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97682D-045E-5535-CFA6-22291E09B38B}"/>
              </a:ext>
            </a:extLst>
          </p:cNvPr>
          <p:cNvSpPr txBox="1"/>
          <p:nvPr/>
        </p:nvSpPr>
        <p:spPr>
          <a:xfrm>
            <a:off x="2785187" y="3886160"/>
            <a:ext cx="2143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Challenges/Pain Points:</a:t>
            </a:r>
          </a:p>
          <a:p>
            <a:endParaRPr lang="en-US" sz="1050" dirty="0"/>
          </a:p>
          <a:p>
            <a:r>
              <a:rPr lang="en-US" sz="1050" dirty="0"/>
              <a:t>When he order the food , it didn’t </a:t>
            </a:r>
            <a:r>
              <a:rPr lang="en-US" sz="1050"/>
              <a:t>arrive correctly.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83A770-DE83-ABD6-128D-376DDE8D7EE6}"/>
              </a:ext>
            </a:extLst>
          </p:cNvPr>
          <p:cNvSpPr txBox="1"/>
          <p:nvPr/>
        </p:nvSpPr>
        <p:spPr>
          <a:xfrm>
            <a:off x="2778186" y="4919938"/>
            <a:ext cx="2736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Behaviour</a:t>
            </a:r>
            <a:r>
              <a:rPr lang="en-US" sz="1050" dirty="0"/>
              <a:t>:</a:t>
            </a:r>
          </a:p>
          <a:p>
            <a:endParaRPr lang="en-US" sz="1050" dirty="0"/>
          </a:p>
          <a:p>
            <a:r>
              <a:rPr lang="en-US" sz="1050" dirty="0"/>
              <a:t>He is a kind hearted person</a:t>
            </a:r>
          </a:p>
          <a:p>
            <a:r>
              <a:rPr lang="en-US" sz="1050" dirty="0"/>
              <a:t>He interact well with others.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8FCBC0-411E-7B72-D2C7-8EFC1F3D9AFA}"/>
              </a:ext>
            </a:extLst>
          </p:cNvPr>
          <p:cNvSpPr txBox="1"/>
          <p:nvPr/>
        </p:nvSpPr>
        <p:spPr>
          <a:xfrm>
            <a:off x="5943603" y="1727052"/>
            <a:ext cx="216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Deep Need Statements:</a:t>
            </a:r>
          </a:p>
          <a:p>
            <a:endParaRPr lang="en-US" sz="1050" dirty="0"/>
          </a:p>
          <a:p>
            <a:r>
              <a:rPr lang="en-US" sz="1050" dirty="0"/>
              <a:t>He interact very well with others.</a:t>
            </a:r>
          </a:p>
          <a:p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D6687D-E07B-5100-6F6B-997F6A1A9F86}"/>
              </a:ext>
            </a:extLst>
          </p:cNvPr>
          <p:cNvSpPr txBox="1"/>
          <p:nvPr/>
        </p:nvSpPr>
        <p:spPr>
          <a:xfrm>
            <a:off x="5943603" y="2761174"/>
            <a:ext cx="1595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Diversity of Needs: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F7ABC-E9A3-9040-9FCA-4B16D5D05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34" y="3008515"/>
            <a:ext cx="2756027" cy="28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451668-5099-43FC-92E6-0FFFBB069EB9}"/>
              </a:ext>
            </a:extLst>
          </p:cNvPr>
          <p:cNvSpPr/>
          <p:nvPr/>
        </p:nvSpPr>
        <p:spPr>
          <a:xfrm>
            <a:off x="543944" y="1130656"/>
            <a:ext cx="8181474" cy="5317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5481D2E-957A-A936-A921-94E61D4858C3}"/>
              </a:ext>
            </a:extLst>
          </p:cNvPr>
          <p:cNvSpPr/>
          <p:nvPr/>
        </p:nvSpPr>
        <p:spPr>
          <a:xfrm>
            <a:off x="4034589" y="2656973"/>
            <a:ext cx="1171073" cy="1191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AA1347-0EDB-EC7F-E318-3C4A74A19615}"/>
              </a:ext>
            </a:extLst>
          </p:cNvPr>
          <p:cNvCxnSpPr/>
          <p:nvPr/>
        </p:nvCxnSpPr>
        <p:spPr>
          <a:xfrm>
            <a:off x="529389" y="5350042"/>
            <a:ext cx="8181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DB1556-C5DB-E98A-8089-A09C97E6238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37411" y="1155030"/>
            <a:ext cx="3668678" cy="167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473E5-92E3-F91F-8839-7C2D662364C3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5034162" y="1155030"/>
            <a:ext cx="3668678" cy="167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E70C71-5F82-8443-89E5-A8AF6CA5FF90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537411" y="3673663"/>
            <a:ext cx="3668678" cy="167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8D7F1D-D19B-9756-984F-6EFFA727B8D9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034162" y="3673663"/>
            <a:ext cx="3668678" cy="167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FAB5FE1E-5956-6C4A-A2DF-EEBDB031C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4676" t="43157" r="45886" b="38531"/>
          <a:stretch/>
        </p:blipFill>
        <p:spPr bwMode="auto">
          <a:xfrm rot="5400000">
            <a:off x="4207041" y="2859568"/>
            <a:ext cx="810122" cy="75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79D484E-05D7-7B46-92BD-10C281568189}"/>
                  </a:ext>
                </a:extLst>
              </p14:cNvPr>
              <p14:cNvContentPartPr/>
              <p14:nvPr/>
            </p14:nvContentPartPr>
            <p14:xfrm>
              <a:off x="4981004" y="316838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79D484E-05D7-7B46-92BD-10C2815681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7004" y="30603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93502CC-6E6F-228E-89E5-04291353C72A}"/>
                  </a:ext>
                </a:extLst>
              </p14:cNvPr>
              <p14:cNvContentPartPr/>
              <p14:nvPr/>
            </p14:nvContentPartPr>
            <p14:xfrm>
              <a:off x="-635716" y="-362855"/>
              <a:ext cx="363240" cy="250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93502CC-6E6F-228E-89E5-04291353C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7716" y="-506495"/>
                <a:ext cx="50688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6ED0750-F6C0-00C1-6410-025B6294F20A}"/>
                  </a:ext>
                </a:extLst>
              </p14:cNvPr>
              <p14:cNvContentPartPr/>
              <p14:nvPr/>
            </p14:nvContentPartPr>
            <p14:xfrm>
              <a:off x="4072724" y="2076562"/>
              <a:ext cx="476280" cy="866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6ED0750-F6C0-00C1-6410-025B6294F2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8724" y="1968562"/>
                <a:ext cx="583920" cy="1082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CB88EB8-D8D2-8BF2-B909-B254B6C1B2E0}"/>
              </a:ext>
            </a:extLst>
          </p:cNvPr>
          <p:cNvSpPr txBox="1"/>
          <p:nvPr/>
        </p:nvSpPr>
        <p:spPr>
          <a:xfrm>
            <a:off x="2919954" y="1411651"/>
            <a:ext cx="438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What are the features that is required to make our robot better?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C4A55-D2B6-A677-3392-4975DE36F549}"/>
              </a:ext>
            </a:extLst>
          </p:cNvPr>
          <p:cNvSpPr txBox="1"/>
          <p:nvPr/>
        </p:nvSpPr>
        <p:spPr>
          <a:xfrm>
            <a:off x="597986" y="2528472"/>
            <a:ext cx="359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1200" b="1" dirty="0"/>
              <a:t>Which app would you use frequently to order food</a:t>
            </a:r>
            <a:r>
              <a:rPr lang="en-IN" sz="1200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3EC39D-77BA-E432-D510-5898CCF437A2}"/>
              </a:ext>
            </a:extLst>
          </p:cNvPr>
          <p:cNvSpPr txBox="1"/>
          <p:nvPr/>
        </p:nvSpPr>
        <p:spPr>
          <a:xfrm>
            <a:off x="601221" y="3145603"/>
            <a:ext cx="352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What makes you angry while ordering food in online?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3710A2-F2B8-9F5D-6BEF-EC47D125995C}"/>
              </a:ext>
            </a:extLst>
          </p:cNvPr>
          <p:cNvSpPr txBox="1"/>
          <p:nvPr/>
        </p:nvSpPr>
        <p:spPr>
          <a:xfrm>
            <a:off x="606883" y="3593526"/>
            <a:ext cx="351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What are the difficulties you are facing while ordering the food?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EFAA3-41A8-57BF-C1AF-F2A6219C32C3}"/>
              </a:ext>
            </a:extLst>
          </p:cNvPr>
          <p:cNvSpPr txBox="1"/>
          <p:nvPr/>
        </p:nvSpPr>
        <p:spPr>
          <a:xfrm>
            <a:off x="606883" y="4126260"/>
            <a:ext cx="382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How much time it takes to deliver</a:t>
            </a:r>
          </a:p>
          <a:p>
            <a:r>
              <a:rPr lang="en-IN" sz="1200" b="1" dirty="0"/>
              <a:t> the food</a:t>
            </a:r>
            <a:r>
              <a:rPr lang="en-IN" sz="1200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569FCC-8A8C-1CE6-836D-1F51F597612E}"/>
              </a:ext>
            </a:extLst>
          </p:cNvPr>
          <p:cNvSpPr txBox="1"/>
          <p:nvPr/>
        </p:nvSpPr>
        <p:spPr>
          <a:xfrm>
            <a:off x="2901851" y="168865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What is your opinion about food delivery robot?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32431A-279A-3417-FE80-AF648B72DD70}"/>
              </a:ext>
            </a:extLst>
          </p:cNvPr>
          <p:cNvSpPr txBox="1"/>
          <p:nvPr/>
        </p:nvSpPr>
        <p:spPr>
          <a:xfrm>
            <a:off x="2901851" y="1988797"/>
            <a:ext cx="381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Would you feel any </a:t>
            </a:r>
            <a:r>
              <a:rPr lang="en-IN" sz="1200" b="1" dirty="0" err="1"/>
              <a:t>discomfortness</a:t>
            </a:r>
            <a:r>
              <a:rPr lang="en-IN" sz="1200" b="1" dirty="0"/>
              <a:t> with robots?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BD53C-C94B-66A6-E3C0-63D4CA838F04}"/>
              </a:ext>
            </a:extLst>
          </p:cNvPr>
          <p:cNvSpPr txBox="1"/>
          <p:nvPr/>
        </p:nvSpPr>
        <p:spPr>
          <a:xfrm>
            <a:off x="5269028" y="2805471"/>
            <a:ext cx="333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What type of food you prefer most?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D1098-8870-8C3E-A9A4-E4D868B2041F}"/>
              </a:ext>
            </a:extLst>
          </p:cNvPr>
          <p:cNvSpPr txBox="1"/>
          <p:nvPr/>
        </p:nvSpPr>
        <p:spPr>
          <a:xfrm>
            <a:off x="5261005" y="3086467"/>
            <a:ext cx="320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Which restaurant you would prefer most to order food?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5FB0F-1256-E636-A77F-D4301290CFDE}"/>
              </a:ext>
            </a:extLst>
          </p:cNvPr>
          <p:cNvSpPr txBox="1"/>
          <p:nvPr/>
        </p:nvSpPr>
        <p:spPr>
          <a:xfrm>
            <a:off x="5285407" y="3512636"/>
            <a:ext cx="316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Is the ordered food delivered to you properly</a:t>
            </a:r>
            <a:r>
              <a:rPr lang="en-IN" sz="1200" dirty="0"/>
              <a:t>?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F54518-3CE7-43B6-B127-82863E22B5F6}"/>
              </a:ext>
            </a:extLst>
          </p:cNvPr>
          <p:cNvSpPr txBox="1"/>
          <p:nvPr/>
        </p:nvSpPr>
        <p:spPr>
          <a:xfrm>
            <a:off x="2491910" y="4372396"/>
            <a:ext cx="447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What are the problems that you have been experienced in online order?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FCC8FF-984F-B236-CC15-592851AEC5CC}"/>
              </a:ext>
            </a:extLst>
          </p:cNvPr>
          <p:cNvCxnSpPr/>
          <p:nvPr/>
        </p:nvCxnSpPr>
        <p:spPr>
          <a:xfrm>
            <a:off x="1569720" y="5350042"/>
            <a:ext cx="0" cy="109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2A539A-3EAB-B10D-D197-DC391F52923F}"/>
              </a:ext>
            </a:extLst>
          </p:cNvPr>
          <p:cNvCxnSpPr/>
          <p:nvPr/>
        </p:nvCxnSpPr>
        <p:spPr>
          <a:xfrm>
            <a:off x="4924544" y="5350042"/>
            <a:ext cx="0" cy="109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198213-5030-7873-A46D-96702A4E21F4}"/>
              </a:ext>
            </a:extLst>
          </p:cNvPr>
          <p:cNvCxnSpPr/>
          <p:nvPr/>
        </p:nvCxnSpPr>
        <p:spPr>
          <a:xfrm>
            <a:off x="5897880" y="5350042"/>
            <a:ext cx="0" cy="109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C6263E-3EFE-0449-079B-C27DCAE218FF}"/>
              </a:ext>
            </a:extLst>
          </p:cNvPr>
          <p:cNvSpPr txBox="1"/>
          <p:nvPr/>
        </p:nvSpPr>
        <p:spPr>
          <a:xfrm>
            <a:off x="529389" y="5609183"/>
            <a:ext cx="113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PAIN?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C9FFC6-883D-657D-E378-6E0E2AE9B9C5}"/>
              </a:ext>
            </a:extLst>
          </p:cNvPr>
          <p:cNvSpPr txBox="1"/>
          <p:nvPr/>
        </p:nvSpPr>
        <p:spPr>
          <a:xfrm>
            <a:off x="4840305" y="5591636"/>
            <a:ext cx="137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GAIN?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EEA087-DADF-DE30-4303-D8703A26D752}"/>
              </a:ext>
            </a:extLst>
          </p:cNvPr>
          <p:cNvSpPr txBox="1"/>
          <p:nvPr/>
        </p:nvSpPr>
        <p:spPr>
          <a:xfrm>
            <a:off x="2491910" y="4860211"/>
            <a:ext cx="489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Which food is famous in your native place?</a:t>
            </a:r>
            <a:endParaRPr lang="en-IN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FF4AF4-947D-D158-C4C3-549004257388}"/>
              </a:ext>
            </a:extLst>
          </p:cNvPr>
          <p:cNvSpPr txBox="1"/>
          <p:nvPr/>
        </p:nvSpPr>
        <p:spPr>
          <a:xfrm>
            <a:off x="1599343" y="5400885"/>
            <a:ext cx="28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What are the problems that you are faced by the delivery person?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190D55-BC72-B85C-5A7B-C6C85BE82D0F}"/>
              </a:ext>
            </a:extLst>
          </p:cNvPr>
          <p:cNvSpPr txBox="1"/>
          <p:nvPr/>
        </p:nvSpPr>
        <p:spPr>
          <a:xfrm>
            <a:off x="5897880" y="5422359"/>
            <a:ext cx="294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Would you be happy if robots deliver the food items?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09AC34-F275-55C2-314C-9966FBB6F721}"/>
              </a:ext>
            </a:extLst>
          </p:cNvPr>
          <p:cNvSpPr txBox="1"/>
          <p:nvPr/>
        </p:nvSpPr>
        <p:spPr>
          <a:xfrm>
            <a:off x="5919271" y="5959726"/>
            <a:ext cx="278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Would you interact with robot if it communicates with you?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4F779-E74B-FB83-1EF0-2D0C8A27E152}"/>
              </a:ext>
            </a:extLst>
          </p:cNvPr>
          <p:cNvSpPr txBox="1"/>
          <p:nvPr/>
        </p:nvSpPr>
        <p:spPr>
          <a:xfrm>
            <a:off x="1569720" y="5811296"/>
            <a:ext cx="361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Did you experience any difficulty in cancelling the order?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2338FE-CBB2-63B9-2C7D-96EA7EBFA16A}"/>
              </a:ext>
            </a:extLst>
          </p:cNvPr>
          <p:cNvSpPr txBox="1"/>
          <p:nvPr/>
        </p:nvSpPr>
        <p:spPr>
          <a:xfrm>
            <a:off x="1218331" y="492772"/>
            <a:ext cx="7019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T17</a:t>
            </a:r>
            <a:r>
              <a:rPr lang="en-IN" sz="2000" b="1" dirty="0"/>
              <a:t> :</a:t>
            </a:r>
            <a:r>
              <a:rPr lang="en-IN" sz="2000" b="1" dirty="0">
                <a:solidFill>
                  <a:srgbClr val="0000CC"/>
                </a:solidFill>
              </a:rPr>
              <a:t>EMPATHY MAP – TO GENERATE INTERVIEW QUESTIONS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085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295400"/>
            <a:ext cx="46063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cmeFont" pitchFamily="2" charset="0"/>
              </a:rPr>
              <a:t>TEMPLATE-</a:t>
            </a:r>
            <a:r>
              <a:rPr lang="en-US" sz="4800" dirty="0"/>
              <a:t> </a:t>
            </a:r>
            <a:r>
              <a:rPr lang="en-US" sz="4800" dirty="0">
                <a:latin typeface="AcmeFont" pitchFamily="2" charset="0"/>
              </a:rPr>
              <a:t>18</a:t>
            </a:r>
          </a:p>
          <a:p>
            <a:r>
              <a:rPr lang="en-US" sz="4800" dirty="0">
                <a:latin typeface="AcmeFont" pitchFamily="2" charset="0"/>
              </a:rPr>
              <a:t>JOURNEY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6300" y="3992941"/>
            <a:ext cx="856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cmeFont" pitchFamily="2" charset="0"/>
              </a:rPr>
              <a:t>USER’S NAME: SANGAMESH SENGOTTIAN(RESTAURANT OWNER)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2000" y="1219200"/>
            <a:ext cx="7696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451850" y="1225550"/>
            <a:ext cx="12700" cy="1600200"/>
          </a:xfrm>
          <a:prstGeom prst="straightConnector1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90600" y="2819400"/>
            <a:ext cx="746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600" y="2819400"/>
            <a:ext cx="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0600" y="4038600"/>
            <a:ext cx="762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10600" y="4038600"/>
            <a:ext cx="0" cy="1676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5800" y="5715000"/>
            <a:ext cx="7924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2000" y="1219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" y="1828800"/>
            <a:ext cx="7086600" cy="12700"/>
          </a:xfrm>
          <a:prstGeom prst="straightConnector1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848600" y="1828800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09600" y="2362200"/>
            <a:ext cx="7239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9600" y="2362200"/>
            <a:ext cx="0" cy="2057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600" y="4419600"/>
            <a:ext cx="7543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53400" y="4419600"/>
            <a:ext cx="0" cy="838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85800" y="5257800"/>
            <a:ext cx="746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5800" y="52578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62000" y="457200"/>
            <a:ext cx="23622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 WHAT IS THE FIRST THING YOU DO     WHEN YOU WAKE UP?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WHICH TIME DO YOU WAKE UP?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WHAT DO YOU EAT REGULARLY IN THE MORNING ?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953000" y="457200"/>
            <a:ext cx="23622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AT WHAT TIME DO YOU COME TO THE OFFICE EVERYDAY?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WHAT IS THE FIRST THING YOU DO WHEN YOU GET INTO YOUR OFFICE?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WHEN DO YOU STARTED THIS HOTEL?</a:t>
            </a:r>
          </a:p>
          <a:p>
            <a:pPr>
              <a:buFont typeface="Arial" pitchFamily="34" charset="0"/>
              <a:buChar char="•"/>
            </a:pPr>
            <a:endParaRPr lang="en-US" sz="115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33600" y="2133600"/>
            <a:ext cx="23622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WHAT ARE THE PEAK HOURS IN YOUR HOTEL?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HOW MUCH YOU EARN FROM THIS HOTEL?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WHAT IS YOUR ANNUAL TURNOVER?</a:t>
            </a:r>
          </a:p>
          <a:p>
            <a:pPr>
              <a:buFont typeface="Arial" pitchFamily="34" charset="0"/>
              <a:buChar char="•"/>
            </a:pPr>
            <a:endParaRPr lang="en-US" sz="115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48400" y="2133600"/>
            <a:ext cx="23622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HAVE YOU EATEN IN THE OTHER HOTELS?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WHICH TYPE OF FOOD DO YOU LIKE?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WHAT IS YOU FAVOURITE FOOD?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62000" y="3657600"/>
            <a:ext cx="23622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WHAT DO YOU DO IN YOUR FREE HOURS?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HOW DO YOU SPEND YOUR TIME PRODUCTIVELY?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HOW DO YOU MANAGE TIME MANAGEMENT?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00600" y="3657600"/>
            <a:ext cx="23622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DO YOU ORDERED FOOD ONLINE?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DO YOU ORDER FOOD FREQUENTLY?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WHAT IS YOUR OPINION ABOUT FOOD DELIVERY ROBOTS?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WHICH APP DO YOU PREFER TO ORDER ONLINE?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905000" y="5181600"/>
            <a:ext cx="23622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DO SPEND TIME WITH YOUR FAMILY?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HOW MUCH TIME DO YOU SPEND WITH YOUR FAMILY?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DO YOU LIKE OUR PROJECT ?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248400" y="5181600"/>
            <a:ext cx="23622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DO YOU THINK FOOD DELIVERY ROBOTS ARE FUTURE?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DO YOU THINK FOOD DELIVERY ROBOTS IS POSSIBLE IN INDIA?</a:t>
            </a:r>
          </a:p>
          <a:p>
            <a:pPr>
              <a:buFont typeface="Arial" pitchFamily="34" charset="0"/>
              <a:buChar char="•"/>
            </a:pPr>
            <a:r>
              <a:rPr lang="en-US" sz="1150" dirty="0">
                <a:solidFill>
                  <a:schemeClr val="tx1"/>
                </a:solidFill>
              </a:rPr>
              <a:t>IS THERE ARE ANY OTHER THAT CAN WE ADD IN OUR BOT?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609600"/>
            <a:ext cx="74639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 </a:t>
            </a:r>
            <a:r>
              <a:rPr lang="en-GB" sz="2800" b="1" dirty="0">
                <a:solidFill>
                  <a:srgbClr val="FF0000"/>
                </a:solidFill>
              </a:rPr>
              <a:t>T19 -</a:t>
            </a:r>
            <a:r>
              <a:rPr lang="en-GB" sz="6600" b="1" dirty="0">
                <a:solidFill>
                  <a:srgbClr val="FF0000"/>
                </a:solidFill>
              </a:rPr>
              <a:t> </a:t>
            </a:r>
            <a:r>
              <a:rPr lang="en-GB" sz="28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latin typeface="AcmeFont" pitchFamily="2" charset="0"/>
              </a:rPr>
              <a:t>OMBINED EMPATHY MAP AND JOURNEY MAP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81000" y="1524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686800" y="15240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1000" y="15240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905000" y="15240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352800" y="1524000"/>
            <a:ext cx="19929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00600" y="15240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73726" y="15240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91400" y="15240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" y="2286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9600" y="1676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Black" pitchFamily="34" charset="0"/>
              </a:rPr>
              <a:t>DOING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57400" y="1676400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 Black" pitchFamily="34" charset="0"/>
              </a:rPr>
              <a:t>SEEING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29000" y="16002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Arial Black" pitchFamily="34" charset="0"/>
              </a:rPr>
              <a:t>HEARING/SAYING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00600" y="160020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FEELING/</a:t>
            </a:r>
          </a:p>
          <a:p>
            <a:r>
              <a:rPr lang="en-US" sz="1600" dirty="0">
                <a:latin typeface="Arial Black" pitchFamily="34" charset="0"/>
              </a:rPr>
              <a:t>THINKING              </a:t>
            </a:r>
          </a:p>
        </p:txBody>
      </p:sp>
      <p:sp>
        <p:nvSpPr>
          <p:cNvPr id="65" name="TextBox 64"/>
          <p:cNvSpPr txBox="1"/>
          <p:nvPr/>
        </p:nvSpPr>
        <p:spPr>
          <a:xfrm rot="1684125">
            <a:off x="5962804" y="1920234"/>
            <a:ext cx="20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FRUSTRATION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67600" y="1600200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NEEDS/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WANTS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2362200"/>
            <a:ext cx="1276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</a:t>
            </a:r>
          </a:p>
          <a:p>
            <a:r>
              <a:rPr lang="en-US" dirty="0"/>
              <a:t>FOR EASIER</a:t>
            </a:r>
          </a:p>
          <a:p>
            <a:r>
              <a:rPr lang="en-US" dirty="0"/>
              <a:t>METHODS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76800" y="2362200"/>
            <a:ext cx="1194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ORDERING</a:t>
            </a:r>
          </a:p>
          <a:p>
            <a:r>
              <a:rPr lang="en-US" dirty="0"/>
              <a:t>ONLINE</a:t>
            </a:r>
          </a:p>
          <a:p>
            <a:r>
              <a:rPr lang="en-US" dirty="0"/>
              <a:t>IS COSTLY?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00600" y="3505200"/>
            <a:ext cx="1353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THE</a:t>
            </a:r>
          </a:p>
          <a:p>
            <a:r>
              <a:rPr lang="en-US" dirty="0"/>
              <a:t>FOOD GET</a:t>
            </a:r>
          </a:p>
          <a:p>
            <a:r>
              <a:rPr lang="en-US" dirty="0"/>
              <a:t>DELIVERED </a:t>
            </a:r>
          </a:p>
          <a:p>
            <a:r>
              <a:rPr lang="en-US" dirty="0"/>
              <a:t>CORRECTLY?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1000" y="3352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1000" y="4724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00" y="3657600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WHICH</a:t>
            </a:r>
          </a:p>
          <a:p>
            <a:r>
              <a:rPr lang="en-US" dirty="0"/>
              <a:t>APP IS BEST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7400" y="2362200"/>
            <a:ext cx="120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VARIOUS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METHODS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9600" y="4800600"/>
            <a:ext cx="1127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TO 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PRICES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381000" y="5943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000" y="22098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DELIVERED</a:t>
            </a:r>
          </a:p>
          <a:p>
            <a:r>
              <a:rPr lang="en-US" dirty="0"/>
              <a:t>FOOD IS CHANGED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000" y="3429000"/>
            <a:ext cx="1373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</a:t>
            </a:r>
          </a:p>
          <a:p>
            <a:r>
              <a:rPr lang="en-US" dirty="0"/>
              <a:t>THE FOOD IS</a:t>
            </a:r>
          </a:p>
          <a:p>
            <a:r>
              <a:rPr lang="en-US" dirty="0"/>
              <a:t>PACKAGE IS</a:t>
            </a:r>
          </a:p>
          <a:p>
            <a:r>
              <a:rPr lang="en-US" dirty="0"/>
              <a:t>DAMAGED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19800" y="5029200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</a:t>
            </a:r>
          </a:p>
          <a:p>
            <a:r>
              <a:rPr lang="en-US" dirty="0"/>
              <a:t>LONG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4724400"/>
            <a:ext cx="1179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</a:t>
            </a:r>
          </a:p>
          <a:p>
            <a:r>
              <a:rPr lang="en-US" dirty="0"/>
              <a:t>HAS PAY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DELIVERY?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1400" y="2362200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</a:t>
            </a:r>
          </a:p>
          <a:p>
            <a:r>
              <a:rPr lang="en-US" dirty="0"/>
              <a:t>FOOD AT</a:t>
            </a:r>
          </a:p>
          <a:p>
            <a:r>
              <a:rPr lang="en-US" dirty="0"/>
              <a:t>RIGHT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91400" y="3505200"/>
            <a:ext cx="1384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IMPROVE</a:t>
            </a:r>
          </a:p>
          <a:p>
            <a:r>
              <a:rPr lang="en-US" dirty="0"/>
              <a:t>THE USER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OF APP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91400" y="4953000"/>
            <a:ext cx="1472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</a:t>
            </a:r>
          </a:p>
          <a:p>
            <a:r>
              <a:rPr lang="en-US" dirty="0"/>
              <a:t>THE PACKAGE</a:t>
            </a:r>
          </a:p>
          <a:p>
            <a:r>
              <a:rPr lang="en-US" dirty="0"/>
              <a:t>QUALITY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81200" y="3429000"/>
            <a:ext cx="136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SEEING THE</a:t>
            </a:r>
          </a:p>
          <a:p>
            <a:r>
              <a:rPr lang="en-US" dirty="0"/>
              <a:t>RATING OF</a:t>
            </a:r>
          </a:p>
          <a:p>
            <a:r>
              <a:rPr lang="en-US" dirty="0"/>
              <a:t>THE FOOD &amp;</a:t>
            </a:r>
          </a:p>
          <a:p>
            <a:r>
              <a:rPr lang="en-US" dirty="0"/>
              <a:t>THE APP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57400" y="4724400"/>
            <a:ext cx="1189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THE</a:t>
            </a:r>
          </a:p>
          <a:p>
            <a:r>
              <a:rPr lang="en-US" dirty="0"/>
              <a:t>PRICES OF </a:t>
            </a:r>
          </a:p>
          <a:p>
            <a:r>
              <a:rPr lang="en-US" dirty="0"/>
              <a:t>THE FOOD</a:t>
            </a:r>
          </a:p>
          <a:p>
            <a:r>
              <a:rPr lang="en-US" dirty="0"/>
              <a:t>IS LESS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52800" y="2514600"/>
            <a:ext cx="1393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 GIVE ADD</a:t>
            </a:r>
          </a:p>
          <a:p>
            <a:r>
              <a:rPr lang="en-US" sz="1400" dirty="0"/>
              <a:t>COMPLIMENTRY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52800" y="3352800"/>
            <a:ext cx="149028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CAN GIVE</a:t>
            </a:r>
          </a:p>
          <a:p>
            <a:r>
              <a:rPr lang="en-US" sz="1500" dirty="0"/>
              <a:t>FREE DELIVERY</a:t>
            </a:r>
          </a:p>
          <a:p>
            <a:r>
              <a:rPr lang="en-US" sz="1500" dirty="0"/>
              <a:t>FOR ORDERING</a:t>
            </a:r>
          </a:p>
          <a:p>
            <a:r>
              <a:rPr lang="en-US" sz="1500" dirty="0"/>
              <a:t>MORE THAN</a:t>
            </a:r>
          </a:p>
          <a:p>
            <a:r>
              <a:rPr lang="en-US" sz="1500" dirty="0"/>
              <a:t>A CERTAIN PRICE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52800" y="4876800"/>
            <a:ext cx="1511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</a:t>
            </a:r>
          </a:p>
          <a:p>
            <a:r>
              <a:rPr lang="en-US" dirty="0"/>
              <a:t>GIVING MORE</a:t>
            </a:r>
          </a:p>
          <a:p>
            <a:r>
              <a:rPr lang="en-US" dirty="0"/>
              <a:t>SIDE DISHES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3F026C-9BBB-DB14-A0F0-5CC455672B50}"/>
              </a:ext>
            </a:extLst>
          </p:cNvPr>
          <p:cNvSpPr/>
          <p:nvPr/>
        </p:nvSpPr>
        <p:spPr>
          <a:xfrm>
            <a:off x="1973180" y="890339"/>
            <a:ext cx="4828675" cy="5735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8C2FCC-20BE-46C2-C87E-D8B36BA525AA}"/>
              </a:ext>
            </a:extLst>
          </p:cNvPr>
          <p:cNvCxnSpPr>
            <a:cxnSpLocks/>
          </p:cNvCxnSpPr>
          <p:nvPr/>
        </p:nvCxnSpPr>
        <p:spPr>
          <a:xfrm>
            <a:off x="1973180" y="11710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7F492E-1092-62AA-1FD1-97B068E10A7A}"/>
              </a:ext>
            </a:extLst>
          </p:cNvPr>
          <p:cNvCxnSpPr>
            <a:cxnSpLocks/>
          </p:cNvCxnSpPr>
          <p:nvPr/>
        </p:nvCxnSpPr>
        <p:spPr>
          <a:xfrm>
            <a:off x="1973180" y="14758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6607F-EA43-B3E4-A80A-F3FA04114B12}"/>
              </a:ext>
            </a:extLst>
          </p:cNvPr>
          <p:cNvCxnSpPr>
            <a:cxnSpLocks/>
          </p:cNvCxnSpPr>
          <p:nvPr/>
        </p:nvCxnSpPr>
        <p:spPr>
          <a:xfrm>
            <a:off x="1973180" y="17806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304133-8F1C-BFD1-6B4F-670281DAFFA8}"/>
              </a:ext>
            </a:extLst>
          </p:cNvPr>
          <p:cNvCxnSpPr>
            <a:cxnSpLocks/>
          </p:cNvCxnSpPr>
          <p:nvPr/>
        </p:nvCxnSpPr>
        <p:spPr>
          <a:xfrm>
            <a:off x="1973180" y="2303896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8F27B2-CBF1-B528-E358-27D787DA802E}"/>
              </a:ext>
            </a:extLst>
          </p:cNvPr>
          <p:cNvCxnSpPr>
            <a:cxnSpLocks/>
          </p:cNvCxnSpPr>
          <p:nvPr/>
        </p:nvCxnSpPr>
        <p:spPr>
          <a:xfrm>
            <a:off x="1973180" y="2758119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1519F-3018-18B8-7AED-C6729F2761BF}"/>
              </a:ext>
            </a:extLst>
          </p:cNvPr>
          <p:cNvCxnSpPr>
            <a:cxnSpLocks/>
          </p:cNvCxnSpPr>
          <p:nvPr/>
        </p:nvCxnSpPr>
        <p:spPr>
          <a:xfrm>
            <a:off x="1973180" y="3072063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0C7B92-6BFC-391D-AB85-3F0787A655A4}"/>
              </a:ext>
            </a:extLst>
          </p:cNvPr>
          <p:cNvCxnSpPr>
            <a:cxnSpLocks/>
          </p:cNvCxnSpPr>
          <p:nvPr/>
        </p:nvCxnSpPr>
        <p:spPr>
          <a:xfrm>
            <a:off x="3882188" y="890339"/>
            <a:ext cx="0" cy="2181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3C34A4-C711-4C44-374F-CDC7964EBCE2}"/>
              </a:ext>
            </a:extLst>
          </p:cNvPr>
          <p:cNvSpPr txBox="1"/>
          <p:nvPr/>
        </p:nvSpPr>
        <p:spPr>
          <a:xfrm>
            <a:off x="1917033" y="906488"/>
            <a:ext cx="196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INTERVIEWER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8DA74F-EAD8-8F01-256B-F3A261B65B5C}"/>
              </a:ext>
            </a:extLst>
          </p:cNvPr>
          <p:cNvSpPr txBox="1"/>
          <p:nvPr/>
        </p:nvSpPr>
        <p:spPr>
          <a:xfrm>
            <a:off x="1928782" y="1203993"/>
            <a:ext cx="2526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NOTE TAKER&amp;OBSERVER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9843B-E009-7D07-6BE9-77626EA7F1C7}"/>
              </a:ext>
            </a:extLst>
          </p:cNvPr>
          <p:cNvSpPr txBox="1"/>
          <p:nvPr/>
        </p:nvSpPr>
        <p:spPr>
          <a:xfrm>
            <a:off x="1917035" y="1461235"/>
            <a:ext cx="231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INTERVIEWER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56B50-5ED0-405A-3B61-9DA12A037845}"/>
              </a:ext>
            </a:extLst>
          </p:cNvPr>
          <p:cNvSpPr txBox="1"/>
          <p:nvPr/>
        </p:nvSpPr>
        <p:spPr>
          <a:xfrm>
            <a:off x="1917033" y="1785365"/>
            <a:ext cx="328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INTERVIEWER CONTACT</a:t>
            </a:r>
          </a:p>
          <a:p>
            <a:r>
              <a:rPr lang="en-IN" sz="1200" b="1" dirty="0"/>
              <a:t>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8D17D-FA9F-D55D-369D-9CD90CE6E9C4}"/>
              </a:ext>
            </a:extLst>
          </p:cNvPr>
          <p:cNvSpPr txBox="1"/>
          <p:nvPr/>
        </p:nvSpPr>
        <p:spPr>
          <a:xfrm>
            <a:off x="1921043" y="2279213"/>
            <a:ext cx="219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DATE/TIME OF </a:t>
            </a:r>
          </a:p>
          <a:p>
            <a:r>
              <a:rPr lang="en-IN" sz="1400" b="1" dirty="0"/>
              <a:t>INTERVIEW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8E6464-38CC-7655-B210-FF3C43F4E878}"/>
              </a:ext>
            </a:extLst>
          </p:cNvPr>
          <p:cNvSpPr txBox="1"/>
          <p:nvPr/>
        </p:nvSpPr>
        <p:spPr>
          <a:xfrm>
            <a:off x="1917034" y="2776646"/>
            <a:ext cx="2887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INTERVIEW LOCATION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87424A-033A-6F8A-F85C-DF15FCE06944}"/>
              </a:ext>
            </a:extLst>
          </p:cNvPr>
          <p:cNvCxnSpPr>
            <a:cxnSpLocks/>
          </p:cNvCxnSpPr>
          <p:nvPr/>
        </p:nvCxnSpPr>
        <p:spPr>
          <a:xfrm>
            <a:off x="1973180" y="3352800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309300-B94C-AD60-3AE4-68E22A6B5BD9}"/>
              </a:ext>
            </a:extLst>
          </p:cNvPr>
          <p:cNvCxnSpPr>
            <a:cxnSpLocks/>
          </p:cNvCxnSpPr>
          <p:nvPr/>
        </p:nvCxnSpPr>
        <p:spPr>
          <a:xfrm>
            <a:off x="1973180" y="3661611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0A021F-C918-DB71-B10E-BBB1C67EBFA4}"/>
              </a:ext>
            </a:extLst>
          </p:cNvPr>
          <p:cNvCxnSpPr>
            <a:cxnSpLocks/>
          </p:cNvCxnSpPr>
          <p:nvPr/>
        </p:nvCxnSpPr>
        <p:spPr>
          <a:xfrm>
            <a:off x="1973180" y="3954379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E5902-152A-2D21-9B95-9EB6594680B7}"/>
              </a:ext>
            </a:extLst>
          </p:cNvPr>
          <p:cNvCxnSpPr>
            <a:cxnSpLocks/>
          </p:cNvCxnSpPr>
          <p:nvPr/>
        </p:nvCxnSpPr>
        <p:spPr>
          <a:xfrm>
            <a:off x="1973180" y="421907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657B30-000B-D25D-6CDE-A1D520A7BC34}"/>
              </a:ext>
            </a:extLst>
          </p:cNvPr>
          <p:cNvCxnSpPr>
            <a:cxnSpLocks/>
          </p:cNvCxnSpPr>
          <p:nvPr/>
        </p:nvCxnSpPr>
        <p:spPr>
          <a:xfrm>
            <a:off x="1973180" y="4708359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7B4DD8-F004-6A5D-DD5E-29900313AE97}"/>
              </a:ext>
            </a:extLst>
          </p:cNvPr>
          <p:cNvCxnSpPr>
            <a:cxnSpLocks/>
          </p:cNvCxnSpPr>
          <p:nvPr/>
        </p:nvCxnSpPr>
        <p:spPr>
          <a:xfrm>
            <a:off x="1973180" y="5029200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942251-2955-0C1D-9144-63FF16F0D3AE}"/>
              </a:ext>
            </a:extLst>
          </p:cNvPr>
          <p:cNvCxnSpPr>
            <a:cxnSpLocks/>
          </p:cNvCxnSpPr>
          <p:nvPr/>
        </p:nvCxnSpPr>
        <p:spPr>
          <a:xfrm>
            <a:off x="1973180" y="5592935"/>
            <a:ext cx="4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B43291-1BCC-8228-DC8D-3818032E984E}"/>
              </a:ext>
            </a:extLst>
          </p:cNvPr>
          <p:cNvCxnSpPr>
            <a:cxnSpLocks/>
          </p:cNvCxnSpPr>
          <p:nvPr/>
        </p:nvCxnSpPr>
        <p:spPr>
          <a:xfrm>
            <a:off x="1973180" y="6028781"/>
            <a:ext cx="4828675" cy="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561E30-B7F5-A9D3-F8FD-58D4F3225978}"/>
              </a:ext>
            </a:extLst>
          </p:cNvPr>
          <p:cNvSpPr txBox="1"/>
          <p:nvPr/>
        </p:nvSpPr>
        <p:spPr>
          <a:xfrm>
            <a:off x="2522623" y="3064377"/>
            <a:ext cx="503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INTERVIEW’S BACKGROUND INFORMATION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86F95B-C073-4BF1-4046-1E168F1F4ED0}"/>
              </a:ext>
            </a:extLst>
          </p:cNvPr>
          <p:cNvCxnSpPr>
            <a:cxnSpLocks/>
          </p:cNvCxnSpPr>
          <p:nvPr/>
        </p:nvCxnSpPr>
        <p:spPr>
          <a:xfrm>
            <a:off x="3882188" y="3352802"/>
            <a:ext cx="0" cy="3272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ED61E65-DDF5-3E53-2779-3E733FBB5D3D}"/>
              </a:ext>
            </a:extLst>
          </p:cNvPr>
          <p:cNvSpPr txBox="1"/>
          <p:nvPr/>
        </p:nvSpPr>
        <p:spPr>
          <a:xfrm>
            <a:off x="1917034" y="3345115"/>
            <a:ext cx="175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GENDER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F91104-8034-9A28-ED3F-42E52CAC886E}"/>
              </a:ext>
            </a:extLst>
          </p:cNvPr>
          <p:cNvSpPr txBox="1"/>
          <p:nvPr/>
        </p:nvSpPr>
        <p:spPr>
          <a:xfrm>
            <a:off x="1931070" y="3666657"/>
            <a:ext cx="217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AGE RANGE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5B34C-3634-55FB-8D37-22FD091C8D25}"/>
              </a:ext>
            </a:extLst>
          </p:cNvPr>
          <p:cNvSpPr txBox="1"/>
          <p:nvPr/>
        </p:nvSpPr>
        <p:spPr>
          <a:xfrm>
            <a:off x="1931070" y="3933690"/>
            <a:ext cx="234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PROFESSION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C7D699-D71D-A5E0-8952-4194E01ECA4A}"/>
              </a:ext>
            </a:extLst>
          </p:cNvPr>
          <p:cNvSpPr txBox="1"/>
          <p:nvPr/>
        </p:nvSpPr>
        <p:spPr>
          <a:xfrm flipH="1">
            <a:off x="1931071" y="4205425"/>
            <a:ext cx="252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EDUCATION </a:t>
            </a:r>
          </a:p>
          <a:p>
            <a:r>
              <a:rPr lang="en-IN" sz="1400" b="1" dirty="0"/>
              <a:t>BACKGROUND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DBE609-7D3D-27AD-4116-93E447863058}"/>
              </a:ext>
            </a:extLst>
          </p:cNvPr>
          <p:cNvSpPr txBox="1"/>
          <p:nvPr/>
        </p:nvSpPr>
        <p:spPr>
          <a:xfrm>
            <a:off x="1959145" y="4683649"/>
            <a:ext cx="252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FAMILY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AC6461-C11D-2440-44A0-D54595C3E9D5}"/>
              </a:ext>
            </a:extLst>
          </p:cNvPr>
          <p:cNvSpPr txBox="1"/>
          <p:nvPr/>
        </p:nvSpPr>
        <p:spPr>
          <a:xfrm>
            <a:off x="1925057" y="4979164"/>
            <a:ext cx="243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HOBBIES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B94DAC-0535-DA15-1BA9-18872E9A5DF2}"/>
              </a:ext>
            </a:extLst>
          </p:cNvPr>
          <p:cNvSpPr txBox="1"/>
          <p:nvPr/>
        </p:nvSpPr>
        <p:spPr>
          <a:xfrm flipH="1">
            <a:off x="1917033" y="5590488"/>
            <a:ext cx="183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LIKES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B1BBE6-2FDF-C3E1-E887-7BCA74EDC74A}"/>
              </a:ext>
            </a:extLst>
          </p:cNvPr>
          <p:cNvSpPr txBox="1"/>
          <p:nvPr/>
        </p:nvSpPr>
        <p:spPr>
          <a:xfrm>
            <a:off x="4070885" y="154175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SANTHOSH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716269-9E0F-FC91-6361-E8E85D090000}"/>
              </a:ext>
            </a:extLst>
          </p:cNvPr>
          <p:cNvSpPr txBox="1"/>
          <p:nvPr/>
        </p:nvSpPr>
        <p:spPr>
          <a:xfrm>
            <a:off x="3956152" y="1193885"/>
            <a:ext cx="2779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NANDITA ,AJMAL,SAMWILSON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FD2F90-0DE9-1D78-12BC-0D93331702C5}"/>
              </a:ext>
            </a:extLst>
          </p:cNvPr>
          <p:cNvSpPr txBox="1"/>
          <p:nvPr/>
        </p:nvSpPr>
        <p:spPr>
          <a:xfrm rot="10800000" flipH="1" flipV="1">
            <a:off x="3952374" y="897458"/>
            <a:ext cx="27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CHAMMISH , KARTHIKA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4D2611-E8BA-2DF6-1D98-FBC03688CA6F}"/>
              </a:ext>
            </a:extLst>
          </p:cNvPr>
          <p:cNvSpPr txBox="1"/>
          <p:nvPr/>
        </p:nvSpPr>
        <p:spPr>
          <a:xfrm>
            <a:off x="3952374" y="2312737"/>
            <a:ext cx="289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22</a:t>
            </a:r>
            <a:r>
              <a:rPr lang="en-IN" sz="1400" baseline="30000" dirty="0"/>
              <a:t>nd</a:t>
            </a:r>
            <a:r>
              <a:rPr lang="en-IN" sz="1400" dirty="0"/>
              <a:t> JUNE/2.00PM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D7EF6F-A67F-6950-84EF-95E3018E9365}"/>
              </a:ext>
            </a:extLst>
          </p:cNvPr>
          <p:cNvSpPr txBox="1"/>
          <p:nvPr/>
        </p:nvSpPr>
        <p:spPr>
          <a:xfrm>
            <a:off x="3952374" y="2739389"/>
            <a:ext cx="299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IT PARK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962AD1-2C4A-94C5-11D6-E5FB9CA1B71C}"/>
              </a:ext>
            </a:extLst>
          </p:cNvPr>
          <p:cNvSpPr txBox="1"/>
          <p:nvPr/>
        </p:nvSpPr>
        <p:spPr>
          <a:xfrm>
            <a:off x="3896227" y="3352788"/>
            <a:ext cx="206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14329F-20D7-169F-95D3-0AA82E3A515A}"/>
              </a:ext>
            </a:extLst>
          </p:cNvPr>
          <p:cNvSpPr txBox="1"/>
          <p:nvPr/>
        </p:nvSpPr>
        <p:spPr>
          <a:xfrm>
            <a:off x="3952374" y="3676557"/>
            <a:ext cx="167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639E3C-348A-B329-41E6-F74F667FDEE7}"/>
              </a:ext>
            </a:extLst>
          </p:cNvPr>
          <p:cNvSpPr txBox="1"/>
          <p:nvPr/>
        </p:nvSpPr>
        <p:spPr>
          <a:xfrm>
            <a:off x="3924298" y="3960961"/>
            <a:ext cx="234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ASSISTANT PROFESSOR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39A652-35B4-5343-EE4D-D63347EC6EC5}"/>
              </a:ext>
            </a:extLst>
          </p:cNvPr>
          <p:cNvSpPr txBox="1"/>
          <p:nvPr/>
        </p:nvSpPr>
        <p:spPr>
          <a:xfrm>
            <a:off x="3906378" y="4331786"/>
            <a:ext cx="271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ME(completed)PhD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DA6147-0978-4B8E-AE73-22888461F70C}"/>
              </a:ext>
            </a:extLst>
          </p:cNvPr>
          <p:cNvSpPr txBox="1"/>
          <p:nvPr/>
        </p:nvSpPr>
        <p:spPr>
          <a:xfrm>
            <a:off x="3930312" y="5115650"/>
            <a:ext cx="25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TRAVELLING</a:t>
            </a:r>
          </a:p>
          <a:p>
            <a:endParaRPr lang="en-IN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5B1D9F-6B8F-5031-3879-125FD50B8FA3}"/>
              </a:ext>
            </a:extLst>
          </p:cNvPr>
          <p:cNvSpPr txBox="1"/>
          <p:nvPr/>
        </p:nvSpPr>
        <p:spPr>
          <a:xfrm>
            <a:off x="1917033" y="6031449"/>
            <a:ext cx="2454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DISLIKES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E1A7D1-2803-609A-95DD-0533E0E918F8}"/>
              </a:ext>
            </a:extLst>
          </p:cNvPr>
          <p:cNvSpPr txBox="1"/>
          <p:nvPr/>
        </p:nvSpPr>
        <p:spPr>
          <a:xfrm>
            <a:off x="1382128" y="165927"/>
            <a:ext cx="672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dirty="0">
              <a:solidFill>
                <a:srgbClr val="FF0000"/>
              </a:solidFill>
            </a:endParaRPr>
          </a:p>
          <a:p>
            <a:r>
              <a:rPr lang="en-IN" sz="4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D88F2A-6FCD-F765-2A84-A55C4D15CB12}"/>
              </a:ext>
            </a:extLst>
          </p:cNvPr>
          <p:cNvSpPr txBox="1"/>
          <p:nvPr/>
        </p:nvSpPr>
        <p:spPr>
          <a:xfrm>
            <a:off x="3913148" y="18110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</a:t>
            </a:r>
            <a:r>
              <a:rPr lang="en-IN" sz="1400" dirty="0"/>
              <a:t>9500442215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254C47-CF11-C929-2768-6559A5ECB15B}"/>
              </a:ext>
            </a:extLst>
          </p:cNvPr>
          <p:cNvSpPr txBox="1"/>
          <p:nvPr/>
        </p:nvSpPr>
        <p:spPr>
          <a:xfrm>
            <a:off x="3919657" y="5553317"/>
            <a:ext cx="2526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NON VEG(MUTTON),TO LIVE A HAPPY LIFE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CE2A8E-E62D-FC9A-8086-68BB9915F36B}"/>
              </a:ext>
            </a:extLst>
          </p:cNvPr>
          <p:cNvSpPr txBox="1"/>
          <p:nvPr/>
        </p:nvSpPr>
        <p:spPr>
          <a:xfrm>
            <a:off x="3964158" y="6038266"/>
            <a:ext cx="2526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FAST FOOD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049AB8-5B6A-1172-E471-321E1CAF9757}"/>
              </a:ext>
            </a:extLst>
          </p:cNvPr>
          <p:cNvSpPr txBox="1"/>
          <p:nvPr/>
        </p:nvSpPr>
        <p:spPr>
          <a:xfrm>
            <a:off x="3930312" y="4640459"/>
            <a:ext cx="25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NUCLEAR FAMILY</a:t>
            </a:r>
          </a:p>
          <a:p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5C6C1A-8E4F-BECA-C72D-12A3B54849A0}"/>
              </a:ext>
            </a:extLst>
          </p:cNvPr>
          <p:cNvSpPr txBox="1"/>
          <p:nvPr/>
        </p:nvSpPr>
        <p:spPr>
          <a:xfrm>
            <a:off x="2522623" y="3063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T20</a:t>
            </a:r>
            <a:r>
              <a:rPr lang="en-IN" sz="1800" b="1" dirty="0"/>
              <a:t> : </a:t>
            </a:r>
            <a:r>
              <a:rPr lang="en-IN" sz="1800" b="1" dirty="0">
                <a:solidFill>
                  <a:schemeClr val="accent1"/>
                </a:solidFill>
              </a:rPr>
              <a:t>USER INTERVIEW NOTES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8EAB95-03B5-613C-62F2-7FEB13F3B636}"/>
              </a:ext>
            </a:extLst>
          </p:cNvPr>
          <p:cNvSpPr/>
          <p:nvPr/>
        </p:nvSpPr>
        <p:spPr>
          <a:xfrm>
            <a:off x="1716137" y="0"/>
            <a:ext cx="5222408" cy="6857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933CF6-359F-0CB5-33F2-171FDCE8DB97}"/>
              </a:ext>
            </a:extLst>
          </p:cNvPr>
          <p:cNvCxnSpPr>
            <a:cxnSpLocks/>
          </p:cNvCxnSpPr>
          <p:nvPr/>
        </p:nvCxnSpPr>
        <p:spPr>
          <a:xfrm>
            <a:off x="1716137" y="840606"/>
            <a:ext cx="52224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6E1037-7D74-39A2-5314-1B1D69BBC0F7}"/>
              </a:ext>
            </a:extLst>
          </p:cNvPr>
          <p:cNvCxnSpPr>
            <a:cxnSpLocks/>
          </p:cNvCxnSpPr>
          <p:nvPr/>
        </p:nvCxnSpPr>
        <p:spPr>
          <a:xfrm flipV="1">
            <a:off x="4327341" y="-2"/>
            <a:ext cx="0" cy="6858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862726-7C7C-2E4B-32E6-B52762E4F7C0}"/>
              </a:ext>
            </a:extLst>
          </p:cNvPr>
          <p:cNvSpPr txBox="1"/>
          <p:nvPr/>
        </p:nvSpPr>
        <p:spPr>
          <a:xfrm>
            <a:off x="2215698" y="160800"/>
            <a:ext cx="338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INTERVIEW NOTES</a:t>
            </a:r>
          </a:p>
          <a:p>
            <a:r>
              <a:rPr lang="en-IN" sz="1600" b="1" dirty="0"/>
              <a:t>(VERBATIM)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6EF41-5A3A-6DF0-523A-3E6D1A330175}"/>
              </a:ext>
            </a:extLst>
          </p:cNvPr>
          <p:cNvSpPr txBox="1"/>
          <p:nvPr/>
        </p:nvSpPr>
        <p:spPr>
          <a:xfrm>
            <a:off x="4510346" y="283910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OBSERVATIONS/QUOTES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ADF52-4F6A-20DC-543D-9DC99A1DA4B7}"/>
              </a:ext>
            </a:extLst>
          </p:cNvPr>
          <p:cNvSpPr txBox="1"/>
          <p:nvPr/>
        </p:nvSpPr>
        <p:spPr>
          <a:xfrm>
            <a:off x="1772660" y="1122945"/>
            <a:ext cx="247845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Family</a:t>
            </a:r>
            <a:r>
              <a:rPr lang="en-IN" sz="1400" dirty="0"/>
              <a:t> – 3members.</a:t>
            </a:r>
          </a:p>
          <a:p>
            <a:r>
              <a:rPr lang="en-IN" sz="1400" b="1" dirty="0"/>
              <a:t>Education</a:t>
            </a:r>
            <a:r>
              <a:rPr lang="en-IN" sz="1400" dirty="0"/>
              <a:t> – </a:t>
            </a:r>
            <a:r>
              <a:rPr lang="en-IN" sz="1400" b="1" dirty="0"/>
              <a:t>UG</a:t>
            </a:r>
            <a:r>
              <a:rPr lang="en-IN" sz="1400" dirty="0"/>
              <a:t> in </a:t>
            </a:r>
            <a:r>
              <a:rPr lang="en-IN" sz="1400" dirty="0" err="1"/>
              <a:t>Nandha</a:t>
            </a:r>
            <a:r>
              <a:rPr lang="en-IN" sz="1400" dirty="0"/>
              <a:t> college,</a:t>
            </a:r>
          </a:p>
          <a:p>
            <a:r>
              <a:rPr lang="en-IN" sz="1400" b="1" dirty="0"/>
              <a:t>PG</a:t>
            </a:r>
            <a:r>
              <a:rPr lang="en-IN" sz="1400" dirty="0"/>
              <a:t> in Anna university.</a:t>
            </a:r>
          </a:p>
          <a:p>
            <a:r>
              <a:rPr lang="en-IN" sz="1400" b="1" dirty="0"/>
              <a:t>Cooking</a:t>
            </a:r>
            <a:r>
              <a:rPr lang="en-IN" sz="1400" dirty="0"/>
              <a:t> – don’t know.</a:t>
            </a:r>
          </a:p>
          <a:p>
            <a:r>
              <a:rPr lang="en-IN" sz="1400" b="1" dirty="0"/>
              <a:t>Goes to restaurant </a:t>
            </a:r>
            <a:r>
              <a:rPr lang="en-IN" sz="1400" dirty="0"/>
              <a:t>(Punjabi/</a:t>
            </a:r>
            <a:r>
              <a:rPr lang="en-IN" sz="1400" dirty="0" err="1"/>
              <a:t>daba</a:t>
            </a:r>
            <a:r>
              <a:rPr lang="en-IN" sz="1400" dirty="0"/>
              <a:t>) monthly once.</a:t>
            </a:r>
          </a:p>
          <a:p>
            <a:r>
              <a:rPr lang="en-IN" sz="1400" b="1" dirty="0"/>
              <a:t>Like to make friends</a:t>
            </a:r>
            <a:r>
              <a:rPr lang="en-IN" sz="1400" dirty="0"/>
              <a:t>.</a:t>
            </a:r>
          </a:p>
          <a:p>
            <a:r>
              <a:rPr lang="en-IN" sz="1400" b="1" dirty="0"/>
              <a:t>Recently watched movie</a:t>
            </a:r>
            <a:r>
              <a:rPr lang="en-IN" sz="1400" dirty="0"/>
              <a:t>-</a:t>
            </a:r>
            <a:r>
              <a:rPr lang="en-IN" sz="1400" dirty="0" err="1"/>
              <a:t>vikaram</a:t>
            </a:r>
            <a:r>
              <a:rPr lang="en-IN" sz="1400" dirty="0"/>
              <a:t>.</a:t>
            </a:r>
          </a:p>
          <a:p>
            <a:r>
              <a:rPr lang="en-IN" sz="1400" b="1" dirty="0"/>
              <a:t>Favourite hero </a:t>
            </a:r>
            <a:r>
              <a:rPr lang="en-IN" sz="1400" dirty="0"/>
              <a:t>– </a:t>
            </a:r>
            <a:r>
              <a:rPr lang="en-IN" sz="1400" dirty="0" err="1"/>
              <a:t>kamalahasan</a:t>
            </a:r>
            <a:endParaRPr lang="en-IN" sz="1400" dirty="0"/>
          </a:p>
          <a:p>
            <a:r>
              <a:rPr lang="en-IN" sz="1400" b="1" dirty="0"/>
              <a:t>Apps used for food ordering </a:t>
            </a:r>
            <a:r>
              <a:rPr lang="en-IN" sz="1400" dirty="0"/>
              <a:t>– </a:t>
            </a:r>
            <a:r>
              <a:rPr lang="en-IN" sz="1400" dirty="0" err="1"/>
              <a:t>swiggy&amp;Zomato</a:t>
            </a:r>
            <a:r>
              <a:rPr lang="en-IN" sz="1400" dirty="0"/>
              <a:t>.</a:t>
            </a:r>
          </a:p>
          <a:p>
            <a:r>
              <a:rPr lang="en-IN" sz="1400" b="1" dirty="0"/>
              <a:t>Mostly likes home food</a:t>
            </a:r>
          </a:p>
          <a:p>
            <a:r>
              <a:rPr lang="en-IN" sz="1400" b="1" dirty="0"/>
              <a:t>Hate fast food</a:t>
            </a:r>
            <a:r>
              <a:rPr lang="en-IN" sz="1400" dirty="0"/>
              <a:t>.</a:t>
            </a:r>
          </a:p>
          <a:p>
            <a:r>
              <a:rPr lang="en-IN" sz="1400" b="1" dirty="0"/>
              <a:t>Favourite food </a:t>
            </a:r>
            <a:r>
              <a:rPr lang="en-IN" sz="1400" dirty="0"/>
              <a:t>– non veg (mutton )</a:t>
            </a:r>
          </a:p>
          <a:p>
            <a:endParaRPr lang="en-IN" sz="1400" dirty="0"/>
          </a:p>
          <a:p>
            <a:endParaRPr lang="en-IN" sz="1400" b="1" dirty="0"/>
          </a:p>
          <a:p>
            <a:endParaRPr lang="en-IN" sz="1400" b="1" dirty="0"/>
          </a:p>
          <a:p>
            <a:r>
              <a:rPr lang="en-IN" sz="1400" dirty="0"/>
              <a:t> 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8A06B-1CD3-347C-770A-45E9A99FA2E7}"/>
              </a:ext>
            </a:extLst>
          </p:cNvPr>
          <p:cNvSpPr txBox="1"/>
          <p:nvPr/>
        </p:nvSpPr>
        <p:spPr>
          <a:xfrm>
            <a:off x="4403558" y="1117714"/>
            <a:ext cx="24587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Mostly don’t like ordering food- </a:t>
            </a:r>
            <a:r>
              <a:rPr lang="en-IN" sz="1400" dirty="0"/>
              <a:t>because the quantity of food is not as expected.</a:t>
            </a:r>
          </a:p>
          <a:p>
            <a:r>
              <a:rPr lang="en-IN" sz="1400" b="1" dirty="0"/>
              <a:t>Prefers </a:t>
            </a:r>
            <a:r>
              <a:rPr lang="en-IN" sz="1400" b="1" dirty="0" err="1"/>
              <a:t>Swiggy</a:t>
            </a:r>
            <a:r>
              <a:rPr lang="en-IN" sz="1400" b="1" dirty="0"/>
              <a:t> than Zomato </a:t>
            </a:r>
            <a:r>
              <a:rPr lang="en-IN" sz="1400" dirty="0"/>
              <a:t>because </a:t>
            </a:r>
            <a:r>
              <a:rPr lang="en-IN" sz="1400" dirty="0" err="1"/>
              <a:t>swiggy</a:t>
            </a:r>
            <a:r>
              <a:rPr lang="en-IN" sz="1400" dirty="0"/>
              <a:t> is more easy to use than Zomato.</a:t>
            </a:r>
          </a:p>
          <a:p>
            <a:r>
              <a:rPr lang="en-IN" sz="1400" b="1" dirty="0"/>
              <a:t>Wish to change or modify </a:t>
            </a:r>
            <a:r>
              <a:rPr lang="en-IN" sz="1400" dirty="0"/>
              <a:t>– feedback system.</a:t>
            </a:r>
          </a:p>
          <a:p>
            <a:r>
              <a:rPr lang="en-IN" sz="1400" b="1" dirty="0"/>
              <a:t>No problem with delivery persons.</a:t>
            </a:r>
          </a:p>
          <a:p>
            <a:r>
              <a:rPr lang="en-IN" sz="1400" b="1" dirty="0"/>
              <a:t>Don’t like – </a:t>
            </a:r>
            <a:r>
              <a:rPr lang="en-IN" sz="1400" dirty="0"/>
              <a:t>tips giving system</a:t>
            </a:r>
          </a:p>
          <a:p>
            <a:r>
              <a:rPr lang="en-IN" sz="1400" dirty="0"/>
              <a:t>In </a:t>
            </a:r>
            <a:r>
              <a:rPr lang="en-IN" sz="1400" dirty="0" err="1"/>
              <a:t>swiggy</a:t>
            </a:r>
            <a:r>
              <a:rPr lang="en-IN" sz="1400" dirty="0"/>
              <a:t> &amp; Zomato.</a:t>
            </a:r>
          </a:p>
          <a:p>
            <a:r>
              <a:rPr lang="en-IN" sz="1400" b="1" dirty="0"/>
              <a:t>Mostly </a:t>
            </a:r>
            <a:r>
              <a:rPr lang="en-IN" sz="1400" b="1" dirty="0" err="1"/>
              <a:t>orderd</a:t>
            </a:r>
            <a:r>
              <a:rPr lang="en-IN" sz="1400" b="1" dirty="0"/>
              <a:t> food </a:t>
            </a:r>
            <a:r>
              <a:rPr lang="en-IN" sz="1400" dirty="0"/>
              <a:t>– mutton</a:t>
            </a:r>
          </a:p>
          <a:p>
            <a:r>
              <a:rPr lang="en-IN" sz="1400" b="1" dirty="0"/>
              <a:t>Disadvantages of robots</a:t>
            </a:r>
            <a:r>
              <a:rPr lang="en-IN" sz="1400" dirty="0"/>
              <a:t>-Feels that robots leads to unemployment of humans</a:t>
            </a:r>
          </a:p>
          <a:p>
            <a:r>
              <a:rPr lang="en-IN" sz="1400" dirty="0"/>
              <a:t>To avoid </a:t>
            </a:r>
            <a:r>
              <a:rPr lang="en-IN" sz="1400" dirty="0" err="1"/>
              <a:t>that,it</a:t>
            </a:r>
            <a:r>
              <a:rPr lang="en-IN" sz="1400" dirty="0"/>
              <a:t> can be implemented in Colleges &amp; Universities.</a:t>
            </a:r>
          </a:p>
          <a:p>
            <a:r>
              <a:rPr lang="en-IN" sz="1400" b="1" dirty="0"/>
              <a:t>Advantages of robots</a:t>
            </a:r>
            <a:r>
              <a:rPr lang="en-IN" sz="1400" dirty="0"/>
              <a:t>-avoid human </a:t>
            </a:r>
            <a:r>
              <a:rPr lang="en-IN" sz="1400" dirty="0" err="1"/>
              <a:t>error,do</a:t>
            </a:r>
            <a:r>
              <a:rPr lang="en-IN" sz="1400" dirty="0"/>
              <a:t> the work properly. </a:t>
            </a:r>
          </a:p>
        </p:txBody>
      </p:sp>
    </p:spTree>
    <p:extLst>
      <p:ext uri="{BB962C8B-B14F-4D97-AF65-F5344CB8AC3E}">
        <p14:creationId xmlns:p14="http://schemas.microsoft.com/office/powerpoint/2010/main" val="348935718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2231</Words>
  <Application>Microsoft Office PowerPoint</Application>
  <PresentationFormat>On-screen Show (4:3)</PresentationFormat>
  <Paragraphs>470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AcmeFont</vt:lpstr>
      <vt:lpstr>Algerian</vt:lpstr>
      <vt:lpstr>Arial</vt:lpstr>
      <vt:lpstr>Arial Black</vt:lpstr>
      <vt:lpstr>Baskerville Old Face</vt:lpstr>
      <vt:lpstr>Bastion</vt:lpstr>
      <vt:lpstr>Calibri</vt:lpstr>
      <vt:lpstr>Trebuchet MS</vt:lpstr>
      <vt:lpstr>Simple Light</vt:lpstr>
      <vt:lpstr>Office Theme</vt:lpstr>
      <vt:lpstr>PowerPoint Presentation</vt:lpstr>
      <vt:lpstr>PowerPoint Presentation</vt:lpstr>
      <vt:lpstr>T16 : POEMS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</vt:lpstr>
      <vt:lpstr>PowerPoint Presentation</vt:lpstr>
      <vt:lpstr>T24 : SAM Framework for Insight Mining / Need Finding</vt:lpstr>
      <vt:lpstr>T25: SPICE Framework for Understanding &amp; Uncovering Deep User Needs </vt:lpstr>
      <vt:lpstr>T25: SPICE Framework for Understanding &amp; Uncovering Deep User Needs </vt:lpstr>
      <vt:lpstr>T25: SPICE Framework for Understanding &amp; Uncovering Deep User Needs </vt:lpstr>
      <vt:lpstr>PowerPoint Presentation</vt:lpstr>
      <vt:lpstr>PowerPoint Presentation</vt:lpstr>
      <vt:lpstr>                  T28:  Persona canvas </vt:lpstr>
      <vt:lpstr>                  T28:  Persona canvas </vt:lpstr>
      <vt:lpstr>                  T28:  Persona canvas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T16 : POEMS Framework</dc:title>
  <cp:lastModifiedBy>tamil arasan</cp:lastModifiedBy>
  <cp:revision>12</cp:revision>
  <dcterms:modified xsi:type="dcterms:W3CDTF">2024-01-25T04:41:59Z</dcterms:modified>
</cp:coreProperties>
</file>