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3CEA8-1B4B-477F-971F-C90AD8274245}" v="409" dt="2023-09-28T13:39:07.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10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1562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4944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5434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967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4635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7431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9335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8027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6104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9/28/2023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59391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9/28/2023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5241869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Java_(programming_language)" TargetMode="External"/><Relationship Id="rId13" Type="http://schemas.openxmlformats.org/officeDocument/2006/relationships/hyperlink" Target="https://en.wikipedia.org/wiki/Julia_(programming_language)" TargetMode="External"/><Relationship Id="rId18" Type="http://schemas.openxmlformats.org/officeDocument/2006/relationships/hyperlink" Target="https://en.wikipedia.org/wiki/Linux" TargetMode="External"/><Relationship Id="rId3" Type="http://schemas.openxmlformats.org/officeDocument/2006/relationships/hyperlink" Target="https://en.wikipedia.org/wiki/Open-source_software" TargetMode="External"/><Relationship Id="rId21" Type="http://schemas.openxmlformats.org/officeDocument/2006/relationships/hyperlink" Target="https://en.wikipedia.org/wiki/MacOS" TargetMode="External"/><Relationship Id="rId7" Type="http://schemas.openxmlformats.org/officeDocument/2006/relationships/hyperlink" Target="https://en.wikipedia.org/wiki/C%2B%2B" TargetMode="External"/><Relationship Id="rId12" Type="http://schemas.openxmlformats.org/officeDocument/2006/relationships/hyperlink" Target="https://en.wikipedia.org/wiki/XGBoost#cite_note-xgboost-cran-4" TargetMode="External"/><Relationship Id="rId17" Type="http://schemas.openxmlformats.org/officeDocument/2006/relationships/hyperlink" Target="https://en.wikipedia.org/wiki/Scala_(programming_language)" TargetMode="External"/><Relationship Id="rId2" Type="http://schemas.openxmlformats.org/officeDocument/2006/relationships/hyperlink" Target="https://en.wikipedia.org/wiki/XGBoost#cite_note-source-code-2" TargetMode="External"/><Relationship Id="rId16" Type="http://schemas.openxmlformats.org/officeDocument/2006/relationships/hyperlink" Target="https://en.wikipedia.org/wiki/XGBoost#cite_note-xgboost-perl-6" TargetMode="External"/><Relationship Id="rId20" Type="http://schemas.openxmlformats.org/officeDocument/2006/relationships/hyperlink" Target="https://en.wikipedia.org/wiki/XGBoost#cite_note-xgboost-windows-7" TargetMode="External"/><Relationship Id="rId1" Type="http://schemas.openxmlformats.org/officeDocument/2006/relationships/slideLayout" Target="../slideLayouts/slideLayout2.xml"/><Relationship Id="rId6" Type="http://schemas.openxmlformats.org/officeDocument/2006/relationships/hyperlink" Target="https://en.wikipedia.org/wiki/Gradient_boosting" TargetMode="External"/><Relationship Id="rId11" Type="http://schemas.openxmlformats.org/officeDocument/2006/relationships/hyperlink" Target="https://en.wikipedia.org/wiki/R_(programming_language)" TargetMode="External"/><Relationship Id="rId5" Type="http://schemas.openxmlformats.org/officeDocument/2006/relationships/hyperlink" Target="https://en.wikipedia.org/wiki/Regularization_(mathematics)" TargetMode="External"/><Relationship Id="rId15" Type="http://schemas.openxmlformats.org/officeDocument/2006/relationships/hyperlink" Target="https://en.wikipedia.org/wiki/Perl_(programming_language)" TargetMode="External"/><Relationship Id="rId10" Type="http://schemas.openxmlformats.org/officeDocument/2006/relationships/hyperlink" Target="https://en.wikipedia.org/wiki/XGBoost#cite_note-xgboost-python-3" TargetMode="External"/><Relationship Id="rId19" Type="http://schemas.openxmlformats.org/officeDocument/2006/relationships/hyperlink" Target="https://en.wikipedia.org/wiki/Windows" TargetMode="External"/><Relationship Id="rId4" Type="http://schemas.openxmlformats.org/officeDocument/2006/relationships/hyperlink" Target="https://en.wikipedia.org/wiki/Library_(computing)" TargetMode="External"/><Relationship Id="rId9" Type="http://schemas.openxmlformats.org/officeDocument/2006/relationships/hyperlink" Target="https://en.wikipedia.org/wiki/Python_(programming_language)" TargetMode="External"/><Relationship Id="rId14" Type="http://schemas.openxmlformats.org/officeDocument/2006/relationships/hyperlink" Target="https://en.wikipedia.org/wiki/XGBoost#cite_note-xgboost-julia-5" TargetMode="External"/><Relationship Id="rId22" Type="http://schemas.openxmlformats.org/officeDocument/2006/relationships/hyperlink" Target="https://en.wikipedia.org/wiki/XGBoost#cite_note-xgboost-macos-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earchdatamanagement.techtarget.com/definition/raw-data" TargetMode="External"/><Relationship Id="rId2" Type="http://schemas.openxmlformats.org/officeDocument/2006/relationships/hyperlink" Target="https://searchbusinessanalytics.techtarget.com/definition/data-preparation" TargetMode="External"/><Relationship Id="rId1" Type="http://schemas.openxmlformats.org/officeDocument/2006/relationships/slideLayout" Target="../slideLayouts/slideLayout2.xml"/><Relationship Id="rId5" Type="http://schemas.openxmlformats.org/officeDocument/2006/relationships/hyperlink" Target="https://www.techtarget.com/searchenterpriseai/definition/machine-learning-ML" TargetMode="External"/><Relationship Id="rId4" Type="http://schemas.openxmlformats.org/officeDocument/2006/relationships/hyperlink" Target="https://searchbusinessanalytics.techtarget.com/definition/data-min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Multivariate_linear_regression" TargetMode="External"/><Relationship Id="rId3" Type="http://schemas.openxmlformats.org/officeDocument/2006/relationships/hyperlink" Target="https://en.wikipedia.org/wiki/Linearity" TargetMode="External"/><Relationship Id="rId7" Type="http://schemas.openxmlformats.org/officeDocument/2006/relationships/hyperlink" Target="https://en.wikipedia.org/wiki/Linear_regression#cite_note-Freedman09-1"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Simple_linear_regression" TargetMode="External"/><Relationship Id="rId5" Type="http://schemas.openxmlformats.org/officeDocument/2006/relationships/hyperlink" Target="https://en.wikipedia.org/wiki/Dependent_and_independent_variables" TargetMode="External"/><Relationship Id="rId10" Type="http://schemas.openxmlformats.org/officeDocument/2006/relationships/image" Target="../media/image4.jpeg"/><Relationship Id="rId4" Type="http://schemas.openxmlformats.org/officeDocument/2006/relationships/hyperlink" Target="https://en.wikipedia.org/wiki/Scalar_(mathematics)" TargetMode="External"/><Relationship Id="rId9" Type="http://schemas.openxmlformats.org/officeDocument/2006/relationships/hyperlink" Target="https://en.wikipedia.org/wiki/Correlation_and_dependenc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tatistical_classification" TargetMode="External"/><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2.xml"/><Relationship Id="rId6" Type="http://schemas.openxmlformats.org/officeDocument/2006/relationships/hyperlink" Target="https://en.wikipedia.org/wiki/Random_forest#cite_note-ho1995-1" TargetMode="External"/><Relationship Id="rId5" Type="http://schemas.openxmlformats.org/officeDocument/2006/relationships/hyperlink" Target="https://en.wikipedia.org/wiki/Decision_tree_learning" TargetMode="External"/><Relationship Id="rId4" Type="http://schemas.openxmlformats.org/officeDocument/2006/relationships/hyperlink" Target="https://en.wikipedia.org/wiki/Regression_analy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1F370E-A14C-3780-3685-B150EF24C006}"/>
              </a:ext>
            </a:extLst>
          </p:cNvPr>
          <p:cNvPicPr>
            <a:picLocks noChangeAspect="1"/>
          </p:cNvPicPr>
          <p:nvPr/>
        </p:nvPicPr>
        <p:blipFill rotWithShape="1">
          <a:blip r:embed="rId2"/>
          <a:srcRect t="25045"/>
          <a:stretch/>
        </p:blipFill>
        <p:spPr>
          <a:xfrm>
            <a:off x="20" y="10"/>
            <a:ext cx="12199237" cy="6857989"/>
          </a:xfrm>
          <a:prstGeom prst="rect">
            <a:avLst/>
          </a:prstGeom>
        </p:spPr>
      </p:pic>
      <p:sp>
        <p:nvSpPr>
          <p:cNvPr id="20" name="Freeform: Shape 19">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0890" y="1061686"/>
            <a:ext cx="8266139" cy="3793336"/>
          </a:xfrm>
        </p:spPr>
        <p:txBody>
          <a:bodyPr anchor="t">
            <a:normAutofit fontScale="90000"/>
          </a:bodyPr>
          <a:lstStyle/>
          <a:p>
            <a:pPr>
              <a:lnSpc>
                <a:spcPct val="90000"/>
              </a:lnSpc>
            </a:pPr>
            <a:r>
              <a:rPr lang="en-US" sz="6600" dirty="0">
                <a:solidFill>
                  <a:srgbClr val="FFFFFF"/>
                </a:solidFill>
              </a:rPr>
              <a:t>Product demand prediction with machine learning</a:t>
            </a:r>
          </a:p>
        </p:txBody>
      </p:sp>
      <p:sp>
        <p:nvSpPr>
          <p:cNvPr id="3" name="Subtitle 2"/>
          <p:cNvSpPr>
            <a:spLocks noGrp="1"/>
          </p:cNvSpPr>
          <p:nvPr>
            <p:ph type="subTitle" idx="1"/>
          </p:nvPr>
        </p:nvSpPr>
        <p:spPr>
          <a:xfrm>
            <a:off x="1143000" y="5453796"/>
            <a:ext cx="4264677" cy="732996"/>
          </a:xfrm>
        </p:spPr>
        <p:txBody>
          <a:bodyPr anchor="t">
            <a:normAutofit/>
          </a:bodyPr>
          <a:lstStyle/>
          <a:p>
            <a:endParaRPr lang="en-US">
              <a:solidFill>
                <a:srgbClr val="FFFFFF"/>
              </a:solidFill>
            </a:endParaRPr>
          </a:p>
        </p:txBody>
      </p:sp>
      <p:cxnSp>
        <p:nvCxnSpPr>
          <p:cNvPr id="22" name="Straight Connector 21">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E0CB-D794-71ED-20DD-421E4F0FCE96}"/>
              </a:ext>
            </a:extLst>
          </p:cNvPr>
          <p:cNvSpPr>
            <a:spLocks noGrp="1"/>
          </p:cNvSpPr>
          <p:nvPr>
            <p:ph type="title"/>
          </p:nvPr>
        </p:nvSpPr>
        <p:spPr>
          <a:xfrm>
            <a:off x="1042358" y="369727"/>
            <a:ext cx="9905999" cy="1360898"/>
          </a:xfrm>
        </p:spPr>
        <p:txBody>
          <a:bodyPr/>
          <a:lstStyle/>
          <a:p>
            <a:r>
              <a:rPr lang="en-US" dirty="0"/>
              <a:t>XG BOOST</a:t>
            </a:r>
          </a:p>
        </p:txBody>
      </p:sp>
      <p:sp>
        <p:nvSpPr>
          <p:cNvPr id="3" name="Content Placeholder 2">
            <a:extLst>
              <a:ext uri="{FF2B5EF4-FFF2-40B4-BE49-F238E27FC236}">
                <a16:creationId xmlns:a16="http://schemas.microsoft.com/office/drawing/2014/main" id="{2D61DE75-7AD3-9531-0F24-A0D1EF87DD9F}"/>
              </a:ext>
            </a:extLst>
          </p:cNvPr>
          <p:cNvSpPr>
            <a:spLocks noGrp="1"/>
          </p:cNvSpPr>
          <p:nvPr>
            <p:ph idx="1"/>
          </p:nvPr>
        </p:nvSpPr>
        <p:spPr>
          <a:xfrm>
            <a:off x="1042358" y="1785686"/>
            <a:ext cx="9905999" cy="3567118"/>
          </a:xfrm>
        </p:spPr>
        <p:txBody>
          <a:bodyPr vert="horz" lIns="91440" tIns="45720" rIns="91440" bIns="45720" rtlCol="0" anchor="t">
            <a:noAutofit/>
          </a:bodyPr>
          <a:lstStyle/>
          <a:p>
            <a:r>
              <a:rPr lang="en-US" sz="2800" b="1" err="1">
                <a:ea typeface="+mn-lt"/>
                <a:cs typeface="+mn-lt"/>
              </a:rPr>
              <a:t>XGBoost</a:t>
            </a:r>
            <a:r>
              <a:rPr lang="en-US" sz="2800" baseline="30000" dirty="0">
                <a:ea typeface="+mn-lt"/>
                <a:cs typeface="+mn-lt"/>
                <a:hlinkClick r:id="rId2">
                  <a:extLst>
                    <a:ext uri="{A12FA001-AC4F-418D-AE19-62706E023703}">
                      <ahyp:hlinkClr xmlns:ahyp="http://schemas.microsoft.com/office/drawing/2018/hyperlinkcolor" val="tx"/>
                    </a:ext>
                  </a:extLst>
                </a:hlinkClick>
              </a:rPr>
              <a:t>[2]</a:t>
            </a:r>
            <a:r>
              <a:rPr lang="en-US" sz="2800" dirty="0">
                <a:ea typeface="+mn-lt"/>
                <a:cs typeface="+mn-lt"/>
              </a:rPr>
              <a:t> (</a:t>
            </a:r>
            <a:r>
              <a:rPr lang="en-US" sz="2800" err="1">
                <a:ea typeface="+mn-lt"/>
                <a:cs typeface="+mn-lt"/>
              </a:rPr>
              <a:t>eXtreme</a:t>
            </a:r>
            <a:r>
              <a:rPr lang="en-US" sz="2800" dirty="0">
                <a:ea typeface="+mn-lt"/>
                <a:cs typeface="+mn-lt"/>
              </a:rPr>
              <a:t> Gradient Boosting) is an </a:t>
            </a:r>
            <a:r>
              <a:rPr lang="en-US" sz="2800" dirty="0">
                <a:ea typeface="+mn-lt"/>
                <a:cs typeface="+mn-lt"/>
                <a:hlinkClick r:id="rId3">
                  <a:extLst>
                    <a:ext uri="{A12FA001-AC4F-418D-AE19-62706E023703}">
                      <ahyp:hlinkClr xmlns:ahyp="http://schemas.microsoft.com/office/drawing/2018/hyperlinkcolor" val="tx"/>
                    </a:ext>
                  </a:extLst>
                </a:hlinkClick>
              </a:rPr>
              <a:t>open-source</a:t>
            </a:r>
            <a:r>
              <a:rPr lang="en-US" sz="2800" dirty="0">
                <a:ea typeface="+mn-lt"/>
                <a:cs typeface="+mn-lt"/>
              </a:rPr>
              <a:t> </a:t>
            </a:r>
            <a:r>
              <a:rPr lang="en-US" sz="2800" dirty="0">
                <a:ea typeface="+mn-lt"/>
                <a:cs typeface="+mn-lt"/>
                <a:hlinkClick r:id="rId4">
                  <a:extLst>
                    <a:ext uri="{A12FA001-AC4F-418D-AE19-62706E023703}">
                      <ahyp:hlinkClr xmlns:ahyp="http://schemas.microsoft.com/office/drawing/2018/hyperlinkcolor" val="tx"/>
                    </a:ext>
                  </a:extLst>
                </a:hlinkClick>
              </a:rPr>
              <a:t>software library</a:t>
            </a:r>
            <a:r>
              <a:rPr lang="en-US" sz="2800" dirty="0">
                <a:ea typeface="+mn-lt"/>
                <a:cs typeface="+mn-lt"/>
              </a:rPr>
              <a:t> which provides a </a:t>
            </a:r>
            <a:r>
              <a:rPr lang="en-US" sz="2800" dirty="0">
                <a:ea typeface="+mn-lt"/>
                <a:cs typeface="+mn-lt"/>
                <a:hlinkClick r:id="rId5">
                  <a:extLst>
                    <a:ext uri="{A12FA001-AC4F-418D-AE19-62706E023703}">
                      <ahyp:hlinkClr xmlns:ahyp="http://schemas.microsoft.com/office/drawing/2018/hyperlinkcolor" val="tx"/>
                    </a:ext>
                  </a:extLst>
                </a:hlinkClick>
              </a:rPr>
              <a:t>regularizing</a:t>
            </a:r>
            <a:r>
              <a:rPr lang="en-US" sz="2800" dirty="0">
                <a:ea typeface="+mn-lt"/>
                <a:cs typeface="+mn-lt"/>
              </a:rPr>
              <a:t> </a:t>
            </a:r>
            <a:r>
              <a:rPr lang="en-US" sz="2800" dirty="0">
                <a:ea typeface="+mn-lt"/>
                <a:cs typeface="+mn-lt"/>
                <a:hlinkClick r:id="rId6">
                  <a:extLst>
                    <a:ext uri="{A12FA001-AC4F-418D-AE19-62706E023703}">
                      <ahyp:hlinkClr xmlns:ahyp="http://schemas.microsoft.com/office/drawing/2018/hyperlinkcolor" val="tx"/>
                    </a:ext>
                  </a:extLst>
                </a:hlinkClick>
              </a:rPr>
              <a:t>gradient boosting</a:t>
            </a:r>
            <a:r>
              <a:rPr lang="en-US" sz="2800" dirty="0">
                <a:ea typeface="+mn-lt"/>
                <a:cs typeface="+mn-lt"/>
              </a:rPr>
              <a:t> framework for </a:t>
            </a:r>
            <a:r>
              <a:rPr lang="en-US" sz="2800" dirty="0">
                <a:ea typeface="+mn-lt"/>
                <a:cs typeface="+mn-lt"/>
                <a:hlinkClick r:id="rId7">
                  <a:extLst>
                    <a:ext uri="{A12FA001-AC4F-418D-AE19-62706E023703}">
                      <ahyp:hlinkClr xmlns:ahyp="http://schemas.microsoft.com/office/drawing/2018/hyperlinkcolor" val="tx"/>
                    </a:ext>
                  </a:extLst>
                </a:hlinkClick>
              </a:rPr>
              <a:t>C++</a:t>
            </a:r>
            <a:r>
              <a:rPr lang="en-US" sz="2800" dirty="0">
                <a:ea typeface="+mn-lt"/>
                <a:cs typeface="+mn-lt"/>
              </a:rPr>
              <a:t>, </a:t>
            </a:r>
            <a:r>
              <a:rPr lang="en-US" sz="2800" dirty="0">
                <a:ea typeface="+mn-lt"/>
                <a:cs typeface="+mn-lt"/>
                <a:hlinkClick r:id="rId8">
                  <a:extLst>
                    <a:ext uri="{A12FA001-AC4F-418D-AE19-62706E023703}">
                      <ahyp:hlinkClr xmlns:ahyp="http://schemas.microsoft.com/office/drawing/2018/hyperlinkcolor" val="tx"/>
                    </a:ext>
                  </a:extLst>
                </a:hlinkClick>
              </a:rPr>
              <a:t>Java</a:t>
            </a:r>
            <a:r>
              <a:rPr lang="en-US" sz="2800" dirty="0">
                <a:ea typeface="+mn-lt"/>
                <a:cs typeface="+mn-lt"/>
              </a:rPr>
              <a:t>, </a:t>
            </a:r>
            <a:r>
              <a:rPr lang="en-US" sz="2800" dirty="0">
                <a:ea typeface="+mn-lt"/>
                <a:cs typeface="+mn-lt"/>
                <a:hlinkClick r:id="rId9">
                  <a:extLst>
                    <a:ext uri="{A12FA001-AC4F-418D-AE19-62706E023703}">
                      <ahyp:hlinkClr xmlns:ahyp="http://schemas.microsoft.com/office/drawing/2018/hyperlinkcolor" val="tx"/>
                    </a:ext>
                  </a:extLst>
                </a:hlinkClick>
              </a:rPr>
              <a:t>Python</a:t>
            </a:r>
            <a:r>
              <a:rPr lang="en-US" sz="2800" dirty="0">
                <a:ea typeface="+mn-lt"/>
                <a:cs typeface="+mn-lt"/>
              </a:rPr>
              <a:t>,</a:t>
            </a:r>
            <a:r>
              <a:rPr lang="en-US" sz="2800" baseline="30000" dirty="0">
                <a:ea typeface="+mn-lt"/>
                <a:cs typeface="+mn-lt"/>
                <a:hlinkClick r:id="rId10">
                  <a:extLst>
                    <a:ext uri="{A12FA001-AC4F-418D-AE19-62706E023703}">
                      <ahyp:hlinkClr xmlns:ahyp="http://schemas.microsoft.com/office/drawing/2018/hyperlinkcolor" val="tx"/>
                    </a:ext>
                  </a:extLst>
                </a:hlinkClick>
              </a:rPr>
              <a:t>[3]</a:t>
            </a:r>
            <a:r>
              <a:rPr lang="en-US" sz="2800" dirty="0">
                <a:ea typeface="+mn-lt"/>
                <a:cs typeface="+mn-lt"/>
              </a:rPr>
              <a:t> </a:t>
            </a:r>
            <a:r>
              <a:rPr lang="en-US" sz="2800" dirty="0">
                <a:ea typeface="+mn-lt"/>
                <a:cs typeface="+mn-lt"/>
                <a:hlinkClick r:id="rId11">
                  <a:extLst>
                    <a:ext uri="{A12FA001-AC4F-418D-AE19-62706E023703}">
                      <ahyp:hlinkClr xmlns:ahyp="http://schemas.microsoft.com/office/drawing/2018/hyperlinkcolor" val="tx"/>
                    </a:ext>
                  </a:extLst>
                </a:hlinkClick>
              </a:rPr>
              <a:t>R</a:t>
            </a:r>
            <a:r>
              <a:rPr lang="en-US" sz="2800" dirty="0">
                <a:ea typeface="+mn-lt"/>
                <a:cs typeface="+mn-lt"/>
              </a:rPr>
              <a:t>,</a:t>
            </a:r>
            <a:r>
              <a:rPr lang="en-US" sz="2800" baseline="30000" dirty="0">
                <a:ea typeface="+mn-lt"/>
                <a:cs typeface="+mn-lt"/>
                <a:hlinkClick r:id="rId12">
                  <a:extLst>
                    <a:ext uri="{A12FA001-AC4F-418D-AE19-62706E023703}">
                      <ahyp:hlinkClr xmlns:ahyp="http://schemas.microsoft.com/office/drawing/2018/hyperlinkcolor" val="tx"/>
                    </a:ext>
                  </a:extLst>
                </a:hlinkClick>
              </a:rPr>
              <a:t>[4]</a:t>
            </a:r>
            <a:r>
              <a:rPr lang="en-US" sz="2800" dirty="0">
                <a:ea typeface="+mn-lt"/>
                <a:cs typeface="+mn-lt"/>
              </a:rPr>
              <a:t> </a:t>
            </a:r>
            <a:r>
              <a:rPr lang="en-US" sz="2800" dirty="0">
                <a:ea typeface="+mn-lt"/>
                <a:cs typeface="+mn-lt"/>
                <a:hlinkClick r:id="rId13">
                  <a:extLst>
                    <a:ext uri="{A12FA001-AC4F-418D-AE19-62706E023703}">
                      <ahyp:hlinkClr xmlns:ahyp="http://schemas.microsoft.com/office/drawing/2018/hyperlinkcolor" val="tx"/>
                    </a:ext>
                  </a:extLst>
                </a:hlinkClick>
              </a:rPr>
              <a:t>Julia</a:t>
            </a:r>
            <a:r>
              <a:rPr lang="en-US" sz="2800" dirty="0">
                <a:ea typeface="+mn-lt"/>
                <a:cs typeface="+mn-lt"/>
              </a:rPr>
              <a:t>,</a:t>
            </a:r>
            <a:r>
              <a:rPr lang="en-US" sz="2800" baseline="30000" dirty="0">
                <a:ea typeface="+mn-lt"/>
                <a:cs typeface="+mn-lt"/>
                <a:hlinkClick r:id="rId14">
                  <a:extLst>
                    <a:ext uri="{A12FA001-AC4F-418D-AE19-62706E023703}">
                      <ahyp:hlinkClr xmlns:ahyp="http://schemas.microsoft.com/office/drawing/2018/hyperlinkcolor" val="tx"/>
                    </a:ext>
                  </a:extLst>
                </a:hlinkClick>
              </a:rPr>
              <a:t>[5]</a:t>
            </a:r>
            <a:r>
              <a:rPr lang="en-US" sz="2800" dirty="0">
                <a:ea typeface="+mn-lt"/>
                <a:cs typeface="+mn-lt"/>
              </a:rPr>
              <a:t> </a:t>
            </a:r>
            <a:r>
              <a:rPr lang="en-US" sz="2800" dirty="0">
                <a:ea typeface="+mn-lt"/>
                <a:cs typeface="+mn-lt"/>
                <a:hlinkClick r:id="rId15">
                  <a:extLst>
                    <a:ext uri="{A12FA001-AC4F-418D-AE19-62706E023703}">
                      <ahyp:hlinkClr xmlns:ahyp="http://schemas.microsoft.com/office/drawing/2018/hyperlinkcolor" val="tx"/>
                    </a:ext>
                  </a:extLst>
                </a:hlinkClick>
              </a:rPr>
              <a:t>Perl</a:t>
            </a:r>
            <a:r>
              <a:rPr lang="en-US" sz="2800" dirty="0">
                <a:ea typeface="+mn-lt"/>
                <a:cs typeface="+mn-lt"/>
              </a:rPr>
              <a:t>,</a:t>
            </a:r>
            <a:r>
              <a:rPr lang="en-US" sz="2800" baseline="30000" dirty="0">
                <a:ea typeface="+mn-lt"/>
                <a:cs typeface="+mn-lt"/>
                <a:hlinkClick r:id="rId16">
                  <a:extLst>
                    <a:ext uri="{A12FA001-AC4F-418D-AE19-62706E023703}">
                      <ahyp:hlinkClr xmlns:ahyp="http://schemas.microsoft.com/office/drawing/2018/hyperlinkcolor" val="tx"/>
                    </a:ext>
                  </a:extLst>
                </a:hlinkClick>
              </a:rPr>
              <a:t>[6]</a:t>
            </a:r>
            <a:r>
              <a:rPr lang="en-US" sz="2800" dirty="0">
                <a:ea typeface="+mn-lt"/>
                <a:cs typeface="+mn-lt"/>
              </a:rPr>
              <a:t> and </a:t>
            </a:r>
            <a:r>
              <a:rPr lang="en-US" sz="2800" dirty="0">
                <a:ea typeface="+mn-lt"/>
                <a:cs typeface="+mn-lt"/>
                <a:hlinkClick r:id="rId17">
                  <a:extLst>
                    <a:ext uri="{A12FA001-AC4F-418D-AE19-62706E023703}">
                      <ahyp:hlinkClr xmlns:ahyp="http://schemas.microsoft.com/office/drawing/2018/hyperlinkcolor" val="tx"/>
                    </a:ext>
                  </a:extLst>
                </a:hlinkClick>
              </a:rPr>
              <a:t>Scala</a:t>
            </a:r>
            <a:r>
              <a:rPr lang="en-US" sz="2800" dirty="0">
                <a:ea typeface="+mn-lt"/>
                <a:cs typeface="+mn-lt"/>
              </a:rPr>
              <a:t>. It works on </a:t>
            </a:r>
            <a:r>
              <a:rPr lang="en-US" sz="2800" dirty="0">
                <a:ea typeface="+mn-lt"/>
                <a:cs typeface="+mn-lt"/>
                <a:hlinkClick r:id="rId18">
                  <a:extLst>
                    <a:ext uri="{A12FA001-AC4F-418D-AE19-62706E023703}">
                      <ahyp:hlinkClr xmlns:ahyp="http://schemas.microsoft.com/office/drawing/2018/hyperlinkcolor" val="tx"/>
                    </a:ext>
                  </a:extLst>
                </a:hlinkClick>
              </a:rPr>
              <a:t>Linux</a:t>
            </a:r>
            <a:r>
              <a:rPr lang="en-US" sz="2800" dirty="0">
                <a:ea typeface="+mn-lt"/>
                <a:cs typeface="+mn-lt"/>
              </a:rPr>
              <a:t>, </a:t>
            </a:r>
            <a:r>
              <a:rPr lang="en-US" sz="2800" dirty="0">
                <a:ea typeface="+mn-lt"/>
                <a:cs typeface="+mn-lt"/>
                <a:hlinkClick r:id="rId19">
                  <a:extLst>
                    <a:ext uri="{A12FA001-AC4F-418D-AE19-62706E023703}">
                      <ahyp:hlinkClr xmlns:ahyp="http://schemas.microsoft.com/office/drawing/2018/hyperlinkcolor" val="tx"/>
                    </a:ext>
                  </a:extLst>
                </a:hlinkClick>
              </a:rPr>
              <a:t>Windows</a:t>
            </a:r>
            <a:r>
              <a:rPr lang="en-US" sz="2800" dirty="0">
                <a:ea typeface="+mn-lt"/>
                <a:cs typeface="+mn-lt"/>
              </a:rPr>
              <a:t>,</a:t>
            </a:r>
            <a:r>
              <a:rPr lang="en-US" sz="2800" baseline="30000" dirty="0">
                <a:ea typeface="+mn-lt"/>
                <a:cs typeface="+mn-lt"/>
                <a:hlinkClick r:id="rId20">
                  <a:extLst>
                    <a:ext uri="{A12FA001-AC4F-418D-AE19-62706E023703}">
                      <ahyp:hlinkClr xmlns:ahyp="http://schemas.microsoft.com/office/drawing/2018/hyperlinkcolor" val="tx"/>
                    </a:ext>
                  </a:extLst>
                </a:hlinkClick>
              </a:rPr>
              <a:t>[7]</a:t>
            </a:r>
            <a:r>
              <a:rPr lang="en-US" sz="2800" dirty="0">
                <a:ea typeface="+mn-lt"/>
                <a:cs typeface="+mn-lt"/>
              </a:rPr>
              <a:t> and </a:t>
            </a:r>
            <a:r>
              <a:rPr lang="en-US" sz="2800" dirty="0">
                <a:ea typeface="+mn-lt"/>
                <a:cs typeface="+mn-lt"/>
                <a:hlinkClick r:id="rId21">
                  <a:extLst>
                    <a:ext uri="{A12FA001-AC4F-418D-AE19-62706E023703}">
                      <ahyp:hlinkClr xmlns:ahyp="http://schemas.microsoft.com/office/drawing/2018/hyperlinkcolor" val="tx"/>
                    </a:ext>
                  </a:extLst>
                </a:hlinkClick>
              </a:rPr>
              <a:t>macOS</a:t>
            </a:r>
            <a:r>
              <a:rPr lang="en-US" sz="2800" dirty="0">
                <a:ea typeface="+mn-lt"/>
                <a:cs typeface="+mn-lt"/>
              </a:rPr>
              <a:t>.</a:t>
            </a:r>
            <a:r>
              <a:rPr lang="en-US" sz="2800" baseline="30000" dirty="0">
                <a:ea typeface="+mn-lt"/>
                <a:cs typeface="+mn-lt"/>
                <a:hlinkClick r:id="rId22">
                  <a:extLst>
                    <a:ext uri="{A12FA001-AC4F-418D-AE19-62706E023703}">
                      <ahyp:hlinkClr xmlns:ahyp="http://schemas.microsoft.com/office/drawing/2018/hyperlinkcolor" val="tx"/>
                    </a:ext>
                  </a:extLst>
                </a:hlinkClick>
              </a:rPr>
              <a:t>[8]</a:t>
            </a:r>
            <a:r>
              <a:rPr lang="en-US" sz="2800" dirty="0">
                <a:ea typeface="+mn-lt"/>
                <a:cs typeface="+mn-lt"/>
              </a:rPr>
              <a:t> From the project description, it aims to provide a "Scalable, Portable and Distributed Gradient Boosting (GBM, GBRT, GBDT) </a:t>
            </a:r>
            <a:endParaRPr lang="en-US" sz="2800"/>
          </a:p>
        </p:txBody>
      </p:sp>
    </p:spTree>
    <p:extLst>
      <p:ext uri="{BB962C8B-B14F-4D97-AF65-F5344CB8AC3E}">
        <p14:creationId xmlns:p14="http://schemas.microsoft.com/office/powerpoint/2010/main" val="329131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13E1-653F-50FF-5C6C-D1F87F5A0143}"/>
              </a:ext>
            </a:extLst>
          </p:cNvPr>
          <p:cNvSpPr>
            <a:spLocks noGrp="1"/>
          </p:cNvSpPr>
          <p:nvPr>
            <p:ph type="title"/>
          </p:nvPr>
        </p:nvSpPr>
        <p:spPr>
          <a:xfrm>
            <a:off x="553528" y="283463"/>
            <a:ext cx="9905999" cy="1360898"/>
          </a:xfrm>
        </p:spPr>
        <p:txBody>
          <a:bodyPr/>
          <a:lstStyle/>
          <a:p>
            <a:r>
              <a:rPr lang="en-US" dirty="0"/>
              <a:t>EVALUATION</a:t>
            </a:r>
          </a:p>
        </p:txBody>
      </p:sp>
      <p:sp>
        <p:nvSpPr>
          <p:cNvPr id="3" name="Content Placeholder 2">
            <a:extLst>
              <a:ext uri="{FF2B5EF4-FFF2-40B4-BE49-F238E27FC236}">
                <a16:creationId xmlns:a16="http://schemas.microsoft.com/office/drawing/2014/main" id="{9F1464FF-4E48-4FC9-8A38-B545FA0CFCE9}"/>
              </a:ext>
            </a:extLst>
          </p:cNvPr>
          <p:cNvSpPr>
            <a:spLocks noGrp="1"/>
          </p:cNvSpPr>
          <p:nvPr>
            <p:ph idx="1"/>
          </p:nvPr>
        </p:nvSpPr>
        <p:spPr>
          <a:xfrm>
            <a:off x="553528" y="1383120"/>
            <a:ext cx="9905999" cy="3567118"/>
          </a:xfrm>
        </p:spPr>
        <p:txBody>
          <a:bodyPr vert="horz" lIns="91440" tIns="45720" rIns="91440" bIns="45720" rtlCol="0" anchor="t">
            <a:noAutofit/>
          </a:bodyPr>
          <a:lstStyle/>
          <a:p>
            <a:pPr marL="0" indent="0">
              <a:buNone/>
            </a:pPr>
            <a:r>
              <a:rPr lang="en-US" sz="2400" dirty="0">
                <a:latin typeface="system-ui"/>
              </a:rPr>
              <a:t>What is Mean Absolute Error or MAE</a:t>
            </a:r>
            <a:endParaRPr lang="en-US" sz="2400" dirty="0"/>
          </a:p>
          <a:p>
            <a:r>
              <a:rPr lang="en-US" sz="2400" dirty="0">
                <a:latin typeface="system-ui"/>
              </a:rPr>
              <a:t>Mean Absolute Error(MAE) is the mean size of the mistakes in collected predictions. We know that an error basically is the absolute difference between the actual or true values and the values that are predicted. The absolute difference means that if the result has a negative sign, it is ignored.</a:t>
            </a:r>
          </a:p>
          <a:p>
            <a:pPr marL="0" indent="0">
              <a:buNone/>
            </a:pPr>
            <a:r>
              <a:rPr lang="en-US" sz="2400" dirty="0">
                <a:latin typeface="system-ui"/>
              </a:rPr>
              <a:t>What is Mean Squared Error or MSE</a:t>
            </a:r>
            <a:endParaRPr lang="en-US" sz="2400" dirty="0"/>
          </a:p>
          <a:p>
            <a:r>
              <a:rPr lang="en-US" sz="2400" dirty="0">
                <a:latin typeface="system-ui"/>
              </a:rPr>
              <a:t>The Mean Absolute Error is the squared mean of the difference between the actual values and predictable values.</a:t>
            </a:r>
            <a:endParaRPr lang="en-US" sz="2400" dirty="0"/>
          </a:p>
          <a:p>
            <a:endParaRPr lang="en-US" sz="2400" dirty="0"/>
          </a:p>
        </p:txBody>
      </p:sp>
    </p:spTree>
    <p:extLst>
      <p:ext uri="{BB962C8B-B14F-4D97-AF65-F5344CB8AC3E}">
        <p14:creationId xmlns:p14="http://schemas.microsoft.com/office/powerpoint/2010/main" val="39736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2A02-9872-2BC0-A382-36F976D6F3C1}"/>
              </a:ext>
            </a:extLst>
          </p:cNvPr>
          <p:cNvSpPr>
            <a:spLocks noGrp="1"/>
          </p:cNvSpPr>
          <p:nvPr>
            <p:ph type="title"/>
          </p:nvPr>
        </p:nvSpPr>
        <p:spPr>
          <a:xfrm>
            <a:off x="1071113" y="369727"/>
            <a:ext cx="9905999" cy="1360898"/>
          </a:xfrm>
        </p:spPr>
        <p:txBody>
          <a:bodyPr/>
          <a:lstStyle/>
          <a:p>
            <a:r>
              <a:rPr lang="en-US" dirty="0"/>
              <a:t>MEAN ABSOLUTE ERROR ,MEAN SQUARED ERROR</a:t>
            </a:r>
          </a:p>
        </p:txBody>
      </p:sp>
      <p:pic>
        <p:nvPicPr>
          <p:cNvPr id="5" name="Content Placeholder 4" descr="A table with numbers and text&#10;&#10;Description automatically generated">
            <a:extLst>
              <a:ext uri="{FF2B5EF4-FFF2-40B4-BE49-F238E27FC236}">
                <a16:creationId xmlns:a16="http://schemas.microsoft.com/office/drawing/2014/main" id="{40D0FDE4-17CF-8559-FE45-693C0172D6C9}"/>
              </a:ext>
            </a:extLst>
          </p:cNvPr>
          <p:cNvPicPr>
            <a:picLocks noGrp="1" noChangeAspect="1"/>
          </p:cNvPicPr>
          <p:nvPr>
            <p:ph sz="half" idx="1"/>
          </p:nvPr>
        </p:nvPicPr>
        <p:blipFill>
          <a:blip r:embed="rId2"/>
          <a:stretch>
            <a:fillRect/>
          </a:stretch>
        </p:blipFill>
        <p:spPr>
          <a:xfrm>
            <a:off x="897149" y="1902510"/>
            <a:ext cx="4644246" cy="3553722"/>
          </a:xfrm>
        </p:spPr>
      </p:pic>
      <p:pic>
        <p:nvPicPr>
          <p:cNvPr id="6" name="Content Placeholder 5" descr="A diagram of a graph&#10;&#10;Description automatically generated">
            <a:extLst>
              <a:ext uri="{FF2B5EF4-FFF2-40B4-BE49-F238E27FC236}">
                <a16:creationId xmlns:a16="http://schemas.microsoft.com/office/drawing/2014/main" id="{6420802A-AC40-DC75-9358-718C95CC0348}"/>
              </a:ext>
            </a:extLst>
          </p:cNvPr>
          <p:cNvPicPr>
            <a:picLocks noGrp="1" noChangeAspect="1"/>
          </p:cNvPicPr>
          <p:nvPr>
            <p:ph sz="half" idx="2"/>
          </p:nvPr>
        </p:nvPicPr>
        <p:blipFill>
          <a:blip r:embed="rId3"/>
          <a:stretch>
            <a:fillRect/>
          </a:stretch>
        </p:blipFill>
        <p:spPr>
          <a:xfrm>
            <a:off x="6411196" y="1911984"/>
            <a:ext cx="4646043" cy="3547612"/>
          </a:xfrm>
        </p:spPr>
      </p:pic>
    </p:spTree>
    <p:extLst>
      <p:ext uri="{BB962C8B-B14F-4D97-AF65-F5344CB8AC3E}">
        <p14:creationId xmlns:p14="http://schemas.microsoft.com/office/powerpoint/2010/main" val="4149313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6C71-CC6C-B1A9-FB77-9EE71449711A}"/>
              </a:ext>
            </a:extLst>
          </p:cNvPr>
          <p:cNvSpPr>
            <a:spLocks noGrp="1"/>
          </p:cNvSpPr>
          <p:nvPr>
            <p:ph type="title"/>
          </p:nvPr>
        </p:nvSpPr>
        <p:spPr/>
        <p:txBody>
          <a:bodyPr>
            <a:normAutofit/>
          </a:bodyPr>
          <a:lstStyle/>
          <a:p>
            <a:r>
              <a:rPr lang="en-US" sz="8000"/>
              <a:t>THANK YOU</a:t>
            </a:r>
          </a:p>
        </p:txBody>
      </p:sp>
    </p:spTree>
    <p:extLst>
      <p:ext uri="{BB962C8B-B14F-4D97-AF65-F5344CB8AC3E}">
        <p14:creationId xmlns:p14="http://schemas.microsoft.com/office/powerpoint/2010/main" val="114382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2B0-F5EA-A514-32E4-7604AD304BF9}"/>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EAE4D9E6-DB08-EC56-00A1-D21BC3A9DAD7}"/>
              </a:ext>
            </a:extLst>
          </p:cNvPr>
          <p:cNvSpPr>
            <a:spLocks noGrp="1"/>
          </p:cNvSpPr>
          <p:nvPr>
            <p:ph idx="1"/>
          </p:nvPr>
        </p:nvSpPr>
        <p:spPr/>
        <p:txBody>
          <a:bodyPr vert="horz" lIns="91440" tIns="45720" rIns="91440" bIns="45720" rtlCol="0" anchor="t">
            <a:normAutofit/>
          </a:bodyPr>
          <a:lstStyle/>
          <a:p>
            <a:r>
              <a:rPr lang="en-US" sz="3200" dirty="0">
                <a:ea typeface="+mn-lt"/>
                <a:cs typeface="+mn-lt"/>
              </a:rPr>
              <a:t>Data Collection Data collection is the process of gathering and measuring information on variables of interest, in an established systematic fashion that enables one to answer stated research questions, test hypotheses, and evaluate outcomes.</a:t>
            </a:r>
            <a:endParaRPr lang="en-US" sz="3200" dirty="0"/>
          </a:p>
          <a:p>
            <a:endParaRPr lang="en-US" sz="3200" dirty="0"/>
          </a:p>
        </p:txBody>
      </p:sp>
    </p:spTree>
    <p:extLst>
      <p:ext uri="{BB962C8B-B14F-4D97-AF65-F5344CB8AC3E}">
        <p14:creationId xmlns:p14="http://schemas.microsoft.com/office/powerpoint/2010/main" val="89563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731-E7EA-52EB-4B8F-2B87EAAC0A03}"/>
              </a:ext>
            </a:extLst>
          </p:cNvPr>
          <p:cNvSpPr>
            <a:spLocks noGrp="1"/>
          </p:cNvSpPr>
          <p:nvPr>
            <p:ph type="title"/>
          </p:nvPr>
        </p:nvSpPr>
        <p:spPr>
          <a:xfrm>
            <a:off x="1143000" y="192578"/>
            <a:ext cx="9905999" cy="1360898"/>
          </a:xfrm>
        </p:spPr>
        <p:txBody>
          <a:bodyPr/>
          <a:lstStyle/>
          <a:p>
            <a:r>
              <a:rPr lang="en-US" dirty="0"/>
              <a:t>Data about sales of cosmetics in2018-2028</a:t>
            </a:r>
          </a:p>
        </p:txBody>
      </p:sp>
      <p:pic>
        <p:nvPicPr>
          <p:cNvPr id="4" name="Content Placeholder 3" descr="A graph of different colored squares&#10;&#10;Description automatically generated">
            <a:extLst>
              <a:ext uri="{FF2B5EF4-FFF2-40B4-BE49-F238E27FC236}">
                <a16:creationId xmlns:a16="http://schemas.microsoft.com/office/drawing/2014/main" id="{8FB6A37B-C045-6CCB-E614-693135C7458F}"/>
              </a:ext>
            </a:extLst>
          </p:cNvPr>
          <p:cNvPicPr>
            <a:picLocks noGrp="1" noChangeAspect="1"/>
          </p:cNvPicPr>
          <p:nvPr>
            <p:ph idx="1"/>
          </p:nvPr>
        </p:nvPicPr>
        <p:blipFill>
          <a:blip r:embed="rId2"/>
          <a:stretch>
            <a:fillRect/>
          </a:stretch>
        </p:blipFill>
        <p:spPr>
          <a:xfrm>
            <a:off x="2171348" y="1597240"/>
            <a:ext cx="7849303" cy="3567118"/>
          </a:xfrm>
        </p:spPr>
      </p:pic>
    </p:spTree>
    <p:extLst>
      <p:ext uri="{BB962C8B-B14F-4D97-AF65-F5344CB8AC3E}">
        <p14:creationId xmlns:p14="http://schemas.microsoft.com/office/powerpoint/2010/main" val="784276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4D1F-241F-F8CF-1BD4-36CAA259E0E4}"/>
              </a:ext>
            </a:extLst>
          </p:cNvPr>
          <p:cNvSpPr>
            <a:spLocks noGrp="1"/>
          </p:cNvSpPr>
          <p:nvPr>
            <p:ph type="title"/>
          </p:nvPr>
        </p:nvSpPr>
        <p:spPr>
          <a:xfrm>
            <a:off x="244929" y="97328"/>
            <a:ext cx="9905999" cy="1360898"/>
          </a:xfrm>
        </p:spPr>
        <p:txBody>
          <a:bodyPr/>
          <a:lstStyle/>
          <a:p>
            <a:r>
              <a:rPr lang="en-US" dirty="0"/>
              <a:t>Data preprocessing</a:t>
            </a:r>
          </a:p>
        </p:txBody>
      </p:sp>
      <p:sp>
        <p:nvSpPr>
          <p:cNvPr id="3" name="Content Placeholder 2">
            <a:extLst>
              <a:ext uri="{FF2B5EF4-FFF2-40B4-BE49-F238E27FC236}">
                <a16:creationId xmlns:a16="http://schemas.microsoft.com/office/drawing/2014/main" id="{EC1248A3-62A1-B6CB-A726-18AFB6B775D5}"/>
              </a:ext>
            </a:extLst>
          </p:cNvPr>
          <p:cNvSpPr>
            <a:spLocks noGrp="1"/>
          </p:cNvSpPr>
          <p:nvPr>
            <p:ph idx="1"/>
          </p:nvPr>
        </p:nvSpPr>
        <p:spPr>
          <a:xfrm>
            <a:off x="843643" y="2195954"/>
            <a:ext cx="9905999" cy="2886761"/>
          </a:xfrm>
        </p:spPr>
        <p:txBody>
          <a:bodyPr vert="horz" lIns="91440" tIns="45720" rIns="91440" bIns="45720" rtlCol="0" anchor="t">
            <a:normAutofit/>
          </a:bodyPr>
          <a:lstStyle/>
          <a:p>
            <a:pPr>
              <a:buFont typeface="Wingdings" panose="020B0604020202020204" pitchFamily="34" charset="0"/>
              <a:buChar char="Ø"/>
            </a:pPr>
            <a:r>
              <a:rPr lang="en-US" sz="3200" dirty="0"/>
              <a:t>Clean and preprocess the data</a:t>
            </a:r>
          </a:p>
          <a:p>
            <a:pPr>
              <a:buFont typeface="Wingdings" panose="020B0604020202020204" pitchFamily="34" charset="0"/>
              <a:buChar char="Ø"/>
            </a:pPr>
            <a:r>
              <a:rPr lang="en-US" sz="3200" dirty="0"/>
              <a:t>Handle missing values</a:t>
            </a:r>
          </a:p>
          <a:p>
            <a:pPr>
              <a:buFont typeface="Wingdings" panose="020B0604020202020204" pitchFamily="34" charset="0"/>
              <a:buChar char="Ø"/>
            </a:pPr>
            <a:r>
              <a:rPr lang="en-US" sz="3200" dirty="0"/>
              <a:t>Convert categorical  features into numerical representation</a:t>
            </a:r>
          </a:p>
        </p:txBody>
      </p:sp>
    </p:spTree>
    <p:extLst>
      <p:ext uri="{BB962C8B-B14F-4D97-AF65-F5344CB8AC3E}">
        <p14:creationId xmlns:p14="http://schemas.microsoft.com/office/powerpoint/2010/main" val="187057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C21E-4656-CF19-3E23-847D0AA4FF17}"/>
              </a:ext>
            </a:extLst>
          </p:cNvPr>
          <p:cNvSpPr>
            <a:spLocks noGrp="1"/>
          </p:cNvSpPr>
          <p:nvPr>
            <p:ph type="title"/>
          </p:nvPr>
        </p:nvSpPr>
        <p:spPr>
          <a:xfrm>
            <a:off x="381000" y="139690"/>
            <a:ext cx="9905999" cy="1360898"/>
          </a:xfrm>
        </p:spPr>
        <p:txBody>
          <a:bodyPr/>
          <a:lstStyle/>
          <a:p>
            <a:r>
              <a:rPr lang="en-US" dirty="0">
                <a:solidFill>
                  <a:schemeClr val="accent3"/>
                </a:solidFill>
              </a:rPr>
              <a:t>DATA PREPROCESSING</a:t>
            </a:r>
          </a:p>
        </p:txBody>
      </p:sp>
      <p:sp>
        <p:nvSpPr>
          <p:cNvPr id="3" name="Content Placeholder 2">
            <a:extLst>
              <a:ext uri="{FF2B5EF4-FFF2-40B4-BE49-F238E27FC236}">
                <a16:creationId xmlns:a16="http://schemas.microsoft.com/office/drawing/2014/main" id="{51DC2872-FAE4-9153-E350-8F3CC13FDF6E}"/>
              </a:ext>
            </a:extLst>
          </p:cNvPr>
          <p:cNvSpPr>
            <a:spLocks noGrp="1"/>
          </p:cNvSpPr>
          <p:nvPr>
            <p:ph idx="1"/>
          </p:nvPr>
        </p:nvSpPr>
        <p:spPr>
          <a:xfrm>
            <a:off x="1143000" y="1498139"/>
            <a:ext cx="9905999" cy="3567118"/>
          </a:xfrm>
        </p:spPr>
        <p:txBody>
          <a:bodyPr vert="horz" lIns="91440" tIns="45720" rIns="91440" bIns="45720" rtlCol="0" anchor="t">
            <a:noAutofit/>
          </a:bodyPr>
          <a:lstStyle/>
          <a:p>
            <a:r>
              <a:rPr lang="en-US" dirty="0">
                <a:latin typeface="Arial"/>
                <a:cs typeface="Arial"/>
              </a:rPr>
              <a:t>Data preprocessing, a component of </a:t>
            </a:r>
            <a:r>
              <a:rPr lang="en-US" u="sng" dirty="0">
                <a:latin typeface="Arial"/>
                <a:cs typeface="Arial"/>
                <a:hlinkClick r:id="rId2">
                  <a:extLst>
                    <a:ext uri="{A12FA001-AC4F-418D-AE19-62706E023703}">
                      <ahyp:hlinkClr xmlns:ahyp="http://schemas.microsoft.com/office/drawing/2018/hyperlinkcolor" val="tx"/>
                    </a:ext>
                  </a:extLst>
                </a:hlinkClick>
              </a:rPr>
              <a:t>data preparation</a:t>
            </a:r>
            <a:r>
              <a:rPr lang="en-US" dirty="0">
                <a:latin typeface="Arial"/>
                <a:cs typeface="Arial"/>
              </a:rPr>
              <a:t>, describes any type of processing performed on </a:t>
            </a:r>
            <a:r>
              <a:rPr lang="en-US" u="sng" dirty="0">
                <a:latin typeface="Arial"/>
                <a:cs typeface="Arial"/>
                <a:hlinkClick r:id="rId3">
                  <a:extLst>
                    <a:ext uri="{A12FA001-AC4F-418D-AE19-62706E023703}">
                      <ahyp:hlinkClr xmlns:ahyp="http://schemas.microsoft.com/office/drawing/2018/hyperlinkcolor" val="tx"/>
                    </a:ext>
                  </a:extLst>
                </a:hlinkClick>
              </a:rPr>
              <a:t>raw data</a:t>
            </a:r>
            <a:r>
              <a:rPr lang="en-US" dirty="0">
                <a:latin typeface="Arial"/>
                <a:cs typeface="Arial"/>
              </a:rPr>
              <a:t> to prepare it for another data processing procedure. It has traditionally been an important preliminary step for the </a:t>
            </a:r>
            <a:r>
              <a:rPr lang="en-US" u="sng" dirty="0">
                <a:latin typeface="Arial"/>
                <a:cs typeface="Arial"/>
                <a:hlinkClick r:id="rId4">
                  <a:extLst>
                    <a:ext uri="{A12FA001-AC4F-418D-AE19-62706E023703}">
                      <ahyp:hlinkClr xmlns:ahyp="http://schemas.microsoft.com/office/drawing/2018/hyperlinkcolor" val="tx"/>
                    </a:ext>
                  </a:extLst>
                </a:hlinkClick>
              </a:rPr>
              <a:t>data mining</a:t>
            </a:r>
            <a:r>
              <a:rPr lang="en-US" dirty="0">
                <a:latin typeface="Arial"/>
                <a:cs typeface="Arial"/>
              </a:rPr>
              <a:t> process. More recently, data preprocessing techniques have been adapted for training machine learning models and AI models and for running inferences against them.</a:t>
            </a:r>
            <a:endParaRPr lang="en-US"/>
          </a:p>
          <a:p>
            <a:r>
              <a:rPr lang="en-US" dirty="0">
                <a:latin typeface="Arial"/>
                <a:cs typeface="Arial"/>
              </a:rPr>
              <a:t>Data preprocessing transforms the data into a format that is more easily and effectively processed in data mining, machine learning and other data science tasks. The techniques are generally used at the earliest stages of the </a:t>
            </a:r>
            <a:r>
              <a:rPr lang="en-US" u="sng" dirty="0">
                <a:latin typeface="Arial"/>
                <a:cs typeface="Arial"/>
                <a:hlinkClick r:id="rId5">
                  <a:extLst>
                    <a:ext uri="{A12FA001-AC4F-418D-AE19-62706E023703}">
                      <ahyp:hlinkClr xmlns:ahyp="http://schemas.microsoft.com/office/drawing/2018/hyperlinkcolor" val="tx"/>
                    </a:ext>
                  </a:extLst>
                </a:hlinkClick>
              </a:rPr>
              <a:t>machine learning</a:t>
            </a:r>
            <a:r>
              <a:rPr lang="en-US" dirty="0">
                <a:latin typeface="Arial"/>
                <a:cs typeface="Arial"/>
              </a:rPr>
              <a:t> and AI development pipeline to ensure accurate results.</a:t>
            </a:r>
            <a:endParaRPr lang="en-US"/>
          </a:p>
          <a:p>
            <a:endParaRPr lang="en-US" dirty="0"/>
          </a:p>
        </p:txBody>
      </p:sp>
    </p:spTree>
    <p:extLst>
      <p:ext uri="{BB962C8B-B14F-4D97-AF65-F5344CB8AC3E}">
        <p14:creationId xmlns:p14="http://schemas.microsoft.com/office/powerpoint/2010/main" val="40252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9865-A2A7-5C61-BB57-5292E3A1FDFE}"/>
              </a:ext>
            </a:extLst>
          </p:cNvPr>
          <p:cNvSpPr>
            <a:spLocks noGrp="1"/>
          </p:cNvSpPr>
          <p:nvPr>
            <p:ph type="title"/>
          </p:nvPr>
        </p:nvSpPr>
        <p:spPr>
          <a:xfrm>
            <a:off x="857250" y="247006"/>
            <a:ext cx="9905999" cy="1360898"/>
          </a:xfrm>
        </p:spPr>
        <p:txBody>
          <a:bodyPr/>
          <a:lstStyle/>
          <a:p>
            <a:r>
              <a:rPr lang="en-US" dirty="0"/>
              <a:t>FEATURE ENGINEERING</a:t>
            </a:r>
          </a:p>
        </p:txBody>
      </p:sp>
      <p:pic>
        <p:nvPicPr>
          <p:cNvPr id="4" name="Content Placeholder 3">
            <a:extLst>
              <a:ext uri="{FF2B5EF4-FFF2-40B4-BE49-F238E27FC236}">
                <a16:creationId xmlns:a16="http://schemas.microsoft.com/office/drawing/2014/main" id="{6EAC4B81-B673-3EB4-83FF-EA061FA0FE8D}"/>
              </a:ext>
            </a:extLst>
          </p:cNvPr>
          <p:cNvPicPr>
            <a:picLocks noGrp="1" noChangeAspect="1"/>
          </p:cNvPicPr>
          <p:nvPr>
            <p:ph idx="1"/>
          </p:nvPr>
        </p:nvPicPr>
        <p:blipFill>
          <a:blip r:embed="rId2"/>
          <a:stretch>
            <a:fillRect/>
          </a:stretch>
        </p:blipFill>
        <p:spPr>
          <a:xfrm>
            <a:off x="598549" y="1529205"/>
            <a:ext cx="8981043" cy="4283418"/>
          </a:xfrm>
        </p:spPr>
      </p:pic>
    </p:spTree>
    <p:extLst>
      <p:ext uri="{BB962C8B-B14F-4D97-AF65-F5344CB8AC3E}">
        <p14:creationId xmlns:p14="http://schemas.microsoft.com/office/powerpoint/2010/main" val="234493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4CE-189A-B813-9FB5-CCF9257CCE5E}"/>
              </a:ext>
            </a:extLst>
          </p:cNvPr>
          <p:cNvSpPr>
            <a:spLocks noGrp="1"/>
          </p:cNvSpPr>
          <p:nvPr>
            <p:ph type="title"/>
          </p:nvPr>
        </p:nvSpPr>
        <p:spPr>
          <a:xfrm>
            <a:off x="898585" y="110935"/>
            <a:ext cx="9905999" cy="1360898"/>
          </a:xfrm>
        </p:spPr>
        <p:txBody>
          <a:bodyPr/>
          <a:lstStyle/>
          <a:p>
            <a:r>
              <a:rPr lang="en-US" dirty="0"/>
              <a:t>MODEL SELECTION</a:t>
            </a:r>
          </a:p>
        </p:txBody>
      </p:sp>
      <p:sp>
        <p:nvSpPr>
          <p:cNvPr id="3" name="Content Placeholder 2">
            <a:extLst>
              <a:ext uri="{FF2B5EF4-FFF2-40B4-BE49-F238E27FC236}">
                <a16:creationId xmlns:a16="http://schemas.microsoft.com/office/drawing/2014/main" id="{B3B69A21-7C67-7E5A-55F6-E406C2EAEFAC}"/>
              </a:ext>
            </a:extLst>
          </p:cNvPr>
          <p:cNvSpPr>
            <a:spLocks noGrp="1"/>
          </p:cNvSpPr>
          <p:nvPr>
            <p:ph idx="1"/>
          </p:nvPr>
        </p:nvSpPr>
        <p:spPr>
          <a:xfrm>
            <a:off x="898071" y="2005454"/>
            <a:ext cx="9905999" cy="2179190"/>
          </a:xfrm>
        </p:spPr>
        <p:txBody>
          <a:bodyPr vert="horz" lIns="91440" tIns="45720" rIns="91440" bIns="45720" rtlCol="0" anchor="t">
            <a:normAutofit/>
          </a:bodyPr>
          <a:lstStyle/>
          <a:p>
            <a:pPr marL="0" indent="0">
              <a:buNone/>
            </a:pPr>
            <a:r>
              <a:rPr lang="en-US"/>
              <a:t>There are some regression algorithms are present</a:t>
            </a:r>
            <a:endParaRPr lang="en-US" dirty="0"/>
          </a:p>
          <a:p>
            <a:pPr marL="457200" indent="-457200">
              <a:buAutoNum type="arabicPeriod"/>
            </a:pPr>
            <a:r>
              <a:rPr lang="en-US" dirty="0"/>
              <a:t>Linear regression</a:t>
            </a:r>
          </a:p>
          <a:p>
            <a:pPr marL="457200" indent="-457200"/>
            <a:r>
              <a:rPr lang="en-US" dirty="0"/>
              <a:t>Random forest</a:t>
            </a:r>
          </a:p>
          <a:p>
            <a:pPr marL="457200" indent="-457200"/>
            <a:r>
              <a:rPr lang="en-US" err="1"/>
              <a:t>XGboost</a:t>
            </a:r>
            <a:endParaRPr lang="en-US" dirty="0" err="1"/>
          </a:p>
        </p:txBody>
      </p:sp>
    </p:spTree>
    <p:extLst>
      <p:ext uri="{BB962C8B-B14F-4D97-AF65-F5344CB8AC3E}">
        <p14:creationId xmlns:p14="http://schemas.microsoft.com/office/powerpoint/2010/main" val="60640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A2EC-7031-7A3F-8830-FE46CA542D4A}"/>
              </a:ext>
            </a:extLst>
          </p:cNvPr>
          <p:cNvSpPr>
            <a:spLocks noGrp="1"/>
          </p:cNvSpPr>
          <p:nvPr>
            <p:ph type="title"/>
          </p:nvPr>
        </p:nvSpPr>
        <p:spPr>
          <a:xfrm>
            <a:off x="68036" y="138149"/>
            <a:ext cx="4122964" cy="1143184"/>
          </a:xfrm>
        </p:spPr>
        <p:txBody>
          <a:bodyPr/>
          <a:lstStyle/>
          <a:p>
            <a:r>
              <a:rPr lang="en-US" dirty="0"/>
              <a:t>Linear regression</a:t>
            </a:r>
          </a:p>
        </p:txBody>
      </p:sp>
      <p:sp>
        <p:nvSpPr>
          <p:cNvPr id="3" name="Content Placeholder 2">
            <a:extLst>
              <a:ext uri="{FF2B5EF4-FFF2-40B4-BE49-F238E27FC236}">
                <a16:creationId xmlns:a16="http://schemas.microsoft.com/office/drawing/2014/main" id="{5D6A5300-D7A7-0052-2F8C-62A3A7A163BB}"/>
              </a:ext>
            </a:extLst>
          </p:cNvPr>
          <p:cNvSpPr>
            <a:spLocks noGrp="1"/>
          </p:cNvSpPr>
          <p:nvPr>
            <p:ph idx="1"/>
          </p:nvPr>
        </p:nvSpPr>
        <p:spPr>
          <a:xfrm>
            <a:off x="176893" y="1080169"/>
            <a:ext cx="5361214" cy="4805368"/>
          </a:xfrm>
        </p:spPr>
        <p:txBody>
          <a:bodyPr vert="horz" lIns="91440" tIns="45720" rIns="91440" bIns="45720" rtlCol="0" anchor="t">
            <a:normAutofit lnSpcReduction="10000"/>
          </a:bodyPr>
          <a:lstStyle/>
          <a:p>
            <a:pPr>
              <a:buNone/>
            </a:pPr>
            <a:r>
              <a:rPr lang="en-US" dirty="0">
                <a:ea typeface="+mn-lt"/>
                <a:cs typeface="+mn-lt"/>
              </a:rPr>
              <a:t>In </a:t>
            </a:r>
            <a:r>
              <a:rPr lang="en-US" dirty="0">
                <a:ea typeface="+mn-lt"/>
                <a:cs typeface="+mn-lt"/>
                <a:hlinkClick r:id="rId2">
                  <a:extLst>
                    <a:ext uri="{A12FA001-AC4F-418D-AE19-62706E023703}">
                      <ahyp:hlinkClr xmlns:ahyp="http://schemas.microsoft.com/office/drawing/2018/hyperlinkcolor" val="tx"/>
                    </a:ext>
                  </a:extLst>
                </a:hlinkClick>
              </a:rPr>
              <a:t>statistics</a:t>
            </a:r>
            <a:r>
              <a:rPr lang="en-US" dirty="0">
                <a:ea typeface="+mn-lt"/>
                <a:cs typeface="+mn-lt"/>
              </a:rPr>
              <a:t>, </a:t>
            </a:r>
            <a:r>
              <a:rPr lang="en-US" b="1" dirty="0">
                <a:ea typeface="+mn-lt"/>
                <a:cs typeface="+mn-lt"/>
              </a:rPr>
              <a:t>linear regression</a:t>
            </a:r>
            <a:r>
              <a:rPr lang="en-US" dirty="0">
                <a:ea typeface="+mn-lt"/>
                <a:cs typeface="+mn-lt"/>
              </a:rPr>
              <a:t> is a </a:t>
            </a:r>
            <a:r>
              <a:rPr lang="en-US" dirty="0">
                <a:ea typeface="+mn-lt"/>
                <a:cs typeface="+mn-lt"/>
                <a:hlinkClick r:id="rId3">
                  <a:extLst>
                    <a:ext uri="{A12FA001-AC4F-418D-AE19-62706E023703}">
                      <ahyp:hlinkClr xmlns:ahyp="http://schemas.microsoft.com/office/drawing/2018/hyperlinkcolor" val="tx"/>
                    </a:ext>
                  </a:extLst>
                </a:hlinkClick>
              </a:rPr>
              <a:t>linear</a:t>
            </a:r>
            <a:r>
              <a:rPr lang="en-US" dirty="0">
                <a:ea typeface="+mn-lt"/>
                <a:cs typeface="+mn-lt"/>
              </a:rPr>
              <a:t> approach for modelling the relationship between a </a:t>
            </a:r>
            <a:r>
              <a:rPr lang="en-US" dirty="0">
                <a:ea typeface="+mn-lt"/>
                <a:cs typeface="+mn-lt"/>
                <a:hlinkClick r:id="rId4">
                  <a:extLst>
                    <a:ext uri="{A12FA001-AC4F-418D-AE19-62706E023703}">
                      <ahyp:hlinkClr xmlns:ahyp="http://schemas.microsoft.com/office/drawing/2018/hyperlinkcolor" val="tx"/>
                    </a:ext>
                  </a:extLst>
                </a:hlinkClick>
              </a:rPr>
              <a:t>scalar</a:t>
            </a:r>
            <a:r>
              <a:rPr lang="en-US" dirty="0">
                <a:ea typeface="+mn-lt"/>
                <a:cs typeface="+mn-lt"/>
              </a:rPr>
              <a:t> response and one or more explanatory variables (also known as </a:t>
            </a:r>
            <a:r>
              <a:rPr lang="en-US" u="sng" dirty="0">
                <a:ea typeface="+mn-lt"/>
                <a:cs typeface="+mn-lt"/>
                <a:hlinkClick r:id="rId5">
                  <a:extLst>
                    <a:ext uri="{A12FA001-AC4F-418D-AE19-62706E023703}">
                      <ahyp:hlinkClr xmlns:ahyp="http://schemas.microsoft.com/office/drawing/2018/hyperlinkcolor" val="tx"/>
                    </a:ext>
                  </a:extLst>
                </a:hlinkClick>
              </a:rPr>
              <a:t>dependent and independent variables</a:t>
            </a:r>
            <a:r>
              <a:rPr lang="en-US" dirty="0">
                <a:ea typeface="+mn-lt"/>
                <a:cs typeface="+mn-lt"/>
              </a:rPr>
              <a:t>). The case of one explanatory variable is called </a:t>
            </a:r>
            <a:r>
              <a:rPr lang="en-US" i="1" dirty="0">
                <a:ea typeface="+mn-lt"/>
                <a:cs typeface="+mn-lt"/>
                <a:hlinkClick r:id="rId6">
                  <a:extLst>
                    <a:ext uri="{A12FA001-AC4F-418D-AE19-62706E023703}">
                      <ahyp:hlinkClr xmlns:ahyp="http://schemas.microsoft.com/office/drawing/2018/hyperlinkcolor" val="tx"/>
                    </a:ext>
                  </a:extLst>
                </a:hlinkClick>
              </a:rPr>
              <a:t>simple linear regression</a:t>
            </a:r>
            <a:r>
              <a:rPr lang="en-US" dirty="0">
                <a:ea typeface="+mn-lt"/>
                <a:cs typeface="+mn-lt"/>
              </a:rPr>
              <a:t>; for more than one, the process is called </a:t>
            </a:r>
            <a:r>
              <a:rPr lang="en-US" b="1" dirty="0">
                <a:ea typeface="+mn-lt"/>
                <a:cs typeface="+mn-lt"/>
              </a:rPr>
              <a:t>multiple linear regression</a:t>
            </a:r>
            <a:r>
              <a:rPr lang="en-US" dirty="0">
                <a:ea typeface="+mn-lt"/>
                <a:cs typeface="+mn-lt"/>
              </a:rPr>
              <a:t>.</a:t>
            </a:r>
            <a:r>
              <a:rPr lang="en-US" baseline="30000" dirty="0">
                <a:ea typeface="+mn-lt"/>
                <a:cs typeface="+mn-lt"/>
                <a:hlinkClick r:id="rId7">
                  <a:extLst>
                    <a:ext uri="{A12FA001-AC4F-418D-AE19-62706E023703}">
                      <ahyp:hlinkClr xmlns:ahyp="http://schemas.microsoft.com/office/drawing/2018/hyperlinkcolor" val="tx"/>
                    </a:ext>
                  </a:extLst>
                </a:hlinkClick>
              </a:rPr>
              <a:t>[1]</a:t>
            </a:r>
            <a:r>
              <a:rPr lang="en-US" dirty="0">
                <a:ea typeface="+mn-lt"/>
                <a:cs typeface="+mn-lt"/>
              </a:rPr>
              <a:t> This term is distinct from </a:t>
            </a:r>
            <a:r>
              <a:rPr lang="en-US" dirty="0">
                <a:ea typeface="+mn-lt"/>
                <a:cs typeface="+mn-lt"/>
                <a:hlinkClick r:id="rId8">
                  <a:extLst>
                    <a:ext uri="{A12FA001-AC4F-418D-AE19-62706E023703}">
                      <ahyp:hlinkClr xmlns:ahyp="http://schemas.microsoft.com/office/drawing/2018/hyperlinkcolor" val="tx"/>
                    </a:ext>
                  </a:extLst>
                </a:hlinkClick>
              </a:rPr>
              <a:t>multivariate linear regression</a:t>
            </a:r>
            <a:r>
              <a:rPr lang="en-US" dirty="0">
                <a:ea typeface="+mn-lt"/>
                <a:cs typeface="+mn-lt"/>
              </a:rPr>
              <a:t>, where multiple </a:t>
            </a:r>
            <a:r>
              <a:rPr lang="en-US" dirty="0">
                <a:ea typeface="+mn-lt"/>
                <a:cs typeface="+mn-lt"/>
                <a:hlinkClick r:id="rId9">
                  <a:extLst>
                    <a:ext uri="{A12FA001-AC4F-418D-AE19-62706E023703}">
                      <ahyp:hlinkClr xmlns:ahyp="http://schemas.microsoft.com/office/drawing/2018/hyperlinkcolor" val="tx"/>
                    </a:ext>
                  </a:extLst>
                </a:hlinkClick>
              </a:rPr>
              <a:t>correlated</a:t>
            </a:r>
            <a:r>
              <a:rPr lang="en-US" dirty="0">
                <a:ea typeface="+mn-lt"/>
                <a:cs typeface="+mn-lt"/>
              </a:rPr>
              <a:t> dependent variables are predicted, rather than a single scalar variable</a:t>
            </a:r>
            <a:endParaRPr lang="en-US"/>
          </a:p>
        </p:txBody>
      </p:sp>
      <p:sp>
        <p:nvSpPr>
          <p:cNvPr id="5" name="TextBox 4">
            <a:extLst>
              <a:ext uri="{FF2B5EF4-FFF2-40B4-BE49-F238E27FC236}">
                <a16:creationId xmlns:a16="http://schemas.microsoft.com/office/drawing/2014/main" id="{2650F1EA-0427-805A-B0EA-FAA08A716DDC}"/>
              </a:ext>
            </a:extLst>
          </p:cNvPr>
          <p:cNvSpPr txBox="1"/>
          <p:nvPr/>
        </p:nvSpPr>
        <p:spPr>
          <a:xfrm>
            <a:off x="7116535" y="107496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5" descr="A graph showing a line of blue dots&#10;&#10;Description automatically generated">
            <a:extLst>
              <a:ext uri="{FF2B5EF4-FFF2-40B4-BE49-F238E27FC236}">
                <a16:creationId xmlns:a16="http://schemas.microsoft.com/office/drawing/2014/main" id="{17255C7A-087A-7E93-8182-2CF0C8BE7B02}"/>
              </a:ext>
            </a:extLst>
          </p:cNvPr>
          <p:cNvPicPr>
            <a:picLocks noChangeAspect="1"/>
          </p:cNvPicPr>
          <p:nvPr/>
        </p:nvPicPr>
        <p:blipFill>
          <a:blip r:embed="rId10"/>
          <a:stretch>
            <a:fillRect/>
          </a:stretch>
        </p:blipFill>
        <p:spPr>
          <a:xfrm>
            <a:off x="5472793" y="970950"/>
            <a:ext cx="6337536" cy="4609038"/>
          </a:xfrm>
          <a:prstGeom prst="rect">
            <a:avLst/>
          </a:prstGeom>
        </p:spPr>
      </p:pic>
    </p:spTree>
    <p:extLst>
      <p:ext uri="{BB962C8B-B14F-4D97-AF65-F5344CB8AC3E}">
        <p14:creationId xmlns:p14="http://schemas.microsoft.com/office/powerpoint/2010/main" val="313220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C319-0779-D6F0-B7B4-3A367F0D4996}"/>
              </a:ext>
            </a:extLst>
          </p:cNvPr>
          <p:cNvSpPr>
            <a:spLocks noGrp="1"/>
          </p:cNvSpPr>
          <p:nvPr>
            <p:ph type="title"/>
          </p:nvPr>
        </p:nvSpPr>
        <p:spPr>
          <a:xfrm>
            <a:off x="596660" y="211576"/>
            <a:ext cx="9905999" cy="1360898"/>
          </a:xfrm>
        </p:spPr>
        <p:txBody>
          <a:bodyPr/>
          <a:lstStyle/>
          <a:p>
            <a:r>
              <a:rPr lang="en-US" dirty="0"/>
              <a:t>RANDOM FOREST</a:t>
            </a:r>
          </a:p>
        </p:txBody>
      </p:sp>
      <p:sp>
        <p:nvSpPr>
          <p:cNvPr id="3" name="Content Placeholder 2">
            <a:extLst>
              <a:ext uri="{FF2B5EF4-FFF2-40B4-BE49-F238E27FC236}">
                <a16:creationId xmlns:a16="http://schemas.microsoft.com/office/drawing/2014/main" id="{1BDC84E2-3D6F-EC62-B6DD-94A0881D8A4D}"/>
              </a:ext>
            </a:extLst>
          </p:cNvPr>
          <p:cNvSpPr>
            <a:spLocks noGrp="1"/>
          </p:cNvSpPr>
          <p:nvPr>
            <p:ph idx="1"/>
          </p:nvPr>
        </p:nvSpPr>
        <p:spPr>
          <a:xfrm>
            <a:off x="668547" y="1066819"/>
            <a:ext cx="8065696" cy="5163003"/>
          </a:xfrm>
        </p:spPr>
        <p:txBody>
          <a:bodyPr vert="horz" lIns="91440" tIns="45720" rIns="91440" bIns="45720" rtlCol="0" anchor="t">
            <a:noAutofit/>
          </a:bodyPr>
          <a:lstStyle/>
          <a:p>
            <a:r>
              <a:rPr lang="en-US" sz="2800" b="1" dirty="0">
                <a:ea typeface="+mn-lt"/>
                <a:cs typeface="+mn-lt"/>
              </a:rPr>
              <a:t>Random forests</a:t>
            </a:r>
            <a:r>
              <a:rPr lang="en-US" sz="2800" dirty="0">
                <a:ea typeface="+mn-lt"/>
                <a:cs typeface="+mn-lt"/>
              </a:rPr>
              <a:t> or </a:t>
            </a:r>
            <a:r>
              <a:rPr lang="en-US" sz="2800" b="1" dirty="0">
                <a:ea typeface="+mn-lt"/>
                <a:cs typeface="+mn-lt"/>
              </a:rPr>
              <a:t>random decision forests</a:t>
            </a:r>
            <a:r>
              <a:rPr lang="en-US" sz="2800" dirty="0">
                <a:ea typeface="+mn-lt"/>
                <a:cs typeface="+mn-lt"/>
              </a:rPr>
              <a:t> is an </a:t>
            </a:r>
            <a:r>
              <a:rPr lang="en-US" sz="2800" dirty="0">
                <a:ea typeface="+mn-lt"/>
                <a:cs typeface="+mn-lt"/>
                <a:hlinkClick r:id="rId2">
                  <a:extLst>
                    <a:ext uri="{A12FA001-AC4F-418D-AE19-62706E023703}">
                      <ahyp:hlinkClr xmlns:ahyp="http://schemas.microsoft.com/office/drawing/2018/hyperlinkcolor" val="tx"/>
                    </a:ext>
                  </a:extLst>
                </a:hlinkClick>
              </a:rPr>
              <a:t>ensemble learning</a:t>
            </a:r>
            <a:r>
              <a:rPr lang="en-US" sz="2800" dirty="0">
                <a:ea typeface="+mn-lt"/>
                <a:cs typeface="+mn-lt"/>
              </a:rPr>
              <a:t> method for </a:t>
            </a:r>
            <a:r>
              <a:rPr lang="en-US" sz="2800" dirty="0">
                <a:ea typeface="+mn-lt"/>
                <a:cs typeface="+mn-lt"/>
                <a:hlinkClick r:id="rId3">
                  <a:extLst>
                    <a:ext uri="{A12FA001-AC4F-418D-AE19-62706E023703}">
                      <ahyp:hlinkClr xmlns:ahyp="http://schemas.microsoft.com/office/drawing/2018/hyperlinkcolor" val="tx"/>
                    </a:ext>
                  </a:extLst>
                </a:hlinkClick>
              </a:rPr>
              <a:t>classification</a:t>
            </a:r>
            <a:r>
              <a:rPr lang="en-US" sz="2800" dirty="0">
                <a:ea typeface="+mn-lt"/>
                <a:cs typeface="+mn-lt"/>
              </a:rPr>
              <a:t>, </a:t>
            </a:r>
            <a:r>
              <a:rPr lang="en-US" sz="2800" dirty="0">
                <a:ea typeface="+mn-lt"/>
                <a:cs typeface="+mn-lt"/>
                <a:hlinkClick r:id="rId4">
                  <a:extLst>
                    <a:ext uri="{A12FA001-AC4F-418D-AE19-62706E023703}">
                      <ahyp:hlinkClr xmlns:ahyp="http://schemas.microsoft.com/office/drawing/2018/hyperlinkcolor" val="tx"/>
                    </a:ext>
                  </a:extLst>
                </a:hlinkClick>
              </a:rPr>
              <a:t>regression</a:t>
            </a:r>
            <a:r>
              <a:rPr lang="en-US" sz="2800" dirty="0">
                <a:ea typeface="+mn-lt"/>
                <a:cs typeface="+mn-lt"/>
              </a:rPr>
              <a:t> and other tasks that operates by constructing a multitude of </a:t>
            </a:r>
            <a:r>
              <a:rPr lang="en-US" sz="2800" dirty="0">
                <a:ea typeface="+mn-lt"/>
                <a:cs typeface="+mn-lt"/>
                <a:hlinkClick r:id="rId5">
                  <a:extLst>
                    <a:ext uri="{A12FA001-AC4F-418D-AE19-62706E023703}">
                      <ahyp:hlinkClr xmlns:ahyp="http://schemas.microsoft.com/office/drawing/2018/hyperlinkcolor" val="tx"/>
                    </a:ext>
                  </a:extLst>
                </a:hlinkClick>
              </a:rPr>
              <a:t>decision trees</a:t>
            </a:r>
            <a:r>
              <a:rPr lang="en-US" sz="2800" dirty="0">
                <a:ea typeface="+mn-lt"/>
                <a:cs typeface="+mn-lt"/>
              </a:rPr>
              <a:t> at training time. For classification tasks, the output of the random forest is the class selected by most trees. For regression tasks, the mean or average prediction of the individual trees is returned.</a:t>
            </a:r>
            <a:r>
              <a:rPr lang="en-US" sz="2800" baseline="30000" dirty="0">
                <a:ea typeface="+mn-lt"/>
                <a:cs typeface="+mn-lt"/>
                <a:hlinkClick r:id="rId6">
                  <a:extLst>
                    <a:ext uri="{A12FA001-AC4F-418D-AE19-62706E023703}">
                      <ahyp:hlinkClr xmlns:ahyp="http://schemas.microsoft.com/office/drawing/2018/hyperlinkcolor" val="tx"/>
                    </a:ext>
                  </a:extLst>
                </a:hlinkClick>
              </a:rPr>
              <a:t>[1</a:t>
            </a:r>
            <a:endParaRPr lang="en-US" sz="2800"/>
          </a:p>
        </p:txBody>
      </p:sp>
    </p:spTree>
    <p:extLst>
      <p:ext uri="{BB962C8B-B14F-4D97-AF65-F5344CB8AC3E}">
        <p14:creationId xmlns:p14="http://schemas.microsoft.com/office/powerpoint/2010/main" val="2453856643"/>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RegattaVTI</vt:lpstr>
      <vt:lpstr>Product demand prediction with machine learning</vt:lpstr>
      <vt:lpstr>Data collection</vt:lpstr>
      <vt:lpstr>Data about sales of cosmetics in2018-2028</vt:lpstr>
      <vt:lpstr>Data preprocessing</vt:lpstr>
      <vt:lpstr>DATA PREPROCESSING</vt:lpstr>
      <vt:lpstr>FEATURE ENGINEERING</vt:lpstr>
      <vt:lpstr>MODEL SELECTION</vt:lpstr>
      <vt:lpstr>Linear regression</vt:lpstr>
      <vt:lpstr>RANDOM FOREST</vt:lpstr>
      <vt:lpstr>XG BOOST</vt:lpstr>
      <vt:lpstr>EVALUATION</vt:lpstr>
      <vt:lpstr>MEAN ABSOLUTE ERROR ,MEAN SQUARED ERROR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203</cp:revision>
  <dcterms:created xsi:type="dcterms:W3CDTF">2013-07-15T20:26:40Z</dcterms:created>
  <dcterms:modified xsi:type="dcterms:W3CDTF">2023-09-28T13:39:25Z</dcterms:modified>
</cp:coreProperties>
</file>