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8"/>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310" r:id="rId21"/>
    <p:sldId id="1295" r:id="rId22"/>
    <p:sldId id="1306" r:id="rId23"/>
    <p:sldId id="1296" r:id="rId24"/>
    <p:sldId id="1297" r:id="rId25"/>
    <p:sldId id="1288" r:id="rId26"/>
    <p:sldId id="1249" r:id="rId27"/>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2" d="100"/>
          <a:sy n="102" d="100"/>
        </p:scale>
        <p:origin x="-821" y="-82"/>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20558"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K.Tamiloli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:912421104050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Shanmuganathan</a:t>
            </a:r>
            <a:r>
              <a:rPr lang="en-US" sz="1100" dirty="0" smtClean="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2">
            <a:extLst>
              <a:ext uri="{FF2B5EF4-FFF2-40B4-BE49-F238E27FC236}">
                <a16:creationId xmlns:a16="http://schemas.microsoft.com/office/drawing/2014/main" xmlns="" id="{98BD343F-9E4B-1363-3430-46FDE0FBE340}"/>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Screenshot (284).png"/>
          <p:cNvPicPr>
            <a:picLocks noChangeAspect="1"/>
          </p:cNvPicPr>
          <p:nvPr/>
        </p:nvPicPr>
        <p:blipFill>
          <a:blip r:embed="rId3"/>
          <a:stretch>
            <a:fillRect/>
          </a:stretch>
        </p:blipFill>
        <p:spPr>
          <a:xfrm>
            <a:off x="1010764" y="993313"/>
            <a:ext cx="6806606" cy="3828716"/>
          </a:xfrm>
          <a:prstGeom prst="rect">
            <a:avLst/>
          </a:prstGeom>
        </p:spPr>
      </p:pic>
    </p:spTree>
    <p:extLst>
      <p:ext uri="{BB962C8B-B14F-4D97-AF65-F5344CB8AC3E}">
        <p14:creationId xmlns:p14="http://schemas.microsoft.com/office/powerpoint/2010/main" xmlns=""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5).png"/>
          <p:cNvPicPr>
            <a:picLocks noChangeAspect="1"/>
          </p:cNvPicPr>
          <p:nvPr/>
        </p:nvPicPr>
        <p:blipFill>
          <a:blip r:embed="rId2"/>
          <a:stretch>
            <a:fillRect/>
          </a:stretch>
        </p:blipFill>
        <p:spPr>
          <a:xfrm>
            <a:off x="1087480" y="785777"/>
            <a:ext cx="6992218" cy="39331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6).png"/>
          <p:cNvPicPr>
            <a:picLocks noChangeAspect="1"/>
          </p:cNvPicPr>
          <p:nvPr/>
        </p:nvPicPr>
        <p:blipFill>
          <a:blip r:embed="rId2"/>
          <a:stretch>
            <a:fillRect/>
          </a:stretch>
        </p:blipFill>
        <p:spPr>
          <a:xfrm>
            <a:off x="1" y="491995"/>
            <a:ext cx="4519534" cy="2625959"/>
          </a:xfrm>
          <a:prstGeom prst="rect">
            <a:avLst/>
          </a:prstGeom>
        </p:spPr>
      </p:pic>
      <p:pic>
        <p:nvPicPr>
          <p:cNvPr id="3" name="Picture 2" descr="Screenshot (287).png"/>
          <p:cNvPicPr>
            <a:picLocks noChangeAspect="1"/>
          </p:cNvPicPr>
          <p:nvPr/>
        </p:nvPicPr>
        <p:blipFill>
          <a:blip r:embed="rId3"/>
          <a:stretch>
            <a:fillRect/>
          </a:stretch>
        </p:blipFill>
        <p:spPr>
          <a:xfrm>
            <a:off x="4611240" y="2368970"/>
            <a:ext cx="4532760" cy="25496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89).png"/>
          <p:cNvPicPr>
            <a:picLocks noChangeAspect="1"/>
          </p:cNvPicPr>
          <p:nvPr/>
        </p:nvPicPr>
        <p:blipFill>
          <a:blip r:embed="rId2"/>
          <a:stretch>
            <a:fillRect/>
          </a:stretch>
        </p:blipFill>
        <p:spPr>
          <a:xfrm>
            <a:off x="4534525" y="2550670"/>
            <a:ext cx="4609475" cy="2592830"/>
          </a:xfrm>
          <a:prstGeom prst="rect">
            <a:avLst/>
          </a:prstGeom>
        </p:spPr>
      </p:pic>
      <p:pic>
        <p:nvPicPr>
          <p:cNvPr id="3" name="Picture 2" descr="Screenshot (288).png"/>
          <p:cNvPicPr>
            <a:picLocks noChangeAspect="1"/>
          </p:cNvPicPr>
          <p:nvPr/>
        </p:nvPicPr>
        <p:blipFill>
          <a:blip r:embed="rId3"/>
          <a:stretch>
            <a:fillRect/>
          </a:stretch>
        </p:blipFill>
        <p:spPr>
          <a:xfrm>
            <a:off x="0" y="511898"/>
            <a:ext cx="4369830" cy="24580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dirty="0"/>
              <a:t>Register page</a:t>
            </a:r>
          </a:p>
        </p:txBody>
      </p:sp>
      <p:pic>
        <p:nvPicPr>
          <p:cNvPr id="5" name="Picture 4">
            <a:extLst>
              <a:ext uri="{FF2B5EF4-FFF2-40B4-BE49-F238E27FC236}">
                <a16:creationId xmlns:a16="http://schemas.microsoft.com/office/drawing/2014/main" xmlns="" id="{0A3EF84B-6E42-5597-EAF5-37A815EB02A3}"/>
              </a:ext>
            </a:extLst>
          </p:cNvPr>
          <p:cNvPicPr>
            <a:picLocks noChangeAspect="1"/>
          </p:cNvPicPr>
          <p:nvPr/>
        </p:nvPicPr>
        <p:blipFill>
          <a:blip r:embed="rId2"/>
          <a:stretch>
            <a:fillRect/>
          </a:stretch>
        </p:blipFill>
        <p:spPr>
          <a:xfrm>
            <a:off x="1319628" y="1070824"/>
            <a:ext cx="6392812" cy="3595957"/>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4" name="Picture 3">
            <a:extLst>
              <a:ext uri="{FF2B5EF4-FFF2-40B4-BE49-F238E27FC236}">
                <a16:creationId xmlns:a16="http://schemas.microsoft.com/office/drawing/2014/main" xmlns="" id="{CBA398F3-5B32-0990-4FC9-45A356684A47}"/>
              </a:ext>
            </a:extLst>
          </p:cNvPr>
          <p:cNvPicPr>
            <a:picLocks noChangeAspect="1"/>
          </p:cNvPicPr>
          <p:nvPr/>
        </p:nvPicPr>
        <p:blipFill>
          <a:blip r:embed="rId2"/>
          <a:stretch>
            <a:fillRect/>
          </a:stretch>
        </p:blipFill>
        <p:spPr>
          <a:xfrm>
            <a:off x="1273092" y="1267649"/>
            <a:ext cx="6582947" cy="3702908"/>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Home-page</a:t>
            </a:r>
          </a:p>
        </p:txBody>
      </p:sp>
      <p:pic>
        <p:nvPicPr>
          <p:cNvPr id="4" name="Picture 3">
            <a:extLst>
              <a:ext uri="{FF2B5EF4-FFF2-40B4-BE49-F238E27FC236}">
                <a16:creationId xmlns:a16="http://schemas.microsoft.com/office/drawing/2014/main" xmlns="" id="{1F344FC9-6E63-446B-0DC5-B04133ED99A2}"/>
              </a:ext>
            </a:extLst>
          </p:cNvPr>
          <p:cNvPicPr>
            <a:picLocks noChangeAspect="1"/>
          </p:cNvPicPr>
          <p:nvPr/>
        </p:nvPicPr>
        <p:blipFill>
          <a:blip r:embed="rId2"/>
          <a:stretch>
            <a:fillRect/>
          </a:stretch>
        </p:blipFill>
        <p:spPr>
          <a:xfrm>
            <a:off x="148622" y="1085384"/>
            <a:ext cx="8831765" cy="3940099"/>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92).png"/>
          <p:cNvPicPr>
            <a:picLocks noChangeAspect="1"/>
          </p:cNvPicPr>
          <p:nvPr/>
        </p:nvPicPr>
        <p:blipFill>
          <a:blip r:embed="rId2"/>
          <a:stretch>
            <a:fillRect/>
          </a:stretch>
        </p:blipFill>
        <p:spPr>
          <a:xfrm>
            <a:off x="1056806" y="788388"/>
            <a:ext cx="7022892" cy="39503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Question-page</a:t>
            </a:r>
          </a:p>
        </p:txBody>
      </p:sp>
      <p:pic>
        <p:nvPicPr>
          <p:cNvPr id="4" name="Picture 3">
            <a:extLst>
              <a:ext uri="{FF2B5EF4-FFF2-40B4-BE49-F238E27FC236}">
                <a16:creationId xmlns:a16="http://schemas.microsoft.com/office/drawing/2014/main" xmlns="" id="{2CC1D670-5331-63F2-A9A4-1F0450C7F5E0}"/>
              </a:ext>
            </a:extLst>
          </p:cNvPr>
          <p:cNvPicPr>
            <a:picLocks noChangeAspect="1"/>
          </p:cNvPicPr>
          <p:nvPr/>
        </p:nvPicPr>
        <p:blipFill>
          <a:blip r:embed="rId2"/>
          <a:stretch>
            <a:fillRect/>
          </a:stretch>
        </p:blipFill>
        <p:spPr>
          <a:xfrm>
            <a:off x="1147172" y="1113332"/>
            <a:ext cx="6849205" cy="385267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F6F8683-7A4C-2E28-3A3B-4E9631C79153}"/>
              </a:ext>
            </a:extLst>
          </p:cNvPr>
          <p:cNvPicPr>
            <a:picLocks noChangeAspect="1"/>
          </p:cNvPicPr>
          <p:nvPr/>
        </p:nvPicPr>
        <p:blipFill>
          <a:blip r:embed="rId2"/>
          <a:stretch>
            <a:fillRect/>
          </a:stretch>
        </p:blipFill>
        <p:spPr>
          <a:xfrm>
            <a:off x="157893" y="1007864"/>
            <a:ext cx="4106810" cy="2310081"/>
          </a:xfrm>
          <a:prstGeom prst="rect">
            <a:avLst/>
          </a:prstGeom>
        </p:spPr>
      </p:pic>
      <p:sp>
        <p:nvSpPr>
          <p:cNvPr id="7" name="TextBox 6">
            <a:extLst>
              <a:ext uri="{FF2B5EF4-FFF2-40B4-BE49-F238E27FC236}">
                <a16:creationId xmlns:a16="http://schemas.microsoft.com/office/drawing/2014/main" xmlns="" id="{A1F419DD-2FE8-4A81-9A88-B7F33D5A1224}"/>
              </a:ext>
            </a:extLst>
          </p:cNvPr>
          <p:cNvSpPr txBox="1"/>
          <p:nvPr/>
        </p:nvSpPr>
        <p:spPr>
          <a:xfrm>
            <a:off x="1945888" y="730775"/>
            <a:ext cx="4575716" cy="307777"/>
          </a:xfrm>
          <a:prstGeom prst="rect">
            <a:avLst/>
          </a:prstGeom>
          <a:noFill/>
        </p:spPr>
        <p:txBody>
          <a:bodyPr wrap="square">
            <a:spAutoFit/>
          </a:bodyPr>
          <a:lstStyle/>
          <a:p>
            <a:r>
              <a:rPr lang="en-US" b="1" dirty="0"/>
              <a:t>                                  Question-page</a:t>
            </a:r>
            <a:endParaRPr lang="en-IN" dirty="0"/>
          </a:p>
        </p:txBody>
      </p:sp>
      <p:pic>
        <p:nvPicPr>
          <p:cNvPr id="4" name="Picture 3" descr="Screenshot (280).png"/>
          <p:cNvPicPr>
            <a:picLocks noChangeAspect="1"/>
          </p:cNvPicPr>
          <p:nvPr/>
        </p:nvPicPr>
        <p:blipFill>
          <a:blip r:embed="rId3"/>
          <a:stretch>
            <a:fillRect/>
          </a:stretch>
        </p:blipFill>
        <p:spPr>
          <a:xfrm>
            <a:off x="4654445" y="961243"/>
            <a:ext cx="4197247" cy="2360951"/>
          </a:xfrm>
          <a:prstGeom prst="rect">
            <a:avLst/>
          </a:prstGeom>
        </p:spPr>
      </p:pic>
    </p:spTree>
    <p:extLst>
      <p:ext uri="{BB962C8B-B14F-4D97-AF65-F5344CB8AC3E}">
        <p14:creationId xmlns:p14="http://schemas.microsoft.com/office/powerpoint/2010/main" xmlns="" val="88416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2131377" y="3072946"/>
            <a:ext cx="4881245"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a:t>
            </a:r>
            <a:r>
              <a:rPr lang="en-US" sz="1600" b="1" dirty="0" err="1">
                <a:latin typeface="+mj-lt"/>
              </a:rPr>
              <a:t>Django</a:t>
            </a:r>
            <a:r>
              <a:rPr lang="en-US" sz="1600" b="1" dirty="0">
                <a:latin typeface="+mj-lt"/>
              </a:rPr>
              <a:t> </a:t>
            </a:r>
            <a:r>
              <a:rPr lang="en-US" sz="1600" b="1" dirty="0" smtClean="0">
                <a:latin typeface="+mj-lt"/>
              </a:rPr>
              <a:t>Framework-</a:t>
            </a:r>
            <a:r>
              <a:rPr lang="en-US" sz="1600" b="1" dirty="0" err="1" smtClean="0">
                <a:latin typeface="+mj-lt"/>
              </a:rPr>
              <a:t>tamiloli</a:t>
            </a:r>
            <a:r>
              <a:rPr lang="en-US" sz="1600" b="1" dirty="0" smtClean="0">
                <a:latin typeface="+mj-lt"/>
              </a:rPr>
              <a:t>-(4050,SEC</a:t>
            </a: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Result-page</a:t>
            </a:r>
          </a:p>
        </p:txBody>
      </p:sp>
      <p:pic>
        <p:nvPicPr>
          <p:cNvPr id="4" name="Picture 3" descr="Screenshot (289).png"/>
          <p:cNvPicPr>
            <a:picLocks noChangeAspect="1"/>
          </p:cNvPicPr>
          <p:nvPr/>
        </p:nvPicPr>
        <p:blipFill>
          <a:blip r:embed="rId2"/>
          <a:stretch>
            <a:fillRect/>
          </a:stretch>
        </p:blipFill>
        <p:spPr>
          <a:xfrm>
            <a:off x="1289154" y="1073202"/>
            <a:ext cx="6887981" cy="3874489"/>
          </a:xfrm>
          <a:prstGeom prst="rect">
            <a:avLst/>
          </a:prstGeom>
        </p:spPr>
      </p:pic>
    </p:spTree>
    <p:extLst>
      <p:ext uri="{BB962C8B-B14F-4D97-AF65-F5344CB8AC3E}">
        <p14:creationId xmlns:p14="http://schemas.microsoft.com/office/powerpoint/2010/main" xmlns=""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10" name="TextBox 9">
            <a:extLst>
              <a:ext uri="{FF2B5EF4-FFF2-40B4-BE49-F238E27FC236}">
                <a16:creationId xmlns:a16="http://schemas.microsoft.com/office/drawing/2014/main" xmlns="" id="{84AC1582-6BBA-34A2-62C5-E45DA8CDEA7C}"/>
              </a:ext>
            </a:extLst>
          </p:cNvPr>
          <p:cNvSpPr txBox="1"/>
          <p:nvPr/>
        </p:nvSpPr>
        <p:spPr>
          <a:xfrm>
            <a:off x="333999" y="1077691"/>
            <a:ext cx="7702313" cy="3323987"/>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a:p>
            <a:r>
              <a:rPr lang="en-US" b="1" dirty="0"/>
              <a:t>Real-Time Updates:</a:t>
            </a:r>
          </a:p>
          <a:p>
            <a:r>
              <a:rPr lang="en-US" dirty="0"/>
              <a:t>Use </a:t>
            </a:r>
            <a:r>
              <a:rPr lang="en-US" dirty="0" err="1"/>
              <a:t>WebSockets</a:t>
            </a:r>
            <a:r>
              <a:rPr lang="en-US" dirty="0"/>
              <a:t> or server-sent events to provide real-time updates of poll results without requiring page refreshes.</a:t>
            </a:r>
          </a:p>
          <a:p>
            <a:endParaRPr lang="en-US" dirty="0"/>
          </a:p>
          <a:p>
            <a:r>
              <a:rPr lang="en-US" b="1" dirty="0"/>
              <a:t>Improved UI/UX:</a:t>
            </a:r>
          </a:p>
          <a:p>
            <a:r>
              <a:rPr lang="en-US" dirty="0"/>
              <a:t>Enhance the user interface with modern design principles and responsive layouts.</a:t>
            </a:r>
          </a:p>
          <a:p>
            <a:r>
              <a:rPr lang="en-US" dirty="0"/>
              <a:t>Implement client-side validation for a smoother user experience. polls.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xmlns="" id="{D4DA8F84-69F6-23D0-8D5C-DF3FB6AFD68A}"/>
              </a:ext>
            </a:extLst>
          </p:cNvPr>
          <p:cNvSpPr txBox="1"/>
          <p:nvPr/>
        </p:nvSpPr>
        <p:spPr>
          <a:xfrm>
            <a:off x="349404" y="1125200"/>
            <a:ext cx="6594088" cy="1600438"/>
          </a:xfrm>
          <a:prstGeom prst="rect">
            <a:avLst/>
          </a:prstGeom>
          <a:noFill/>
        </p:spPr>
        <p:txBody>
          <a:bodyPr wrap="square">
            <a:spAutoFit/>
          </a:bodyPr>
          <a:lstStyle/>
          <a:p>
            <a:endParaRPr lang="en-US" dirty="0"/>
          </a:p>
          <a:p>
            <a:r>
              <a:rPr lang="en-US" dirty="0"/>
              <a:t>In conclusion, the Django polling application offers a comprehensive solution for conducting polls with various advanced features to enhance user experience and functionality. By leveraging Django's powerful framework, along with modern frontend technologies and third-party services, we've created a robust platform for managing polls and engaging users.</a:t>
            </a:r>
          </a:p>
          <a:p>
            <a:endParaRPr lang="en-US" dirty="0"/>
          </a:p>
        </p:txBody>
      </p:sp>
    </p:spTree>
    <p:extLst>
      <p:ext uri="{BB962C8B-B14F-4D97-AF65-F5344CB8AC3E}">
        <p14:creationId xmlns:p14="http://schemas.microsoft.com/office/powerpoint/2010/main" xmlns="" val="2018878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11866"/>
            <a:ext cx="5682470" cy="322263"/>
          </a:xfrm>
          <a:prstGeom prst="rect">
            <a:avLst/>
          </a:prstGeom>
          <a:noFill/>
          <a:ln>
            <a:noFill/>
          </a:ln>
        </p:spPr>
        <p:txBody>
          <a:bodyPr spcFirstLastPara="1" wrap="square" lIns="91425" tIns="91425" rIns="91425" bIns="91425" anchor="t" anchorCtr="0">
            <a:noAutofit/>
          </a:bodyPr>
          <a:lstStyle/>
          <a:p>
            <a:pPr>
              <a:buSzPts val="2800"/>
            </a:pPr>
            <a:r>
              <a:rPr lang="en-IN" sz="1800" b="1" dirty="0">
                <a:solidFill>
                  <a:srgbClr val="213163"/>
                </a:solidFill>
              </a:rPr>
              <a:t>Abstract : </a:t>
            </a:r>
            <a:r>
              <a:rPr lang="en-IN" sz="1800" b="1" i="0" dirty="0">
                <a:solidFill>
                  <a:srgbClr val="213164"/>
                </a:solidFill>
                <a:effectLst/>
                <a:highlight>
                  <a:srgbClr val="FFFFFF"/>
                </a:highlight>
                <a:latin typeface="+mn-lt"/>
              </a:rPr>
              <a:t>Django Online Voting System</a:t>
            </a:r>
            <a:r>
              <a:rPr lang="en-IN" sz="2000" b="1" i="0" dirty="0">
                <a:solidFill>
                  <a:srgbClr val="111111"/>
                </a:solidFill>
                <a:effectLst/>
                <a:highlight>
                  <a:srgbClr val="FFFFFF"/>
                </a:highlight>
                <a:latin typeface="-apple-system"/>
              </a:rPr>
              <a:t/>
            </a:r>
            <a:br>
              <a:rPr lang="en-IN" sz="2000" b="1" i="0" dirty="0">
                <a:solidFill>
                  <a:srgbClr val="111111"/>
                </a:solidFill>
                <a:effectLst/>
                <a:highlight>
                  <a:srgbClr val="FFFFFF"/>
                </a:highlight>
                <a:latin typeface="-apple-system"/>
              </a:rPr>
            </a:b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xmlns="" id="{3632336B-4FD8-9050-514D-7829454B5938}"/>
              </a:ext>
            </a:extLst>
          </p:cNvPr>
          <p:cNvSpPr txBox="1"/>
          <p:nvPr/>
        </p:nvSpPr>
        <p:spPr>
          <a:xfrm>
            <a:off x="631904" y="1405057"/>
            <a:ext cx="6980662" cy="2308324"/>
          </a:xfrm>
          <a:prstGeom prst="rect">
            <a:avLst/>
          </a:prstGeom>
          <a:noFill/>
        </p:spPr>
        <p:txBody>
          <a:bodyPr wrap="square" rtlCol="0">
            <a:spAutoFit/>
          </a:bodyPr>
          <a:lstStyle/>
          <a:p>
            <a:r>
              <a:rPr lang="en-US" sz="1600" dirty="0" smtClean="0"/>
              <a:t>We will create a pollster (voting system) web application using </a:t>
            </a:r>
            <a:r>
              <a:rPr lang="en-US" sz="1600" dirty="0" err="1" smtClean="0"/>
              <a:t>Django</a:t>
            </a:r>
            <a:r>
              <a:rPr lang="en-US" sz="1600" dirty="0" smtClean="0"/>
              <a:t>. This application will conduct a series of questions along with many choices. A user will be allowed to give voting for that question by selecting a choice. Based on the answer the total votes will be calculated and it will be displayed to the user. Users can also check the result of the total votes for specific questions on the website directly. We will also build the admin part of this project. Admin user will be allowed to add questions and manage questions in the application. </a:t>
            </a:r>
          </a:p>
          <a:p>
            <a:endParaRPr lang="en-IN" sz="1600" dirty="0"/>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971F650E-95BA-FAF8-DABA-BB1547762012}"/>
              </a:ext>
            </a:extLst>
          </p:cNvPr>
          <p:cNvSpPr txBox="1"/>
          <p:nvPr/>
        </p:nvSpPr>
        <p:spPr>
          <a:xfrm>
            <a:off x="298948" y="1338145"/>
            <a:ext cx="7759667" cy="2092881"/>
          </a:xfrm>
          <a:prstGeom prst="rect">
            <a:avLst/>
          </a:prstGeom>
          <a:noFill/>
        </p:spPr>
        <p:txBody>
          <a:bodyPr wrap="square" rtlCol="0">
            <a:spAutoFit/>
          </a:bodyPr>
          <a:lstStyle/>
          <a:p>
            <a:pPr marL="285750" indent="-285750" algn="l">
              <a:buFont typeface="Wingdings" pitchFamily="2" charset="2"/>
              <a:buChar char="Ø"/>
            </a:pPr>
            <a:r>
              <a:rPr lang="en-US" sz="1800" dirty="0">
                <a:solidFill>
                  <a:srgbClr val="111111"/>
                </a:solidFill>
                <a:highlight>
                  <a:srgbClr val="FFFFFF"/>
                </a:highlight>
                <a:latin typeface="-apple-system"/>
              </a:rPr>
              <a:t> </a:t>
            </a:r>
            <a:r>
              <a:rPr lang="en-US" sz="1800" b="0" i="0" dirty="0" smtClean="0">
                <a:solidFill>
                  <a:srgbClr val="111111"/>
                </a:solidFill>
                <a:effectLst/>
                <a:highlight>
                  <a:srgbClr val="FFFFFF"/>
                </a:highlight>
                <a:latin typeface="-apple-system"/>
              </a:rPr>
              <a:t> </a:t>
            </a:r>
            <a:r>
              <a:rPr lang="en-US" sz="1600" b="0" i="0" dirty="0">
                <a:solidFill>
                  <a:srgbClr val="111111"/>
                </a:solidFill>
                <a:effectLst/>
                <a:highlight>
                  <a:srgbClr val="FFFFFF"/>
                </a:highlight>
                <a:latin typeface="-apple-system"/>
              </a:rPr>
              <a:t>The primary objective of the </a:t>
            </a:r>
            <a:r>
              <a:rPr lang="en-US" sz="1600" b="1" i="0" dirty="0">
                <a:solidFill>
                  <a:srgbClr val="111111"/>
                </a:solidFill>
                <a:effectLst/>
                <a:highlight>
                  <a:srgbClr val="FFFFFF"/>
                </a:highlight>
                <a:latin typeface="-apple-system"/>
              </a:rPr>
              <a:t>Python Django online voting system</a:t>
            </a:r>
            <a:r>
              <a:rPr lang="en-US" sz="1600" b="0" i="0" dirty="0">
                <a:solidFill>
                  <a:srgbClr val="111111"/>
                </a:solidFill>
                <a:effectLst/>
                <a:highlight>
                  <a:srgbClr val="FFFFFF"/>
                </a:highlight>
                <a:latin typeface="-apple-system"/>
              </a:rPr>
              <a:t> is</a:t>
            </a:r>
          </a:p>
          <a:p>
            <a:pPr algn="l"/>
            <a:r>
              <a:rPr lang="en-US" sz="1600" b="0" i="0" dirty="0">
                <a:solidFill>
                  <a:srgbClr val="111111"/>
                </a:solidFill>
                <a:effectLst/>
                <a:highlight>
                  <a:srgbClr val="FFFFFF"/>
                </a:highlight>
                <a:latin typeface="-apple-system"/>
              </a:rPr>
              <a:t> to provide a convenient and efficient method for eligible voters to cast their votes using the internet.</a:t>
            </a:r>
          </a:p>
          <a:p>
            <a:pPr marL="285750" indent="-285750" algn="l">
              <a:buFont typeface="Wingdings" pitchFamily="2" charset="2"/>
              <a:buChar char="Ø"/>
            </a:pPr>
            <a:r>
              <a:rPr lang="en-US" sz="1600" dirty="0">
                <a:solidFill>
                  <a:srgbClr val="111111"/>
                </a:solidFill>
                <a:highlight>
                  <a:srgbClr val="FFFFFF"/>
                </a:highlight>
                <a:latin typeface="-apple-system"/>
              </a:rPr>
              <a:t> </a:t>
            </a:r>
            <a:r>
              <a:rPr lang="en-US" sz="1600" b="0" i="0" dirty="0" smtClean="0">
                <a:solidFill>
                  <a:srgbClr val="111111"/>
                </a:solidFill>
                <a:effectLst/>
                <a:highlight>
                  <a:srgbClr val="FFFFFF"/>
                </a:highlight>
                <a:latin typeface="-apple-system"/>
              </a:rPr>
              <a:t>Voters </a:t>
            </a:r>
            <a:r>
              <a:rPr lang="en-US" sz="1600" b="0" i="0" dirty="0">
                <a:solidFill>
                  <a:srgbClr val="111111"/>
                </a:solidFill>
                <a:effectLst/>
                <a:highlight>
                  <a:srgbClr val="FFFFFF"/>
                </a:highlight>
                <a:latin typeface="-apple-system"/>
              </a:rPr>
              <a:t>can access the voting process through a secure website or a dedicated voting application.</a:t>
            </a:r>
            <a:endParaRPr lang="en-IN" sz="1600" b="0" i="0" dirty="0">
              <a:solidFill>
                <a:srgbClr val="111111"/>
              </a:solidFill>
              <a:effectLst/>
              <a:highlight>
                <a:srgbClr val="FFFFFF"/>
              </a:highlight>
              <a:latin typeface="-apple-system"/>
            </a:endParaRPr>
          </a:p>
          <a:p>
            <a:pPr marL="285750" indent="-285750" algn="l">
              <a:buFont typeface="Wingdings" pitchFamily="2" charset="2"/>
              <a:buChar char="Ø"/>
            </a:pPr>
            <a:r>
              <a:rPr lang="en-IN" sz="1600" dirty="0" smtClean="0">
                <a:solidFill>
                  <a:srgbClr val="111111"/>
                </a:solidFill>
                <a:highlight>
                  <a:srgbClr val="FFFFFF"/>
                </a:highlight>
                <a:latin typeface="-apple-system"/>
              </a:rPr>
              <a:t> </a:t>
            </a:r>
            <a:r>
              <a:rPr lang="en-IN" sz="1600" dirty="0">
                <a:solidFill>
                  <a:srgbClr val="111111"/>
                </a:solidFill>
                <a:highlight>
                  <a:srgbClr val="FFFFFF"/>
                </a:highlight>
                <a:latin typeface="-apple-system"/>
              </a:rPr>
              <a:t>Aim to build a web application that facilitate voting on various questions . User can select their preferred choice for each question and t6he system will calculate and display the total votes</a:t>
            </a:r>
            <a:endParaRPr lang="en-US" sz="1600" b="0" i="0" dirty="0">
              <a:solidFill>
                <a:srgbClr val="111111"/>
              </a:solidFill>
              <a:effectLst/>
              <a:highlight>
                <a:srgbClr val="FFFFFF"/>
              </a:highlight>
              <a:latin typeface="-apple-system"/>
            </a:endParaRP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416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9FE6FAA9-341C-8C30-A263-067268155BA1}"/>
              </a:ext>
            </a:extLst>
          </p:cNvPr>
          <p:cNvSpPr txBox="1"/>
          <p:nvPr/>
        </p:nvSpPr>
        <p:spPr>
          <a:xfrm>
            <a:off x="845820" y="1276570"/>
            <a:ext cx="7725751" cy="2800767"/>
          </a:xfrm>
          <a:prstGeom prst="rect">
            <a:avLst/>
          </a:prstGeom>
          <a:noFill/>
        </p:spPr>
        <p:txBody>
          <a:bodyPr wrap="square" rtlCol="0">
            <a:spAutoFit/>
          </a:bodyPr>
          <a:lstStyle/>
          <a:p>
            <a:r>
              <a:rPr lang="en-IN" sz="1600" dirty="0"/>
              <a:t>Application name : Voting Application</a:t>
            </a:r>
          </a:p>
          <a:p>
            <a:r>
              <a:rPr lang="en-IN" sz="1600" dirty="0"/>
              <a:t>Category              :Web application</a:t>
            </a:r>
          </a:p>
          <a:p>
            <a:r>
              <a:rPr lang="en-IN" sz="1600" dirty="0"/>
              <a:t>Features               :</a:t>
            </a:r>
          </a:p>
          <a:p>
            <a:r>
              <a:rPr lang="en-IN" sz="1600" dirty="0"/>
              <a:t>                              1)conduct polls with questions and multiple choices</a:t>
            </a:r>
          </a:p>
          <a:p>
            <a:r>
              <a:rPr lang="en-IN" sz="1600" dirty="0"/>
              <a:t>                              2)Allow user to vote for their preferred choice</a:t>
            </a:r>
          </a:p>
          <a:p>
            <a:r>
              <a:rPr lang="en-IN" sz="1600" dirty="0"/>
              <a:t>                              3)Display the votes for each questions</a:t>
            </a:r>
          </a:p>
          <a:p>
            <a:r>
              <a:rPr lang="en-IN" sz="1600" dirty="0"/>
              <a:t>                              4)admin panel for adding and managing questions</a:t>
            </a:r>
          </a:p>
          <a:p>
            <a:r>
              <a:rPr lang="en-IN" sz="1600" dirty="0"/>
              <a:t>Technologies Used:</a:t>
            </a:r>
          </a:p>
          <a:p>
            <a:r>
              <a:rPr lang="en-IN" sz="1600" dirty="0"/>
              <a:t>                              Django Framework to create a backend and handle database </a:t>
            </a:r>
          </a:p>
          <a:p>
            <a:r>
              <a:rPr lang="en-IN" sz="1600" dirty="0"/>
              <a:t>                              SQLite Database Django come with </a:t>
            </a:r>
            <a:r>
              <a:rPr lang="en-IN" sz="1600" dirty="0" err="1"/>
              <a:t>sqlite</a:t>
            </a:r>
            <a:r>
              <a:rPr lang="en-IN" sz="1600" dirty="0"/>
              <a:t> by default</a:t>
            </a:r>
          </a:p>
          <a:p>
            <a:endParaRPr lang="en-IN" sz="1600" dirty="0"/>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xmlns="" id="{150B99BA-7A0E-E1C8-9AAF-E1BCB1B1187C}"/>
              </a:ext>
            </a:extLst>
          </p:cNvPr>
          <p:cNvSpPr txBox="1"/>
          <p:nvPr/>
        </p:nvSpPr>
        <p:spPr>
          <a:xfrm>
            <a:off x="706244" y="1102220"/>
            <a:ext cx="7486185" cy="461665"/>
          </a:xfrm>
          <a:prstGeom prst="rect">
            <a:avLst/>
          </a:prstGeom>
          <a:noFill/>
        </p:spPr>
        <p:txBody>
          <a:bodyPr wrap="square" rtlCol="0">
            <a:spAutoFit/>
          </a:bodyPr>
          <a:lstStyle/>
          <a:p>
            <a:pPr marL="457200" lvl="1" eaLnBrk="0" fontAlgn="base" hangingPunct="0">
              <a:spcBef>
                <a:spcPct val="0"/>
              </a:spcBef>
              <a:spcAft>
                <a:spcPct val="0"/>
              </a:spcAft>
              <a:buClrTx/>
            </a:pPr>
            <a:r>
              <a:rPr lang="en-US" altLang="en-US" sz="800" dirty="0" smtClean="0">
                <a:solidFill>
                  <a:schemeClr val="tx1"/>
                </a:solidFill>
              </a:rPr>
              <a:t> </a:t>
            </a:r>
            <a:endParaRPr lang="en-US" altLang="en-US" sz="2400" dirty="0" smtClean="0">
              <a:solidFill>
                <a:schemeClr val="tx1"/>
              </a:solidFill>
              <a:latin typeface="Arial" panose="020B0604020202020204" pitchFamily="34" charset="0"/>
            </a:endParaRPr>
          </a:p>
          <a:p>
            <a:pPr marL="457200" lvl="1" eaLnBrk="0" fontAlgn="base" hangingPunct="0">
              <a:spcBef>
                <a:spcPct val="0"/>
              </a:spcBef>
              <a:spcAft>
                <a:spcPct val="0"/>
              </a:spcAft>
              <a:buClrTx/>
              <a:buFontTx/>
              <a:buChar char="•"/>
            </a:pPr>
            <a:endParaRPr lang="en-IN" sz="1600" dirty="0">
              <a:solidFill>
                <a:schemeClr val="tx1"/>
              </a:solidFill>
            </a:endParaRPr>
          </a:p>
        </p:txBody>
      </p:sp>
      <p:sp>
        <p:nvSpPr>
          <p:cNvPr id="7" name="Rectangle 6"/>
          <p:cNvSpPr/>
          <p:nvPr/>
        </p:nvSpPr>
        <p:spPr>
          <a:xfrm>
            <a:off x="2286000" y="1125200"/>
            <a:ext cx="4572000" cy="2893100"/>
          </a:xfrm>
          <a:prstGeom prst="rect">
            <a:avLst/>
          </a:prstGeom>
        </p:spPr>
        <p:txBody>
          <a:bodyPr>
            <a:spAutoFit/>
          </a:bodyPr>
          <a:lstStyle/>
          <a:p>
            <a:pPr fontAlgn="base"/>
            <a:r>
              <a:rPr lang="en-US" b="1" dirty="0" smtClean="0"/>
              <a:t>Implementation of the Project</a:t>
            </a:r>
          </a:p>
          <a:p>
            <a:pPr fontAlgn="base"/>
            <a:endParaRPr lang="en-US" b="1" dirty="0" smtClean="0"/>
          </a:p>
          <a:p>
            <a:pPr fontAlgn="base">
              <a:buFont typeface="Arial" pitchFamily="34" charset="0"/>
              <a:buChar char="•"/>
            </a:pPr>
            <a:r>
              <a:rPr lang="en-US" b="1" dirty="0" smtClean="0"/>
              <a:t>Creating Project</a:t>
            </a:r>
          </a:p>
          <a:p>
            <a:pPr fontAlgn="base">
              <a:buFont typeface="Arial" pitchFamily="34" charset="0"/>
              <a:buChar char="•"/>
            </a:pPr>
            <a:r>
              <a:rPr lang="en-US" b="1" dirty="0" smtClean="0"/>
              <a:t>Create Models</a:t>
            </a:r>
          </a:p>
          <a:p>
            <a:pPr fontAlgn="base">
              <a:buFont typeface="Arial" pitchFamily="34" charset="0"/>
              <a:buChar char="•"/>
            </a:pPr>
            <a:r>
              <a:rPr lang="en-US" b="1" dirty="0" smtClean="0"/>
              <a:t>Create an Admin User</a:t>
            </a:r>
          </a:p>
          <a:p>
            <a:pPr fontAlgn="base">
              <a:buFont typeface="Arial" pitchFamily="34" charset="0"/>
              <a:buChar char="•"/>
            </a:pPr>
            <a:r>
              <a:rPr lang="en-US" b="1" dirty="0" smtClean="0"/>
              <a:t>Create Views</a:t>
            </a:r>
          </a:p>
          <a:p>
            <a:pPr fontAlgn="base">
              <a:buFont typeface="Arial" pitchFamily="34" charset="0"/>
              <a:buChar char="•"/>
            </a:pPr>
            <a:r>
              <a:rPr lang="en-US" b="1" dirty="0" smtClean="0"/>
              <a:t>Create Templates</a:t>
            </a:r>
          </a:p>
          <a:p>
            <a:pPr fontAlgn="base">
              <a:buFont typeface="Arial" pitchFamily="34" charset="0"/>
              <a:buChar char="•"/>
            </a:pPr>
            <a:r>
              <a:rPr lang="en-US" b="1" dirty="0" smtClean="0"/>
              <a:t>Create Landing Page</a:t>
            </a:r>
          </a:p>
          <a:p>
            <a:pPr fontAlgn="base">
              <a:buFont typeface="Arial" pitchFamily="34" charset="0"/>
              <a:buChar char="•"/>
            </a:pPr>
            <a:r>
              <a:rPr lang="en-US" b="1" dirty="0" smtClean="0"/>
              <a:t>Create routing inside the main urls.py file of the application</a:t>
            </a:r>
          </a:p>
          <a:p>
            <a:pPr fontAlgn="base">
              <a:buFont typeface="Arial" pitchFamily="34" charset="0"/>
              <a:buChar char="•"/>
            </a:pPr>
            <a:r>
              <a:rPr lang="en-US" b="1" dirty="0" smtClean="0"/>
              <a:t>Testing of the Application</a:t>
            </a:r>
          </a:p>
          <a:p>
            <a:pPr fontAlgn="base">
              <a:buFont typeface="Arial" pitchFamily="34" charset="0"/>
              <a:buChar char="•"/>
            </a:pPr>
            <a:r>
              <a:rPr lang="en-US" b="1" dirty="0" smtClean="0"/>
              <a:t>User Frontend</a:t>
            </a:r>
          </a:p>
          <a:p>
            <a:pPr fontAlgn="base"/>
            <a:endParaRPr lang="en-US" b="1" dirty="0" smtClean="0"/>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CD894B0A-CF83-2CA9-7D72-769C5B1390AD}"/>
              </a:ext>
            </a:extLst>
          </p:cNvPr>
          <p:cNvPicPr>
            <a:picLocks noChangeAspect="1"/>
          </p:cNvPicPr>
          <p:nvPr/>
        </p:nvPicPr>
        <p:blipFill>
          <a:blip r:embed="rId2"/>
          <a:stretch>
            <a:fillRect/>
          </a:stretch>
        </p:blipFill>
        <p:spPr>
          <a:xfrm>
            <a:off x="1457795" y="543373"/>
            <a:ext cx="5148583" cy="1818918"/>
          </a:xfrm>
          <a:prstGeom prst="rect">
            <a:avLst/>
          </a:prstGeom>
        </p:spPr>
      </p:pic>
      <p:pic>
        <p:nvPicPr>
          <p:cNvPr id="12" name="Picture 11">
            <a:extLst>
              <a:ext uri="{FF2B5EF4-FFF2-40B4-BE49-F238E27FC236}">
                <a16:creationId xmlns:a16="http://schemas.microsoft.com/office/drawing/2014/main" xmlns="" id="{B152E74A-4431-7F8F-C380-356E411AEDEC}"/>
              </a:ext>
            </a:extLst>
          </p:cNvPr>
          <p:cNvPicPr>
            <a:picLocks noChangeAspect="1"/>
          </p:cNvPicPr>
          <p:nvPr/>
        </p:nvPicPr>
        <p:blipFill>
          <a:blip r:embed="rId3"/>
          <a:stretch>
            <a:fillRect/>
          </a:stretch>
        </p:blipFill>
        <p:spPr>
          <a:xfrm>
            <a:off x="1457795" y="2528414"/>
            <a:ext cx="4986233" cy="1981372"/>
          </a:xfrm>
          <a:prstGeom prst="rect">
            <a:avLst/>
          </a:prstGeom>
        </p:spPr>
      </p:pic>
      <p:sp>
        <p:nvSpPr>
          <p:cNvPr id="13" name="TextBox 12">
            <a:extLst>
              <a:ext uri="{FF2B5EF4-FFF2-40B4-BE49-F238E27FC236}">
                <a16:creationId xmlns:a16="http://schemas.microsoft.com/office/drawing/2014/main" xmlns="" id="{10DD68C3-785B-747B-9BC3-459BB66E3F0D}"/>
              </a:ext>
            </a:extLst>
          </p:cNvPr>
          <p:cNvSpPr txBox="1"/>
          <p:nvPr/>
        </p:nvSpPr>
        <p:spPr>
          <a:xfrm>
            <a:off x="168569" y="884663"/>
            <a:ext cx="1058303" cy="307777"/>
          </a:xfrm>
          <a:prstGeom prst="rect">
            <a:avLst/>
          </a:prstGeom>
          <a:noFill/>
        </p:spPr>
        <p:txBody>
          <a:bodyPr wrap="none" rtlCol="0">
            <a:spAutoFit/>
          </a:bodyPr>
          <a:lstStyle/>
          <a:p>
            <a:r>
              <a:rPr lang="en-IN" b="1" dirty="0">
                <a:solidFill>
                  <a:srgbClr val="002060"/>
                </a:solidFill>
              </a:rPr>
              <a:t>Models.py</a:t>
            </a:r>
          </a:p>
        </p:txBody>
      </p:sp>
      <p:sp>
        <p:nvSpPr>
          <p:cNvPr id="14" name="TextBox 13">
            <a:extLst>
              <a:ext uri="{FF2B5EF4-FFF2-40B4-BE49-F238E27FC236}">
                <a16:creationId xmlns:a16="http://schemas.microsoft.com/office/drawing/2014/main" xmlns="" id="{D544BAB1-1BA3-8692-1A4E-D091F47F7A4A}"/>
              </a:ext>
            </a:extLst>
          </p:cNvPr>
          <p:cNvSpPr txBox="1"/>
          <p:nvPr/>
        </p:nvSpPr>
        <p:spPr>
          <a:xfrm>
            <a:off x="168569" y="2906779"/>
            <a:ext cx="1000595" cy="307777"/>
          </a:xfrm>
          <a:prstGeom prst="rect">
            <a:avLst/>
          </a:prstGeom>
          <a:noFill/>
        </p:spPr>
        <p:txBody>
          <a:bodyPr wrap="none" rtlCol="0">
            <a:spAutoFit/>
          </a:bodyPr>
          <a:lstStyle/>
          <a:p>
            <a:r>
              <a:rPr lang="en-IN" b="1" dirty="0">
                <a:solidFill>
                  <a:srgbClr val="002060"/>
                </a:solidFill>
              </a:rPr>
              <a:t>Admin.py</a:t>
            </a: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00F5E1D8-A899-736A-CB83-D6B46C14AF68}"/>
              </a:ext>
            </a:extLst>
          </p:cNvPr>
          <p:cNvPicPr>
            <a:picLocks noChangeAspect="1"/>
          </p:cNvPicPr>
          <p:nvPr/>
        </p:nvPicPr>
        <p:blipFill>
          <a:blip r:embed="rId2"/>
          <a:stretch>
            <a:fillRect/>
          </a:stretch>
        </p:blipFill>
        <p:spPr>
          <a:xfrm>
            <a:off x="3843454" y="859161"/>
            <a:ext cx="4925122" cy="3425178"/>
          </a:xfrm>
          <a:prstGeom prst="rect">
            <a:avLst/>
          </a:prstGeom>
        </p:spPr>
      </p:pic>
      <p:sp>
        <p:nvSpPr>
          <p:cNvPr id="9" name="TextBox 8">
            <a:extLst>
              <a:ext uri="{FF2B5EF4-FFF2-40B4-BE49-F238E27FC236}">
                <a16:creationId xmlns:a16="http://schemas.microsoft.com/office/drawing/2014/main" xmlns="" id="{4ECF0631-56A8-D007-2802-15B073B28734}"/>
              </a:ext>
            </a:extLst>
          </p:cNvPr>
          <p:cNvSpPr txBox="1"/>
          <p:nvPr/>
        </p:nvSpPr>
        <p:spPr>
          <a:xfrm>
            <a:off x="457200" y="1278673"/>
            <a:ext cx="2784088" cy="738664"/>
          </a:xfrm>
          <a:prstGeom prst="rect">
            <a:avLst/>
          </a:prstGeom>
          <a:noFill/>
        </p:spPr>
        <p:txBody>
          <a:bodyPr wrap="square" rtlCol="0">
            <a:spAutoFit/>
          </a:bodyPr>
          <a:lstStyle/>
          <a:p>
            <a:r>
              <a:rPr lang="en-IN" dirty="0"/>
              <a:t>Create view to handle displaying polls and submitting </a:t>
            </a:r>
          </a:p>
          <a:p>
            <a:r>
              <a:rPr lang="en-IN" dirty="0"/>
              <a:t>votes</a:t>
            </a:r>
          </a:p>
        </p:txBody>
      </p:sp>
      <p:sp>
        <p:nvSpPr>
          <p:cNvPr id="11" name="TextBox 10">
            <a:extLst>
              <a:ext uri="{FF2B5EF4-FFF2-40B4-BE49-F238E27FC236}">
                <a16:creationId xmlns:a16="http://schemas.microsoft.com/office/drawing/2014/main" xmlns="" id="{88C39C9D-83DF-9106-6D8A-BA65D6A5A210}"/>
              </a:ext>
            </a:extLst>
          </p:cNvPr>
          <p:cNvSpPr txBox="1"/>
          <p:nvPr/>
        </p:nvSpPr>
        <p:spPr>
          <a:xfrm>
            <a:off x="483129" y="948943"/>
            <a:ext cx="1172116" cy="369332"/>
          </a:xfrm>
          <a:prstGeom prst="rect">
            <a:avLst/>
          </a:prstGeom>
          <a:noFill/>
        </p:spPr>
        <p:txBody>
          <a:bodyPr wrap="none" rtlCol="0">
            <a:spAutoFit/>
          </a:bodyPr>
          <a:lstStyle/>
          <a:p>
            <a:r>
              <a:rPr lang="en-IN" sz="1800" b="1" dirty="0">
                <a:solidFill>
                  <a:srgbClr val="002060"/>
                </a:solidFill>
              </a:rPr>
              <a:t>Views.py</a:t>
            </a:r>
          </a:p>
        </p:txBody>
      </p:sp>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TotalTime>
  <Words>479</Words>
  <Application>Microsoft Office PowerPoint</Application>
  <PresentationFormat>On-screen Show (16:9)</PresentationFormat>
  <Paragraphs>89</Paragraphs>
  <Slides>23</Slides>
  <Notes>10</Notes>
  <HiddenSlides>0</HiddenSlides>
  <MMClips>0</MMClips>
  <ScaleCrop>false</ScaleCrop>
  <HeadingPairs>
    <vt:vector size="6" baseType="variant">
      <vt:variant>
        <vt:lpstr>Theme</vt:lpstr>
      </vt:variant>
      <vt:variant>
        <vt:i4>1</vt:i4>
      </vt:variant>
      <vt:variant>
        <vt:lpstr>Slide Titles</vt:lpstr>
      </vt:variant>
      <vt:variant>
        <vt:i4>23</vt:i4>
      </vt:variant>
      <vt:variant>
        <vt:lpstr>Custom Shows</vt:lpstr>
      </vt:variant>
      <vt:variant>
        <vt:i4>1</vt:i4>
      </vt:variant>
    </vt:vector>
  </HeadingPairs>
  <TitlesOfParts>
    <vt:vector size="25" baseType="lpstr">
      <vt:lpstr>Simple Light</vt:lpstr>
      <vt:lpstr>Slide 1</vt:lpstr>
      <vt:lpstr>Slide 2</vt:lpstr>
      <vt:lpstr>Abstract : Django Online Voting System </vt:lpstr>
      <vt:lpstr>Problem Statement</vt:lpstr>
      <vt:lpstr>Project Overview</vt:lpstr>
      <vt:lpstr>Proposed Solution</vt:lpstr>
      <vt:lpstr>Slide 7</vt:lpstr>
      <vt:lpstr>Slide 8</vt:lpstr>
      <vt:lpstr>Technology Used</vt:lpstr>
      <vt:lpstr>Modelling &amp; Results</vt:lpstr>
      <vt:lpstr>Slide 11</vt:lpstr>
      <vt:lpstr>Slide 12</vt:lpstr>
      <vt:lpstr>Slide 13</vt:lpstr>
      <vt:lpstr>Register page</vt:lpstr>
      <vt:lpstr>Login page</vt:lpstr>
      <vt:lpstr>Home-page</vt:lpstr>
      <vt:lpstr>Slide 17</vt:lpstr>
      <vt:lpstr>Question-page</vt:lpstr>
      <vt:lpstr>Slide 19</vt:lpstr>
      <vt:lpstr>Result-page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7</cp:revision>
  <dcterms:modified xsi:type="dcterms:W3CDTF">2024-04-11T15:21:19Z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