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8"/>
  </p:notesMasterIdLst>
  <p:sldIdLst>
    <p:sldId id="256" r:id="rId2"/>
    <p:sldId id="313" r:id="rId3"/>
    <p:sldId id="258" r:id="rId4"/>
    <p:sldId id="314" r:id="rId5"/>
    <p:sldId id="318" r:id="rId6"/>
    <p:sldId id="319" r:id="rId7"/>
    <p:sldId id="316" r:id="rId8"/>
    <p:sldId id="320" r:id="rId9"/>
    <p:sldId id="323" r:id="rId10"/>
    <p:sldId id="322" r:id="rId11"/>
    <p:sldId id="321" r:id="rId12"/>
    <p:sldId id="324" r:id="rId13"/>
    <p:sldId id="325" r:id="rId14"/>
    <p:sldId id="326" r:id="rId15"/>
    <p:sldId id="327" r:id="rId16"/>
    <p:sldId id="290" r:id="rId17"/>
  </p:sldIdLst>
  <p:sldSz cx="9144000" cy="5143500" type="screen16x9"/>
  <p:notesSz cx="6858000" cy="9144000"/>
  <p:embeddedFontLst>
    <p:embeddedFont>
      <p:font typeface="Anaheim" panose="020B0604020202020204" charset="0"/>
      <p:regular r:id="rId19"/>
    </p:embeddedFont>
    <p:embeddedFont>
      <p:font typeface="Archivo" panose="020B0604020202020204" charset="0"/>
      <p:regular r:id="rId20"/>
      <p:bold r:id="rId21"/>
      <p:italic r:id="rId22"/>
      <p:boldItalic r:id="rId23"/>
    </p:embeddedFont>
    <p:embeddedFont>
      <p:font typeface="Bebas Neue" panose="020B0606020202050201" pitchFamily="34" charset="0"/>
      <p:regular r:id="rId24"/>
    </p:embeddedFont>
    <p:embeddedFont>
      <p:font typeface="Nunito Light" pitchFamily="2" charset="0"/>
      <p:regular r:id="rId25"/>
      <p:italic r:id="rId26"/>
    </p:embeddedFont>
    <p:embeddedFont>
      <p:font typeface="Poppins" panose="00000500000000000000" pitchFamily="2" charset="0"/>
      <p:regular r:id="rId27"/>
      <p:bold r:id="rId28"/>
    </p:embeddedFont>
    <p:embeddedFont>
      <p:font typeface="PT Sans" panose="020B0503020203020204" pitchFamily="34" charset="0"/>
      <p:regular r:id="rId29"/>
      <p:bold r:id="rId30"/>
      <p:italic r:id="rId31"/>
      <p:boldItalic r:id="rId32"/>
    </p:embeddedFont>
    <p:embeddedFont>
      <p:font typeface="Raleway" pitchFamily="2" charset="0"/>
      <p:regular r:id="rId33"/>
      <p:bold r:id="rId34"/>
      <p:italic r:id="rId35"/>
      <p:boldItalic r:id="rId36"/>
    </p:embeddedFont>
    <p:embeddedFont>
      <p:font typeface="Tahoma" panose="020B0604030504040204" pitchFamily="34" charset="0"/>
      <p:regular r:id="rId37"/>
      <p:bold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5E52E-8255-41BB-8E97-1DEEB5D97517}" v="10" dt="2024-04-04T12:23:42.928"/>
  </p1510:revLst>
</p1510:revInfo>
</file>

<file path=ppt/tableStyles.xml><?xml version="1.0" encoding="utf-8"?>
<a:tblStyleLst xmlns:a="http://schemas.openxmlformats.org/drawingml/2006/main" def="{1F707E4C-38B7-42E1-B5BE-9E75EFB48288}">
  <a:tblStyle styleId="{1F707E4C-38B7-42E1-B5BE-9E75EFB482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562D1B-ADBD-4D65-B928-E8B4CB26805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5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ableStyles" Target="tableStyles.xml"/><Relationship Id="rId20" Type="http://schemas.openxmlformats.org/officeDocument/2006/relationships/font" Target="fonts/font2.fntdata"/><Relationship Id="rId4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67096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105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6601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99731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9573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f1648fd5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7f1648fd5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46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f1648fd5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7f1648fd5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035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7078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23144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59775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5461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1284000" y="1291175"/>
            <a:ext cx="6576000" cy="1482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1763275" y="3132575"/>
            <a:ext cx="5617500" cy="49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13"/>
          <p:cNvSpPr txBox="1">
            <a:spLocks noGrp="1"/>
          </p:cNvSpPr>
          <p:nvPr>
            <p:ph type="title" idx="2" hasCustomPrompt="1"/>
          </p:nvPr>
        </p:nvSpPr>
        <p:spPr>
          <a:xfrm>
            <a:off x="835450" y="139045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3" hasCustomPrompt="1"/>
          </p:nvPr>
        </p:nvSpPr>
        <p:spPr>
          <a:xfrm>
            <a:off x="835450" y="282573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4" hasCustomPrompt="1"/>
          </p:nvPr>
        </p:nvSpPr>
        <p:spPr>
          <a:xfrm>
            <a:off x="3534721" y="139045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5" hasCustomPrompt="1"/>
          </p:nvPr>
        </p:nvSpPr>
        <p:spPr>
          <a:xfrm>
            <a:off x="3534721" y="282573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6234000" y="139045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6234000" y="282573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720000" y="19736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13"/>
          <p:cNvSpPr txBox="1">
            <a:spLocks noGrp="1"/>
          </p:cNvSpPr>
          <p:nvPr>
            <p:ph type="subTitle" idx="8"/>
          </p:nvPr>
        </p:nvSpPr>
        <p:spPr>
          <a:xfrm>
            <a:off x="3419271" y="19736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9"/>
          </p:nvPr>
        </p:nvSpPr>
        <p:spPr>
          <a:xfrm>
            <a:off x="6118549" y="19736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3"/>
          </p:nvPr>
        </p:nvSpPr>
        <p:spPr>
          <a:xfrm>
            <a:off x="720000" y="340530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4"/>
          </p:nvPr>
        </p:nvSpPr>
        <p:spPr>
          <a:xfrm>
            <a:off x="3419271" y="340530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5"/>
          </p:nvPr>
        </p:nvSpPr>
        <p:spPr>
          <a:xfrm>
            <a:off x="6118549" y="340530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65" name="Google Shape;65;p13"/>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66" name="Google Shape;66;p13"/>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698500" y="3151600"/>
            <a:ext cx="49743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9" name="Google Shape;69;p14"/>
          <p:cNvSpPr txBox="1">
            <a:spLocks noGrp="1"/>
          </p:cNvSpPr>
          <p:nvPr>
            <p:ph type="subTitle" idx="1"/>
          </p:nvPr>
        </p:nvSpPr>
        <p:spPr>
          <a:xfrm>
            <a:off x="698500" y="1330113"/>
            <a:ext cx="4974300" cy="1863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376250" y="2092425"/>
            <a:ext cx="4391400" cy="151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5"/>
          <p:cNvSpPr txBox="1">
            <a:spLocks noGrp="1"/>
          </p:cNvSpPr>
          <p:nvPr>
            <p:ph type="title" idx="2" hasCustomPrompt="1"/>
          </p:nvPr>
        </p:nvSpPr>
        <p:spPr>
          <a:xfrm>
            <a:off x="3790850" y="10387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3" name="Google Shape;73;p15"/>
          <p:cNvSpPr/>
          <p:nvPr/>
        </p:nvSpPr>
        <p:spPr>
          <a:xfrm rot="-7673915">
            <a:off x="6697485" y="-3048286"/>
            <a:ext cx="5215501" cy="511372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972050" y="2338425"/>
            <a:ext cx="4535700" cy="151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16"/>
          <p:cNvSpPr txBox="1">
            <a:spLocks noGrp="1"/>
          </p:cNvSpPr>
          <p:nvPr>
            <p:ph type="title" idx="2" hasCustomPrompt="1"/>
          </p:nvPr>
        </p:nvSpPr>
        <p:spPr>
          <a:xfrm>
            <a:off x="4189350" y="1165325"/>
            <a:ext cx="1318500" cy="9159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720000" y="1265675"/>
            <a:ext cx="39297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7"/>
          <p:cNvSpPr txBox="1">
            <a:spLocks noGrp="1"/>
          </p:cNvSpPr>
          <p:nvPr>
            <p:ph type="subTitle" idx="1"/>
          </p:nvPr>
        </p:nvSpPr>
        <p:spPr>
          <a:xfrm>
            <a:off x="720000" y="2914825"/>
            <a:ext cx="3929700" cy="963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17"/>
          <p:cNvSpPr>
            <a:spLocks noGrp="1"/>
          </p:cNvSpPr>
          <p:nvPr>
            <p:ph type="pic" idx="2"/>
          </p:nvPr>
        </p:nvSpPr>
        <p:spPr>
          <a:xfrm>
            <a:off x="5166833" y="0"/>
            <a:ext cx="3672300" cy="51435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872400" y="1637550"/>
            <a:ext cx="2928300" cy="106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18"/>
          <p:cNvSpPr txBox="1">
            <a:spLocks noGrp="1"/>
          </p:cNvSpPr>
          <p:nvPr>
            <p:ph type="subTitle" idx="1"/>
          </p:nvPr>
        </p:nvSpPr>
        <p:spPr>
          <a:xfrm>
            <a:off x="872400" y="2700750"/>
            <a:ext cx="2928300" cy="80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84" name="Google Shape;84;p18"/>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85" name="Google Shape;85;p18"/>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89600" y="1501200"/>
            <a:ext cx="2916600" cy="10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9"/>
          <p:cNvSpPr txBox="1">
            <a:spLocks noGrp="1"/>
          </p:cNvSpPr>
          <p:nvPr>
            <p:ph type="subTitle" idx="1"/>
          </p:nvPr>
        </p:nvSpPr>
        <p:spPr>
          <a:xfrm>
            <a:off x="4989750" y="2562000"/>
            <a:ext cx="2916600" cy="806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89" name="Google Shape;89;p19"/>
          <p:cNvPicPr preferRelativeResize="0"/>
          <p:nvPr/>
        </p:nvPicPr>
        <p:blipFill rotWithShape="1">
          <a:blip r:embed="rId2">
            <a:alphaModFix/>
          </a:blip>
          <a:srcRect l="39171" r="5368"/>
          <a:stretch/>
        </p:blipFill>
        <p:spPr>
          <a:xfrm flipH="1">
            <a:off x="-19251" y="0"/>
            <a:ext cx="3005225" cy="5143499"/>
          </a:xfrm>
          <a:prstGeom prst="rect">
            <a:avLst/>
          </a:prstGeom>
          <a:noFill/>
          <a:ln>
            <a:noFill/>
          </a:ln>
        </p:spPr>
      </p:pic>
      <p:sp>
        <p:nvSpPr>
          <p:cNvPr id="90" name="Google Shape;90;p19"/>
          <p:cNvSpPr/>
          <p:nvPr/>
        </p:nvSpPr>
        <p:spPr>
          <a:xfrm rot="10800000" flipH="1">
            <a:off x="-978420" y="-2034614"/>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2186903" y="1291825"/>
            <a:ext cx="4770000" cy="106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3" name="Google Shape;93;p20"/>
          <p:cNvSpPr txBox="1">
            <a:spLocks noGrp="1"/>
          </p:cNvSpPr>
          <p:nvPr>
            <p:ph type="subTitle" idx="1"/>
          </p:nvPr>
        </p:nvSpPr>
        <p:spPr>
          <a:xfrm>
            <a:off x="1556200" y="2352625"/>
            <a:ext cx="6031800" cy="9981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200"/>
              <a:buNone/>
              <a:defRPr sz="1600">
                <a:solidFill>
                  <a:schemeClr val="hlink"/>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20"/>
          <p:cNvSpPr/>
          <p:nvPr/>
        </p:nvSpPr>
        <p:spPr>
          <a:xfrm rot="6519108">
            <a:off x="-2497629" y="-2809306"/>
            <a:ext cx="5215585" cy="5113803"/>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20"/>
          <p:cNvPicPr preferRelativeResize="0"/>
          <p:nvPr/>
        </p:nvPicPr>
        <p:blipFill rotWithShape="1">
          <a:blip r:embed="rId2">
            <a:alphaModFix/>
          </a:blip>
          <a:srcRect t="10127" b="45416"/>
          <a:stretch/>
        </p:blipFill>
        <p:spPr>
          <a:xfrm rot="10800000" flipH="1">
            <a:off x="0" y="3301076"/>
            <a:ext cx="9144003" cy="1900699"/>
          </a:xfrm>
          <a:prstGeom prst="rect">
            <a:avLst/>
          </a:prstGeom>
          <a:noFill/>
          <a:ln>
            <a:noFill/>
          </a:ln>
        </p:spPr>
      </p:pic>
      <p:sp>
        <p:nvSpPr>
          <p:cNvPr id="96" name="Google Shape;96;p20"/>
          <p:cNvSpPr/>
          <p:nvPr/>
        </p:nvSpPr>
        <p:spPr>
          <a:xfrm rot="-5400000" flipH="1">
            <a:off x="6553624" y="324476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790850" y="11653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99" name="Google Shape;99;p21"/>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00" name="Google Shape;100;p21"/>
          <p:cNvSpPr/>
          <p:nvPr/>
        </p:nvSpPr>
        <p:spPr>
          <a:xfrm rot="-5400000" flipH="1">
            <a:off x="7211523" y="3053047"/>
            <a:ext cx="4099350" cy="401935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03" name="Google Shape;103;p22"/>
          <p:cNvPicPr preferRelativeResize="0"/>
          <p:nvPr/>
        </p:nvPicPr>
        <p:blipFill rotWithShape="1">
          <a:blip r:embed="rId2">
            <a:alphaModFix/>
          </a:blip>
          <a:srcRect t="61776"/>
          <a:stretch/>
        </p:blipFill>
        <p:spPr>
          <a:xfrm flipH="1">
            <a:off x="25" y="4878926"/>
            <a:ext cx="9144003" cy="264574"/>
          </a:xfrm>
          <a:prstGeom prst="rect">
            <a:avLst/>
          </a:prstGeom>
          <a:noFill/>
          <a:ln>
            <a:noFill/>
          </a:ln>
        </p:spPr>
      </p:pic>
      <p:sp>
        <p:nvSpPr>
          <p:cNvPr id="104" name="Google Shape;104;p22"/>
          <p:cNvSpPr/>
          <p:nvPr/>
        </p:nvSpPr>
        <p:spPr>
          <a:xfrm rot="5400000">
            <a:off x="-1810077" y="3134979"/>
            <a:ext cx="4099350" cy="401935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23"/>
          <p:cNvSpPr txBox="1">
            <a:spLocks noGrp="1"/>
          </p:cNvSpPr>
          <p:nvPr>
            <p:ph type="subTitle" idx="1"/>
          </p:nvPr>
        </p:nvSpPr>
        <p:spPr>
          <a:xfrm>
            <a:off x="5012625" y="2743300"/>
            <a:ext cx="2460900" cy="1587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23"/>
          <p:cNvSpPr txBox="1">
            <a:spLocks noGrp="1"/>
          </p:cNvSpPr>
          <p:nvPr>
            <p:ph type="subTitle" idx="2"/>
          </p:nvPr>
        </p:nvSpPr>
        <p:spPr>
          <a:xfrm>
            <a:off x="1670450" y="2743300"/>
            <a:ext cx="2460900" cy="1587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3"/>
          <p:cNvSpPr txBox="1">
            <a:spLocks noGrp="1"/>
          </p:cNvSpPr>
          <p:nvPr>
            <p:ph type="subTitle" idx="3"/>
          </p:nvPr>
        </p:nvSpPr>
        <p:spPr>
          <a:xfrm>
            <a:off x="1670450" y="2287087"/>
            <a:ext cx="2460900" cy="49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0" name="Google Shape;110;p23"/>
          <p:cNvSpPr txBox="1">
            <a:spLocks noGrp="1"/>
          </p:cNvSpPr>
          <p:nvPr>
            <p:ph type="subTitle" idx="4"/>
          </p:nvPr>
        </p:nvSpPr>
        <p:spPr>
          <a:xfrm>
            <a:off x="5012649" y="2287087"/>
            <a:ext cx="2460900" cy="49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11" name="Google Shape;111;p23"/>
          <p:cNvPicPr preferRelativeResize="0"/>
          <p:nvPr/>
        </p:nvPicPr>
        <p:blipFill rotWithShape="1">
          <a:blip r:embed="rId2">
            <a:alphaModFix/>
          </a:blip>
          <a:srcRect t="61776"/>
          <a:stretch/>
        </p:blipFill>
        <p:spPr>
          <a:xfrm flipH="1">
            <a:off x="25" y="4878926"/>
            <a:ext cx="9144003" cy="264574"/>
          </a:xfrm>
          <a:prstGeom prst="rect">
            <a:avLst/>
          </a:prstGeom>
          <a:noFill/>
          <a:ln>
            <a:noFill/>
          </a:ln>
        </p:spPr>
      </p:pic>
      <p:sp>
        <p:nvSpPr>
          <p:cNvPr id="112" name="Google Shape;112;p23"/>
          <p:cNvSpPr/>
          <p:nvPr/>
        </p:nvSpPr>
        <p:spPr>
          <a:xfrm rot="-5400000" flipH="1">
            <a:off x="7089950" y="-2601215"/>
            <a:ext cx="5397188" cy="5291862"/>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4"/>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17" name="Google Shape;117;p24"/>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18" name="Google Shape;118;p24"/>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25"/>
          <p:cNvSpPr txBox="1">
            <a:spLocks noGrp="1"/>
          </p:cNvSpPr>
          <p:nvPr>
            <p:ph type="subTitle" idx="1"/>
          </p:nvPr>
        </p:nvSpPr>
        <p:spPr>
          <a:xfrm>
            <a:off x="93762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5"/>
          <p:cNvSpPr txBox="1">
            <a:spLocks noGrp="1"/>
          </p:cNvSpPr>
          <p:nvPr>
            <p:ph type="subTitle" idx="2"/>
          </p:nvPr>
        </p:nvSpPr>
        <p:spPr>
          <a:xfrm>
            <a:off x="3484347"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5"/>
          <p:cNvSpPr txBox="1">
            <a:spLocks noGrp="1"/>
          </p:cNvSpPr>
          <p:nvPr>
            <p:ph type="subTitle" idx="3"/>
          </p:nvPr>
        </p:nvSpPr>
        <p:spPr>
          <a:xfrm>
            <a:off x="603107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5"/>
          <p:cNvSpPr txBox="1">
            <a:spLocks noGrp="1"/>
          </p:cNvSpPr>
          <p:nvPr>
            <p:ph type="subTitle" idx="4"/>
          </p:nvPr>
        </p:nvSpPr>
        <p:spPr>
          <a:xfrm>
            <a:off x="93762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25"/>
          <p:cNvSpPr txBox="1">
            <a:spLocks noGrp="1"/>
          </p:cNvSpPr>
          <p:nvPr>
            <p:ph type="subTitle" idx="5"/>
          </p:nvPr>
        </p:nvSpPr>
        <p:spPr>
          <a:xfrm>
            <a:off x="3484350"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25"/>
          <p:cNvSpPr txBox="1">
            <a:spLocks noGrp="1"/>
          </p:cNvSpPr>
          <p:nvPr>
            <p:ph type="subTitle" idx="6"/>
          </p:nvPr>
        </p:nvSpPr>
        <p:spPr>
          <a:xfrm>
            <a:off x="603107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27" name="Google Shape;127;p25"/>
          <p:cNvPicPr preferRelativeResize="0"/>
          <p:nvPr/>
        </p:nvPicPr>
        <p:blipFill rotWithShape="1">
          <a:blip r:embed="rId2">
            <a:alphaModFix/>
          </a:blip>
          <a:srcRect t="61776"/>
          <a:stretch/>
        </p:blipFill>
        <p:spPr>
          <a:xfrm flipH="1">
            <a:off x="25" y="4344050"/>
            <a:ext cx="9144003" cy="799451"/>
          </a:xfrm>
          <a:prstGeom prst="rect">
            <a:avLst/>
          </a:prstGeom>
          <a:noFill/>
          <a:ln>
            <a:noFill/>
          </a:ln>
        </p:spPr>
      </p:pic>
      <p:sp>
        <p:nvSpPr>
          <p:cNvPr id="128" name="Google Shape;128;p25"/>
          <p:cNvSpPr/>
          <p:nvPr/>
        </p:nvSpPr>
        <p:spPr>
          <a:xfrm rot="-5400000">
            <a:off x="5608776"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1" name="Google Shape;131;p26"/>
          <p:cNvSpPr txBox="1">
            <a:spLocks noGrp="1"/>
          </p:cNvSpPr>
          <p:nvPr>
            <p:ph type="subTitle" idx="1"/>
          </p:nvPr>
        </p:nvSpPr>
        <p:spPr>
          <a:xfrm>
            <a:off x="1786624" y="19775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6"/>
          <p:cNvSpPr txBox="1">
            <a:spLocks noGrp="1"/>
          </p:cNvSpPr>
          <p:nvPr>
            <p:ph type="subTitle" idx="2"/>
          </p:nvPr>
        </p:nvSpPr>
        <p:spPr>
          <a:xfrm>
            <a:off x="5613176" y="19775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26"/>
          <p:cNvSpPr txBox="1">
            <a:spLocks noGrp="1"/>
          </p:cNvSpPr>
          <p:nvPr>
            <p:ph type="subTitle" idx="3"/>
          </p:nvPr>
        </p:nvSpPr>
        <p:spPr>
          <a:xfrm>
            <a:off x="1786624" y="36380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6"/>
          <p:cNvSpPr txBox="1">
            <a:spLocks noGrp="1"/>
          </p:cNvSpPr>
          <p:nvPr>
            <p:ph type="subTitle" idx="4"/>
          </p:nvPr>
        </p:nvSpPr>
        <p:spPr>
          <a:xfrm>
            <a:off x="5613176" y="36380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5" name="Google Shape;135;p26"/>
          <p:cNvSpPr txBox="1">
            <a:spLocks noGrp="1"/>
          </p:cNvSpPr>
          <p:nvPr>
            <p:ph type="subTitle" idx="5"/>
          </p:nvPr>
        </p:nvSpPr>
        <p:spPr>
          <a:xfrm>
            <a:off x="1786624" y="1641968"/>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6" name="Google Shape;136;p26"/>
          <p:cNvSpPr txBox="1">
            <a:spLocks noGrp="1"/>
          </p:cNvSpPr>
          <p:nvPr>
            <p:ph type="subTitle" idx="6"/>
          </p:nvPr>
        </p:nvSpPr>
        <p:spPr>
          <a:xfrm>
            <a:off x="1786624" y="3302618"/>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7" name="Google Shape;137;p26"/>
          <p:cNvSpPr txBox="1">
            <a:spLocks noGrp="1"/>
          </p:cNvSpPr>
          <p:nvPr>
            <p:ph type="subTitle" idx="7"/>
          </p:nvPr>
        </p:nvSpPr>
        <p:spPr>
          <a:xfrm>
            <a:off x="5613149" y="1641968"/>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8" name="Google Shape;138;p26"/>
          <p:cNvSpPr txBox="1">
            <a:spLocks noGrp="1"/>
          </p:cNvSpPr>
          <p:nvPr>
            <p:ph type="subTitle" idx="8"/>
          </p:nvPr>
        </p:nvSpPr>
        <p:spPr>
          <a:xfrm>
            <a:off x="5613149" y="3302618"/>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39" name="Google Shape;139;p26"/>
          <p:cNvPicPr preferRelativeResize="0"/>
          <p:nvPr/>
        </p:nvPicPr>
        <p:blipFill rotWithShape="1">
          <a:blip r:embed="rId2">
            <a:alphaModFix/>
          </a:blip>
          <a:srcRect t="61776"/>
          <a:stretch/>
        </p:blipFill>
        <p:spPr>
          <a:xfrm flipH="1">
            <a:off x="25" y="4878926"/>
            <a:ext cx="9144003" cy="26457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27"/>
          <p:cNvSpPr txBox="1">
            <a:spLocks noGrp="1"/>
          </p:cNvSpPr>
          <p:nvPr>
            <p:ph type="subTitle" idx="1"/>
          </p:nvPr>
        </p:nvSpPr>
        <p:spPr>
          <a:xfrm>
            <a:off x="872900"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3" name="Google Shape;143;p27"/>
          <p:cNvSpPr txBox="1">
            <a:spLocks noGrp="1"/>
          </p:cNvSpPr>
          <p:nvPr>
            <p:ph type="subTitle" idx="2"/>
          </p:nvPr>
        </p:nvSpPr>
        <p:spPr>
          <a:xfrm>
            <a:off x="3442351"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 name="Google Shape;144;p27"/>
          <p:cNvSpPr txBox="1">
            <a:spLocks noGrp="1"/>
          </p:cNvSpPr>
          <p:nvPr>
            <p:ph type="subTitle" idx="3"/>
          </p:nvPr>
        </p:nvSpPr>
        <p:spPr>
          <a:xfrm>
            <a:off x="872900"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 name="Google Shape;145;p27"/>
          <p:cNvSpPr txBox="1">
            <a:spLocks noGrp="1"/>
          </p:cNvSpPr>
          <p:nvPr>
            <p:ph type="subTitle" idx="4"/>
          </p:nvPr>
        </p:nvSpPr>
        <p:spPr>
          <a:xfrm>
            <a:off x="3442349"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27"/>
          <p:cNvSpPr txBox="1">
            <a:spLocks noGrp="1"/>
          </p:cNvSpPr>
          <p:nvPr>
            <p:ph type="subTitle" idx="5"/>
          </p:nvPr>
        </p:nvSpPr>
        <p:spPr>
          <a:xfrm>
            <a:off x="6011798"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27"/>
          <p:cNvSpPr txBox="1">
            <a:spLocks noGrp="1"/>
          </p:cNvSpPr>
          <p:nvPr>
            <p:ph type="subTitle" idx="6"/>
          </p:nvPr>
        </p:nvSpPr>
        <p:spPr>
          <a:xfrm>
            <a:off x="6011798"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27"/>
          <p:cNvSpPr txBox="1">
            <a:spLocks noGrp="1"/>
          </p:cNvSpPr>
          <p:nvPr>
            <p:ph type="subTitle" idx="7"/>
          </p:nvPr>
        </p:nvSpPr>
        <p:spPr>
          <a:xfrm>
            <a:off x="872903"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9" name="Google Shape;149;p27"/>
          <p:cNvSpPr txBox="1">
            <a:spLocks noGrp="1"/>
          </p:cNvSpPr>
          <p:nvPr>
            <p:ph type="subTitle" idx="8"/>
          </p:nvPr>
        </p:nvSpPr>
        <p:spPr>
          <a:xfrm>
            <a:off x="3442352"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0" name="Google Shape;150;p27"/>
          <p:cNvSpPr txBox="1">
            <a:spLocks noGrp="1"/>
          </p:cNvSpPr>
          <p:nvPr>
            <p:ph type="subTitle" idx="9"/>
          </p:nvPr>
        </p:nvSpPr>
        <p:spPr>
          <a:xfrm>
            <a:off x="6011797"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1" name="Google Shape;151;p27"/>
          <p:cNvSpPr txBox="1">
            <a:spLocks noGrp="1"/>
          </p:cNvSpPr>
          <p:nvPr>
            <p:ph type="subTitle" idx="13"/>
          </p:nvPr>
        </p:nvSpPr>
        <p:spPr>
          <a:xfrm>
            <a:off x="872903" y="2803907"/>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2" name="Google Shape;152;p27"/>
          <p:cNvSpPr txBox="1">
            <a:spLocks noGrp="1"/>
          </p:cNvSpPr>
          <p:nvPr>
            <p:ph type="subTitle" idx="14"/>
          </p:nvPr>
        </p:nvSpPr>
        <p:spPr>
          <a:xfrm>
            <a:off x="3442352" y="2803907"/>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3" name="Google Shape;153;p27"/>
          <p:cNvSpPr txBox="1">
            <a:spLocks noGrp="1"/>
          </p:cNvSpPr>
          <p:nvPr>
            <p:ph type="subTitle" idx="15"/>
          </p:nvPr>
        </p:nvSpPr>
        <p:spPr>
          <a:xfrm>
            <a:off x="6011797" y="2803907"/>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54" name="Google Shape;154;p27"/>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55" name="Google Shape;155;p27"/>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28"/>
          <p:cNvSpPr txBox="1">
            <a:spLocks noGrp="1"/>
          </p:cNvSpPr>
          <p:nvPr>
            <p:ph type="subTitle" idx="1"/>
          </p:nvPr>
        </p:nvSpPr>
        <p:spPr>
          <a:xfrm>
            <a:off x="872903"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28"/>
          <p:cNvSpPr txBox="1">
            <a:spLocks noGrp="1"/>
          </p:cNvSpPr>
          <p:nvPr>
            <p:ph type="subTitle" idx="2"/>
          </p:nvPr>
        </p:nvSpPr>
        <p:spPr>
          <a:xfrm>
            <a:off x="3442351"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28"/>
          <p:cNvSpPr txBox="1">
            <a:spLocks noGrp="1"/>
          </p:cNvSpPr>
          <p:nvPr>
            <p:ph type="subTitle" idx="3"/>
          </p:nvPr>
        </p:nvSpPr>
        <p:spPr>
          <a:xfrm>
            <a:off x="2157627"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28"/>
          <p:cNvSpPr txBox="1">
            <a:spLocks noGrp="1"/>
          </p:cNvSpPr>
          <p:nvPr>
            <p:ph type="subTitle" idx="4"/>
          </p:nvPr>
        </p:nvSpPr>
        <p:spPr>
          <a:xfrm>
            <a:off x="6011798"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28"/>
          <p:cNvSpPr txBox="1">
            <a:spLocks noGrp="1"/>
          </p:cNvSpPr>
          <p:nvPr>
            <p:ph type="subTitle" idx="5"/>
          </p:nvPr>
        </p:nvSpPr>
        <p:spPr>
          <a:xfrm>
            <a:off x="4727074"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28"/>
          <p:cNvSpPr txBox="1">
            <a:spLocks noGrp="1"/>
          </p:cNvSpPr>
          <p:nvPr>
            <p:ph type="subTitle" idx="6"/>
          </p:nvPr>
        </p:nvSpPr>
        <p:spPr>
          <a:xfrm>
            <a:off x="872903"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4" name="Google Shape;164;p28"/>
          <p:cNvSpPr txBox="1">
            <a:spLocks noGrp="1"/>
          </p:cNvSpPr>
          <p:nvPr>
            <p:ph type="subTitle" idx="7"/>
          </p:nvPr>
        </p:nvSpPr>
        <p:spPr>
          <a:xfrm>
            <a:off x="3442350"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5" name="Google Shape;165;p28"/>
          <p:cNvSpPr txBox="1">
            <a:spLocks noGrp="1"/>
          </p:cNvSpPr>
          <p:nvPr>
            <p:ph type="subTitle" idx="8"/>
          </p:nvPr>
        </p:nvSpPr>
        <p:spPr>
          <a:xfrm>
            <a:off x="6011797"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6" name="Google Shape;166;p28"/>
          <p:cNvSpPr txBox="1">
            <a:spLocks noGrp="1"/>
          </p:cNvSpPr>
          <p:nvPr>
            <p:ph type="subTitle" idx="9"/>
          </p:nvPr>
        </p:nvSpPr>
        <p:spPr>
          <a:xfrm>
            <a:off x="2157626" y="2803900"/>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7" name="Google Shape;167;p28"/>
          <p:cNvSpPr txBox="1">
            <a:spLocks noGrp="1"/>
          </p:cNvSpPr>
          <p:nvPr>
            <p:ph type="subTitle" idx="13"/>
          </p:nvPr>
        </p:nvSpPr>
        <p:spPr>
          <a:xfrm>
            <a:off x="4727074" y="2803900"/>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68" name="Google Shape;168;p28"/>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69" name="Google Shape;169;p28"/>
          <p:cNvSpPr/>
          <p:nvPr/>
        </p:nvSpPr>
        <p:spPr>
          <a:xfrm rot="-5400000">
            <a:off x="4937451"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70"/>
        <p:cNvGrpSpPr/>
        <p:nvPr/>
      </p:nvGrpSpPr>
      <p:grpSpPr>
        <a:xfrm>
          <a:off x="0" y="0"/>
          <a:ext cx="0" cy="0"/>
          <a:chOff x="0" y="0"/>
          <a:chExt cx="0" cy="0"/>
        </a:xfrm>
      </p:grpSpPr>
      <p:sp>
        <p:nvSpPr>
          <p:cNvPr id="171" name="Google Shape;171;p29"/>
          <p:cNvSpPr txBox="1">
            <a:spLocks noGrp="1"/>
          </p:cNvSpPr>
          <p:nvPr>
            <p:ph type="title" hasCustomPrompt="1"/>
          </p:nvPr>
        </p:nvSpPr>
        <p:spPr>
          <a:xfrm>
            <a:off x="3749675" y="659101"/>
            <a:ext cx="4083600" cy="597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2" name="Google Shape;172;p29"/>
          <p:cNvSpPr txBox="1">
            <a:spLocks noGrp="1"/>
          </p:cNvSpPr>
          <p:nvPr>
            <p:ph type="subTitle" idx="1"/>
          </p:nvPr>
        </p:nvSpPr>
        <p:spPr>
          <a:xfrm>
            <a:off x="3749675" y="1307347"/>
            <a:ext cx="4083600" cy="465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73" name="Google Shape;173;p29"/>
          <p:cNvSpPr txBox="1">
            <a:spLocks noGrp="1"/>
          </p:cNvSpPr>
          <p:nvPr>
            <p:ph type="title" idx="2" hasCustomPrompt="1"/>
          </p:nvPr>
        </p:nvSpPr>
        <p:spPr>
          <a:xfrm>
            <a:off x="3749675" y="2014975"/>
            <a:ext cx="4083600" cy="597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4" name="Google Shape;174;p29"/>
          <p:cNvSpPr txBox="1">
            <a:spLocks noGrp="1"/>
          </p:cNvSpPr>
          <p:nvPr>
            <p:ph type="subTitle" idx="3"/>
          </p:nvPr>
        </p:nvSpPr>
        <p:spPr>
          <a:xfrm>
            <a:off x="3749675" y="2663222"/>
            <a:ext cx="4083600" cy="465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75" name="Google Shape;175;p29"/>
          <p:cNvSpPr txBox="1">
            <a:spLocks noGrp="1"/>
          </p:cNvSpPr>
          <p:nvPr>
            <p:ph type="title" idx="4" hasCustomPrompt="1"/>
          </p:nvPr>
        </p:nvSpPr>
        <p:spPr>
          <a:xfrm>
            <a:off x="3749675" y="3370849"/>
            <a:ext cx="4083600" cy="597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6" name="Google Shape;176;p29"/>
          <p:cNvSpPr txBox="1">
            <a:spLocks noGrp="1"/>
          </p:cNvSpPr>
          <p:nvPr>
            <p:ph type="subTitle" idx="5"/>
          </p:nvPr>
        </p:nvSpPr>
        <p:spPr>
          <a:xfrm>
            <a:off x="3749675" y="4019096"/>
            <a:ext cx="4083600" cy="465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30"/>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lang="en" sz="1000" b="1" u="sng">
                <a:solidFill>
                  <a:schemeClr val="dk1"/>
                </a:solid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&amp; images by </a:t>
            </a:r>
            <a:r>
              <a:rPr lang="en" sz="10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Archivo"/>
                <a:ea typeface="Archivo"/>
                <a:cs typeface="Archivo"/>
                <a:sym typeface="Archivo"/>
              </a:rPr>
              <a:t> </a:t>
            </a:r>
            <a:endParaRPr sz="1000" b="1" u="sng">
              <a:solidFill>
                <a:schemeClr val="dk1"/>
              </a:solidFill>
              <a:latin typeface="Archivo"/>
              <a:ea typeface="Archivo"/>
              <a:cs typeface="Archivo"/>
              <a:sym typeface="Archivo"/>
            </a:endParaRPr>
          </a:p>
        </p:txBody>
      </p:sp>
      <p:pic>
        <p:nvPicPr>
          <p:cNvPr id="181" name="Google Shape;181;p30"/>
          <p:cNvPicPr preferRelativeResize="0"/>
          <p:nvPr/>
        </p:nvPicPr>
        <p:blipFill rotWithShape="1">
          <a:blip r:embed="rId5">
            <a:alphaModFix/>
          </a:blip>
          <a:srcRect t="10127" b="45416"/>
          <a:stretch/>
        </p:blipFill>
        <p:spPr>
          <a:xfrm rot="5400000">
            <a:off x="5492132" y="1594201"/>
            <a:ext cx="5380101" cy="1955100"/>
          </a:xfrm>
          <a:prstGeom prst="rect">
            <a:avLst/>
          </a:prstGeom>
          <a:noFill/>
          <a:ln>
            <a:noFill/>
          </a:ln>
        </p:spPr>
      </p:pic>
      <p:pic>
        <p:nvPicPr>
          <p:cNvPr id="182" name="Google Shape;182;p30"/>
          <p:cNvPicPr preferRelativeResize="0"/>
          <p:nvPr/>
        </p:nvPicPr>
        <p:blipFill rotWithShape="1">
          <a:blip r:embed="rId5">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215750"/>
            <a:ext cx="7704000" cy="3163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sz="1400"/>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pic>
        <p:nvPicPr>
          <p:cNvPr id="19" name="Google Shape;19;p4"/>
          <p:cNvPicPr preferRelativeResize="0"/>
          <p:nvPr/>
        </p:nvPicPr>
        <p:blipFill rotWithShape="1">
          <a:blip r:embed="rId2">
            <a:alphaModFix/>
          </a:blip>
          <a:srcRect l="39171" r="5368"/>
          <a:stretch/>
        </p:blipFill>
        <p:spPr>
          <a:xfrm>
            <a:off x="7719024" y="0"/>
            <a:ext cx="3005225" cy="5143499"/>
          </a:xfrm>
          <a:prstGeom prst="rect">
            <a:avLst/>
          </a:prstGeom>
          <a:noFill/>
          <a:ln>
            <a:noFill/>
          </a:ln>
        </p:spPr>
      </p:pic>
      <p:sp>
        <p:nvSpPr>
          <p:cNvPr id="20" name="Google Shape;20;p4"/>
          <p:cNvSpPr/>
          <p:nvPr/>
        </p:nvSpPr>
        <p:spPr>
          <a:xfrm rot="10800000">
            <a:off x="7719024" y="-139479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5"/>
          <p:cNvSpPr txBox="1">
            <a:spLocks noGrp="1"/>
          </p:cNvSpPr>
          <p:nvPr>
            <p:ph type="subTitle" idx="1"/>
          </p:nvPr>
        </p:nvSpPr>
        <p:spPr>
          <a:xfrm>
            <a:off x="5055284" y="3506410"/>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5"/>
          <p:cNvSpPr txBox="1">
            <a:spLocks noGrp="1"/>
          </p:cNvSpPr>
          <p:nvPr>
            <p:ph type="subTitle" idx="2"/>
          </p:nvPr>
        </p:nvSpPr>
        <p:spPr>
          <a:xfrm>
            <a:off x="1583300" y="3506410"/>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5055275" y="29701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 name="Google Shape;26;p5"/>
          <p:cNvSpPr txBox="1">
            <a:spLocks noGrp="1"/>
          </p:cNvSpPr>
          <p:nvPr>
            <p:ph type="subTitle" idx="4"/>
          </p:nvPr>
        </p:nvSpPr>
        <p:spPr>
          <a:xfrm>
            <a:off x="1583075" y="29701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27" name="Google Shape;27;p5"/>
          <p:cNvPicPr preferRelativeResize="0"/>
          <p:nvPr/>
        </p:nvPicPr>
        <p:blipFill rotWithShape="1">
          <a:blip r:embed="rId2">
            <a:alphaModFix/>
          </a:blip>
          <a:srcRect t="10127" b="45416"/>
          <a:stretch/>
        </p:blipFill>
        <p:spPr>
          <a:xfrm rot="10800000" flipH="1">
            <a:off x="0" y="3834476"/>
            <a:ext cx="9144003" cy="1900699"/>
          </a:xfrm>
          <a:prstGeom prst="rect">
            <a:avLst/>
          </a:prstGeom>
          <a:noFill/>
          <a:ln>
            <a:noFill/>
          </a:ln>
        </p:spPr>
      </p:pic>
      <p:sp>
        <p:nvSpPr>
          <p:cNvPr id="28" name="Google Shape;28;p5"/>
          <p:cNvSpPr/>
          <p:nvPr/>
        </p:nvSpPr>
        <p:spPr>
          <a:xfrm rot="-5400000" flipH="1">
            <a:off x="6526299" y="34443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31" name="Google Shape;31;p6"/>
          <p:cNvPicPr preferRelativeResize="0"/>
          <p:nvPr/>
        </p:nvPicPr>
        <p:blipFill rotWithShape="1">
          <a:blip r:embed="rId2">
            <a:alphaModFix/>
          </a:blip>
          <a:srcRect t="61776"/>
          <a:stretch/>
        </p:blipFill>
        <p:spPr>
          <a:xfrm flipH="1">
            <a:off x="25" y="4878926"/>
            <a:ext cx="9144003" cy="264574"/>
          </a:xfrm>
          <a:prstGeom prst="rect">
            <a:avLst/>
          </a:prstGeom>
          <a:noFill/>
          <a:ln>
            <a:noFill/>
          </a:ln>
        </p:spPr>
      </p:pic>
      <p:sp>
        <p:nvSpPr>
          <p:cNvPr id="32" name="Google Shape;32;p6"/>
          <p:cNvSpPr/>
          <p:nvPr/>
        </p:nvSpPr>
        <p:spPr>
          <a:xfrm rot="-5400000" flipH="1">
            <a:off x="6164623" y="-2882478"/>
            <a:ext cx="4099350" cy="401935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7"/>
          <p:cNvSpPr txBox="1">
            <a:spLocks noGrp="1"/>
          </p:cNvSpPr>
          <p:nvPr>
            <p:ph type="subTitle" idx="1"/>
          </p:nvPr>
        </p:nvSpPr>
        <p:spPr>
          <a:xfrm>
            <a:off x="720000" y="1700300"/>
            <a:ext cx="4294800" cy="1910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6" name="Google Shape;36;p7"/>
          <p:cNvSpPr/>
          <p:nvPr/>
        </p:nvSpPr>
        <p:spPr>
          <a:xfrm rot="5400000">
            <a:off x="-1678050" y="3954635"/>
            <a:ext cx="5397188" cy="5291862"/>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39" name="Google Shape;39;p8"/>
          <p:cNvPicPr preferRelativeResize="0"/>
          <p:nvPr/>
        </p:nvPicPr>
        <p:blipFill rotWithShape="1">
          <a:blip r:embed="rId2">
            <a:alphaModFix/>
          </a:blip>
          <a:srcRect l="39171" r="5368"/>
          <a:stretch/>
        </p:blipFill>
        <p:spPr>
          <a:xfrm rot="10800000" flipH="1">
            <a:off x="7670188" y="0"/>
            <a:ext cx="3005225" cy="5143499"/>
          </a:xfrm>
          <a:prstGeom prst="rect">
            <a:avLst/>
          </a:prstGeom>
          <a:noFill/>
          <a:ln>
            <a:noFill/>
          </a:ln>
        </p:spPr>
      </p:pic>
      <p:pic>
        <p:nvPicPr>
          <p:cNvPr id="40" name="Google Shape;40;p8"/>
          <p:cNvPicPr preferRelativeResize="0"/>
          <p:nvPr/>
        </p:nvPicPr>
        <p:blipFill rotWithShape="1">
          <a:blip r:embed="rId2">
            <a:alphaModFix/>
          </a:blip>
          <a:srcRect l="39171" r="5368"/>
          <a:stretch/>
        </p:blipFill>
        <p:spPr>
          <a:xfrm flipH="1">
            <a:off x="-1531412" y="0"/>
            <a:ext cx="3005225" cy="5143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135550" y="1208313"/>
            <a:ext cx="4872900" cy="165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01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3" name="Google Shape;43;p9"/>
          <p:cNvSpPr txBox="1">
            <a:spLocks noGrp="1"/>
          </p:cNvSpPr>
          <p:nvPr>
            <p:ph type="subTitle" idx="1"/>
          </p:nvPr>
        </p:nvSpPr>
        <p:spPr>
          <a:xfrm>
            <a:off x="2135550" y="3264088"/>
            <a:ext cx="4872900" cy="671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a:spLocks noGrp="1"/>
          </p:cNvSpPr>
          <p:nvPr>
            <p:ph type="pic" idx="2"/>
          </p:nvPr>
        </p:nvSpPr>
        <p:spPr>
          <a:xfrm>
            <a:off x="0" y="0"/>
            <a:ext cx="9144000" cy="5143500"/>
          </a:xfrm>
          <a:prstGeom prst="rect">
            <a:avLst/>
          </a:prstGeom>
          <a:noFill/>
          <a:ln>
            <a:noFill/>
          </a:ln>
        </p:spPr>
      </p:sp>
      <p:sp>
        <p:nvSpPr>
          <p:cNvPr id="46" name="Google Shape;46;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438185" y="1158595"/>
            <a:ext cx="5637300" cy="1777800"/>
          </a:xfrm>
          <a:prstGeom prst="rect">
            <a:avLst/>
          </a:prstGeom>
        </p:spPr>
        <p:txBody>
          <a:bodyPr spcFirstLastPara="1" wrap="square" lIns="91425" tIns="91425" rIns="91425" bIns="91425" anchor="b" anchorCtr="0">
            <a:noAutofit/>
          </a:bodyPr>
          <a:lstStyle/>
          <a:p>
            <a:r>
              <a:rPr lang="en" dirty="0">
                <a:solidFill>
                  <a:srgbClr val="3A3E5F"/>
                </a:solidFill>
              </a:rPr>
              <a:t>KEYLOGGER </a:t>
            </a:r>
            <a:br>
              <a:rPr lang="en" dirty="0">
                <a:solidFill>
                  <a:srgbClr val="3A3E5F"/>
                </a:solidFill>
              </a:rPr>
            </a:br>
            <a:r>
              <a:rPr lang="en" dirty="0">
                <a:solidFill>
                  <a:schemeClr val="accent1"/>
                </a:solidFill>
              </a:rPr>
              <a:t>PROJECT</a:t>
            </a:r>
            <a:endParaRPr lang="en-US" dirty="0">
              <a:solidFill>
                <a:schemeClr val="accent1"/>
              </a:solidFill>
            </a:endParaRPr>
          </a:p>
        </p:txBody>
      </p:sp>
      <p:sp>
        <p:nvSpPr>
          <p:cNvPr id="206" name="Google Shape;206;p39"/>
          <p:cNvSpPr txBox="1">
            <a:spLocks noGrp="1"/>
          </p:cNvSpPr>
          <p:nvPr>
            <p:ph type="subTitle" idx="1"/>
          </p:nvPr>
        </p:nvSpPr>
        <p:spPr>
          <a:xfrm>
            <a:off x="381607" y="2850833"/>
            <a:ext cx="5573265" cy="1569532"/>
          </a:xfrm>
          <a:prstGeom prst="rect">
            <a:avLst/>
          </a:prstGeom>
        </p:spPr>
        <p:txBody>
          <a:bodyPr spcFirstLastPara="1" wrap="square" lIns="91425" tIns="91425" rIns="91425" bIns="91425" anchor="t" anchorCtr="0">
            <a:noAutofit/>
          </a:bodyPr>
          <a:lstStyle/>
          <a:p>
            <a:pPr marL="0" indent="0"/>
            <a:r>
              <a:rPr lang="en" dirty="0">
                <a:solidFill>
                  <a:schemeClr val="bg2">
                    <a:lumMod val="10000"/>
                  </a:schemeClr>
                </a:solidFill>
              </a:rPr>
              <a:t>PRESENTED BY</a:t>
            </a:r>
          </a:p>
          <a:p>
            <a:pPr marL="0" indent="0"/>
            <a:r>
              <a:rPr lang="en" dirty="0">
                <a:solidFill>
                  <a:schemeClr val="bg2">
                    <a:lumMod val="10000"/>
                  </a:schemeClr>
                </a:solidFill>
              </a:rPr>
              <a:t>TAMIZHINIAN. G</a:t>
            </a:r>
          </a:p>
          <a:p>
            <a:pPr marL="0" indent="0"/>
            <a:endParaRPr lang="en" sz="1800" dirty="0">
              <a:solidFill>
                <a:schemeClr val="bg2">
                  <a:lumMod val="10000"/>
                </a:schemeClr>
              </a:solidFill>
              <a:ea typeface="Tahoma"/>
            </a:endParaRPr>
          </a:p>
          <a:p>
            <a:pPr marL="0" indent="0"/>
            <a:r>
              <a:rPr lang="en" sz="1800" dirty="0">
                <a:solidFill>
                  <a:schemeClr val="bg2">
                    <a:lumMod val="10000"/>
                  </a:schemeClr>
                </a:solidFill>
                <a:ea typeface="Tahoma"/>
              </a:rPr>
              <a:t>Information Technology</a:t>
            </a:r>
            <a:endParaRPr lang="en" dirty="0">
              <a:solidFill>
                <a:schemeClr val="bg2">
                  <a:lumMod val="10000"/>
                </a:schemeClr>
              </a:solidFill>
            </a:endParaRPr>
          </a:p>
          <a:p>
            <a:pPr marL="0" indent="0"/>
            <a:r>
              <a:rPr lang="en" sz="1800" dirty="0">
                <a:solidFill>
                  <a:schemeClr val="bg2">
                    <a:lumMod val="10000"/>
                  </a:schemeClr>
                </a:solidFill>
                <a:ea typeface="Tahoma"/>
              </a:rPr>
              <a:t>Anjalai Ammal Mahalingam Engineering College</a:t>
            </a:r>
            <a:endParaRPr lang="en" sz="1800" dirty="0">
              <a:solidFill>
                <a:schemeClr val="bg2">
                  <a:lumMod val="10000"/>
                </a:schemeClr>
              </a:solidFill>
            </a:endParaRPr>
          </a:p>
          <a:p>
            <a:pPr marL="0" indent="0"/>
            <a:endParaRPr lang="en" sz="1800" dirty="0">
              <a:solidFill>
                <a:srgbClr val="3A3E5F"/>
              </a:solidFill>
              <a:ea typeface="Tahoma"/>
            </a:endParaRPr>
          </a:p>
          <a:p>
            <a:pPr marL="0" indent="0"/>
            <a:endParaRPr lang="en" dirty="0"/>
          </a:p>
        </p:txBody>
      </p:sp>
      <p:pic>
        <p:nvPicPr>
          <p:cNvPr id="207" name="Google Shape;207;p39"/>
          <p:cNvPicPr preferRelativeResize="0"/>
          <p:nvPr/>
        </p:nvPicPr>
        <p:blipFill rotWithShape="1">
          <a:blip r:embed="rId3">
            <a:alphaModFix/>
          </a:blip>
          <a:srcRect l="39171" r="5368"/>
          <a:stretch/>
        </p:blipFill>
        <p:spPr>
          <a:xfrm>
            <a:off x="6153199" y="0"/>
            <a:ext cx="3005225" cy="5143499"/>
          </a:xfrm>
          <a:prstGeom prst="rect">
            <a:avLst/>
          </a:prstGeom>
          <a:noFill/>
          <a:ln>
            <a:noFill/>
          </a:ln>
        </p:spPr>
      </p:pic>
      <p:sp>
        <p:nvSpPr>
          <p:cNvPr id="208" name="Google Shape;208;p39"/>
          <p:cNvSpPr/>
          <p:nvPr/>
        </p:nvSpPr>
        <p:spPr>
          <a:xfrm rot="10800000">
            <a:off x="6153199" y="-139479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609600" y="152400"/>
            <a:ext cx="7704000" cy="572700"/>
          </a:xfrm>
          <a:prstGeom prst="rect">
            <a:avLst/>
          </a:prstGeom>
        </p:spPr>
        <p:txBody>
          <a:bodyPr spcFirstLastPara="1" wrap="square" lIns="91425" tIns="91425" rIns="91425" bIns="91425" anchor="t" anchorCtr="0">
            <a:noAutofit/>
          </a:bodyPr>
          <a:lstStyle/>
          <a:p>
            <a:endParaRPr lang="en" dirty="0">
              <a:solidFill>
                <a:schemeClr val="accent1"/>
              </a:solidFill>
            </a:endParaRPr>
          </a:p>
        </p:txBody>
      </p:sp>
      <p:sp>
        <p:nvSpPr>
          <p:cNvPr id="24" name="Subtitle 23">
            <a:extLst>
              <a:ext uri="{FF2B5EF4-FFF2-40B4-BE49-F238E27FC236}">
                <a16:creationId xmlns:a16="http://schemas.microsoft.com/office/drawing/2014/main" id="{5560CB6C-1D23-991C-1286-6774E74B5370}"/>
              </a:ext>
            </a:extLst>
          </p:cNvPr>
          <p:cNvSpPr>
            <a:spLocks noGrp="1"/>
          </p:cNvSpPr>
          <p:nvPr>
            <p:ph type="body" idx="1"/>
          </p:nvPr>
        </p:nvSpPr>
        <p:spPr>
          <a:xfrm>
            <a:off x="128793" y="819150"/>
            <a:ext cx="7704000" cy="4267200"/>
          </a:xfrm>
        </p:spPr>
        <p:txBody>
          <a:bodyPr>
            <a:normAutofit/>
          </a:bodyPr>
          <a:lstStyle/>
          <a:p>
            <a:pPr marL="152400" indent="0">
              <a:lnSpc>
                <a:spcPct val="150000"/>
              </a:lnSpc>
              <a:buNone/>
            </a:pPr>
            <a:endParaRPr lang="en-US" dirty="0">
              <a:solidFill>
                <a:schemeClr val="bg2">
                  <a:lumMod val="10000"/>
                </a:schemeClr>
              </a:solidFill>
              <a:latin typeface="Times New Roman"/>
            </a:endParaRPr>
          </a:p>
        </p:txBody>
      </p:sp>
      <p:pic>
        <p:nvPicPr>
          <p:cNvPr id="4" name="Picture 3">
            <a:extLst>
              <a:ext uri="{FF2B5EF4-FFF2-40B4-BE49-F238E27FC236}">
                <a16:creationId xmlns:a16="http://schemas.microsoft.com/office/drawing/2014/main" id="{3611FA4C-A063-3008-3207-3EE8149BAF5A}"/>
              </a:ext>
            </a:extLst>
          </p:cNvPr>
          <p:cNvPicPr>
            <a:picLocks noChangeAspect="1"/>
          </p:cNvPicPr>
          <p:nvPr/>
        </p:nvPicPr>
        <p:blipFill>
          <a:blip r:embed="rId3"/>
          <a:stretch>
            <a:fillRect/>
          </a:stretch>
        </p:blipFill>
        <p:spPr>
          <a:xfrm>
            <a:off x="98313" y="57150"/>
            <a:ext cx="7704000" cy="5143500"/>
          </a:xfrm>
          <a:prstGeom prst="rect">
            <a:avLst/>
          </a:prstGeom>
        </p:spPr>
      </p:pic>
    </p:spTree>
    <p:extLst>
      <p:ext uri="{BB962C8B-B14F-4D97-AF65-F5344CB8AC3E}">
        <p14:creationId xmlns:p14="http://schemas.microsoft.com/office/powerpoint/2010/main" val="20383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609600" y="152400"/>
            <a:ext cx="7704000" cy="572700"/>
          </a:xfrm>
          <a:prstGeom prst="rect">
            <a:avLst/>
          </a:prstGeom>
        </p:spPr>
        <p:txBody>
          <a:bodyPr spcFirstLastPara="1" wrap="square" lIns="91425" tIns="91425" rIns="91425" bIns="91425" anchor="t" anchorCtr="0">
            <a:noAutofit/>
          </a:bodyPr>
          <a:lstStyle/>
          <a:p>
            <a:endParaRPr lang="en" dirty="0">
              <a:solidFill>
                <a:schemeClr val="accent1"/>
              </a:solidFill>
            </a:endParaRPr>
          </a:p>
        </p:txBody>
      </p:sp>
      <p:sp>
        <p:nvSpPr>
          <p:cNvPr id="24" name="Subtitle 23">
            <a:extLst>
              <a:ext uri="{FF2B5EF4-FFF2-40B4-BE49-F238E27FC236}">
                <a16:creationId xmlns:a16="http://schemas.microsoft.com/office/drawing/2014/main" id="{5560CB6C-1D23-991C-1286-6774E74B5370}"/>
              </a:ext>
            </a:extLst>
          </p:cNvPr>
          <p:cNvSpPr>
            <a:spLocks noGrp="1"/>
          </p:cNvSpPr>
          <p:nvPr>
            <p:ph type="body" idx="1"/>
          </p:nvPr>
        </p:nvSpPr>
        <p:spPr>
          <a:xfrm>
            <a:off x="128793" y="819150"/>
            <a:ext cx="7704000" cy="4267200"/>
          </a:xfrm>
        </p:spPr>
        <p:txBody>
          <a:bodyPr>
            <a:normAutofit/>
          </a:bodyPr>
          <a:lstStyle/>
          <a:p>
            <a:pPr marL="438150" indent="-285750">
              <a:lnSpc>
                <a:spcPct val="150000"/>
              </a:lnSpc>
            </a:pPr>
            <a:endParaRPr lang="en-US" dirty="0">
              <a:solidFill>
                <a:schemeClr val="bg2">
                  <a:lumMod val="10000"/>
                </a:schemeClr>
              </a:solidFill>
              <a:latin typeface="Times New Roman"/>
            </a:endParaRPr>
          </a:p>
        </p:txBody>
      </p:sp>
      <p:pic>
        <p:nvPicPr>
          <p:cNvPr id="4" name="Picture 3">
            <a:extLst>
              <a:ext uri="{FF2B5EF4-FFF2-40B4-BE49-F238E27FC236}">
                <a16:creationId xmlns:a16="http://schemas.microsoft.com/office/drawing/2014/main" id="{88AB262A-46EF-1EB1-572A-78CE5249C8CD}"/>
              </a:ext>
            </a:extLst>
          </p:cNvPr>
          <p:cNvPicPr>
            <a:picLocks noChangeAspect="1"/>
          </p:cNvPicPr>
          <p:nvPr/>
        </p:nvPicPr>
        <p:blipFill>
          <a:blip r:embed="rId3"/>
          <a:stretch>
            <a:fillRect/>
          </a:stretch>
        </p:blipFill>
        <p:spPr>
          <a:xfrm>
            <a:off x="84000" y="45720"/>
            <a:ext cx="7620000" cy="5143500"/>
          </a:xfrm>
          <a:prstGeom prst="rect">
            <a:avLst/>
          </a:prstGeom>
        </p:spPr>
      </p:pic>
    </p:spTree>
    <p:extLst>
      <p:ext uri="{BB962C8B-B14F-4D97-AF65-F5344CB8AC3E}">
        <p14:creationId xmlns:p14="http://schemas.microsoft.com/office/powerpoint/2010/main" val="425048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609600" y="152400"/>
            <a:ext cx="7704000" cy="572700"/>
          </a:xfrm>
          <a:prstGeom prst="rect">
            <a:avLst/>
          </a:prstGeom>
        </p:spPr>
        <p:txBody>
          <a:bodyPr spcFirstLastPara="1" wrap="square" lIns="91425" tIns="91425" rIns="91425" bIns="91425" anchor="t" anchorCtr="0">
            <a:noAutofit/>
          </a:bodyPr>
          <a:lstStyle/>
          <a:p>
            <a:endParaRPr lang="en" dirty="0">
              <a:solidFill>
                <a:schemeClr val="accent1"/>
              </a:solidFill>
            </a:endParaRPr>
          </a:p>
        </p:txBody>
      </p:sp>
      <p:sp>
        <p:nvSpPr>
          <p:cNvPr id="24" name="Subtitle 23">
            <a:extLst>
              <a:ext uri="{FF2B5EF4-FFF2-40B4-BE49-F238E27FC236}">
                <a16:creationId xmlns:a16="http://schemas.microsoft.com/office/drawing/2014/main" id="{5560CB6C-1D23-991C-1286-6774E74B5370}"/>
              </a:ext>
            </a:extLst>
          </p:cNvPr>
          <p:cNvSpPr>
            <a:spLocks noGrp="1"/>
          </p:cNvSpPr>
          <p:nvPr>
            <p:ph type="body" idx="1"/>
          </p:nvPr>
        </p:nvSpPr>
        <p:spPr>
          <a:xfrm>
            <a:off x="128793" y="819150"/>
            <a:ext cx="7704000" cy="4267200"/>
          </a:xfrm>
        </p:spPr>
        <p:txBody>
          <a:bodyPr>
            <a:normAutofit/>
          </a:bodyPr>
          <a:lstStyle/>
          <a:p>
            <a:pPr marL="438150" indent="-285750">
              <a:lnSpc>
                <a:spcPct val="150000"/>
              </a:lnSpc>
            </a:pPr>
            <a:endParaRPr lang="en-US" dirty="0">
              <a:solidFill>
                <a:schemeClr val="bg2">
                  <a:lumMod val="10000"/>
                </a:schemeClr>
              </a:solidFill>
              <a:latin typeface="Times New Roman"/>
            </a:endParaRPr>
          </a:p>
        </p:txBody>
      </p:sp>
      <p:pic>
        <p:nvPicPr>
          <p:cNvPr id="6" name="Picture 5">
            <a:extLst>
              <a:ext uri="{FF2B5EF4-FFF2-40B4-BE49-F238E27FC236}">
                <a16:creationId xmlns:a16="http://schemas.microsoft.com/office/drawing/2014/main" id="{DC4EE928-F9E7-C203-F87E-4F26B74685F9}"/>
              </a:ext>
            </a:extLst>
          </p:cNvPr>
          <p:cNvPicPr>
            <a:picLocks noChangeAspect="1"/>
          </p:cNvPicPr>
          <p:nvPr/>
        </p:nvPicPr>
        <p:blipFill>
          <a:blip r:embed="rId3"/>
          <a:stretch>
            <a:fillRect/>
          </a:stretch>
        </p:blipFill>
        <p:spPr>
          <a:xfrm>
            <a:off x="0" y="0"/>
            <a:ext cx="7832793" cy="5143500"/>
          </a:xfrm>
          <a:prstGeom prst="rect">
            <a:avLst/>
          </a:prstGeom>
        </p:spPr>
      </p:pic>
    </p:spTree>
    <p:extLst>
      <p:ext uri="{BB962C8B-B14F-4D97-AF65-F5344CB8AC3E}">
        <p14:creationId xmlns:p14="http://schemas.microsoft.com/office/powerpoint/2010/main" val="290248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B72C-3696-8F0E-E954-A7B9B6BA0F8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110DD21-117C-A1A2-3E6A-FD00E7BCE5A2}"/>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C6F8E92A-DB0B-7FF1-8EF3-B7DB4AB0D16C}"/>
              </a:ext>
            </a:extLst>
          </p:cNvPr>
          <p:cNvPicPr>
            <a:picLocks noChangeAspect="1"/>
          </p:cNvPicPr>
          <p:nvPr/>
        </p:nvPicPr>
        <p:blipFill>
          <a:blip r:embed="rId2"/>
          <a:stretch>
            <a:fillRect/>
          </a:stretch>
        </p:blipFill>
        <p:spPr>
          <a:xfrm>
            <a:off x="0" y="0"/>
            <a:ext cx="7772400" cy="5143500"/>
          </a:xfrm>
          <a:prstGeom prst="rect">
            <a:avLst/>
          </a:prstGeom>
        </p:spPr>
      </p:pic>
    </p:spTree>
    <p:extLst>
      <p:ext uri="{BB962C8B-B14F-4D97-AF65-F5344CB8AC3E}">
        <p14:creationId xmlns:p14="http://schemas.microsoft.com/office/powerpoint/2010/main" val="180850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ECBB-69A5-746F-3CC7-D9C6CC2DBEC1}"/>
              </a:ext>
            </a:extLst>
          </p:cNvPr>
          <p:cNvSpPr>
            <a:spLocks noGrp="1"/>
          </p:cNvSpPr>
          <p:nvPr>
            <p:ph type="title"/>
          </p:nvPr>
        </p:nvSpPr>
        <p:spPr>
          <a:xfrm>
            <a:off x="720000" y="477600"/>
            <a:ext cx="7704000" cy="572700"/>
          </a:xfrm>
        </p:spPr>
        <p:txBody>
          <a:bodyPr/>
          <a:lstStyle/>
          <a:p>
            <a:r>
              <a:rPr lang="en-US" dirty="0">
                <a:solidFill>
                  <a:schemeClr val="accent1"/>
                </a:solidFill>
              </a:rPr>
              <a:t>RESULT</a:t>
            </a:r>
            <a:endParaRPr lang="en-IN" dirty="0">
              <a:solidFill>
                <a:schemeClr val="accent1"/>
              </a:solidFill>
            </a:endParaRPr>
          </a:p>
        </p:txBody>
      </p:sp>
      <p:sp>
        <p:nvSpPr>
          <p:cNvPr id="3" name="Text Placeholder 2">
            <a:extLst>
              <a:ext uri="{FF2B5EF4-FFF2-40B4-BE49-F238E27FC236}">
                <a16:creationId xmlns:a16="http://schemas.microsoft.com/office/drawing/2014/main" id="{83D930A3-7AC9-A8A1-2D3C-89AAB315774E}"/>
              </a:ext>
            </a:extLst>
          </p:cNvPr>
          <p:cNvSpPr>
            <a:spLocks noGrp="1"/>
          </p:cNvSpPr>
          <p:nvPr>
            <p:ph type="body" idx="1"/>
          </p:nvPr>
        </p:nvSpPr>
        <p:spPr/>
        <p:txBody>
          <a:bodyPr>
            <a:normAutofit fontScale="92500" lnSpcReduction="20000"/>
          </a:bodyPr>
          <a:lstStyle/>
          <a:p>
            <a:pPr>
              <a:lnSpc>
                <a:spcPct val="150000"/>
              </a:lnSpc>
            </a:pPr>
            <a:r>
              <a:rPr lang="en-US" sz="1200" b="1" dirty="0">
                <a:solidFill>
                  <a:schemeClr val="tx1">
                    <a:lumMod val="50000"/>
                  </a:schemeClr>
                </a:solidFill>
              </a:rPr>
              <a:t>Detection Accuracy:</a:t>
            </a:r>
          </a:p>
          <a:p>
            <a:pPr marL="152400" indent="0">
              <a:lnSpc>
                <a:spcPct val="150000"/>
              </a:lnSpc>
              <a:buNone/>
            </a:pPr>
            <a:r>
              <a:rPr lang="en-US" sz="1200" dirty="0">
                <a:solidFill>
                  <a:schemeClr val="tx1">
                    <a:lumMod val="50000"/>
                  </a:schemeClr>
                </a:solidFill>
              </a:rPr>
              <a:t>                          Measure the accuracy of the detection algorithms in identifying keylogging activities. This can be quantified by metrics such as true positive rate, false positive rate, precision, and recall.</a:t>
            </a:r>
          </a:p>
          <a:p>
            <a:pPr>
              <a:lnSpc>
                <a:spcPct val="150000"/>
              </a:lnSpc>
            </a:pPr>
            <a:r>
              <a:rPr lang="en-US" sz="1200" b="1" dirty="0">
                <a:solidFill>
                  <a:schemeClr val="tx1">
                    <a:lumMod val="50000"/>
                  </a:schemeClr>
                </a:solidFill>
              </a:rPr>
              <a:t>Prevention Efficacy: </a:t>
            </a:r>
          </a:p>
          <a:p>
            <a:pPr marL="152400" indent="0">
              <a:lnSpc>
                <a:spcPct val="150000"/>
              </a:lnSpc>
              <a:buNone/>
            </a:pPr>
            <a:r>
              <a:rPr lang="en-US" sz="1200" dirty="0">
                <a:solidFill>
                  <a:schemeClr val="tx1">
                    <a:lumMod val="50000"/>
                  </a:schemeClr>
                </a:solidFill>
              </a:rPr>
              <a:t>                         Assess the effectiveness of the prevention and mitigation measures in stopping keylogging attacks before they escalate. This can be evaluated by tracking the number of successful prevention instances compared to attempted attacks.</a:t>
            </a:r>
          </a:p>
          <a:p>
            <a:pPr>
              <a:lnSpc>
                <a:spcPct val="150000"/>
              </a:lnSpc>
            </a:pPr>
            <a:r>
              <a:rPr lang="en-US" sz="1200" b="1" dirty="0">
                <a:solidFill>
                  <a:schemeClr val="tx1">
                    <a:lumMod val="50000"/>
                  </a:schemeClr>
                </a:solidFill>
              </a:rPr>
              <a:t>System Performance: </a:t>
            </a:r>
          </a:p>
          <a:p>
            <a:pPr marL="152400" indent="0">
              <a:lnSpc>
                <a:spcPct val="150000"/>
              </a:lnSpc>
              <a:buNone/>
            </a:pPr>
            <a:r>
              <a:rPr lang="en-US" sz="1200" b="1" dirty="0">
                <a:solidFill>
                  <a:schemeClr val="tx1">
                    <a:lumMod val="50000"/>
                  </a:schemeClr>
                </a:solidFill>
              </a:rPr>
              <a:t>                           </a:t>
            </a:r>
            <a:r>
              <a:rPr lang="en-US" sz="1200" dirty="0">
                <a:solidFill>
                  <a:schemeClr val="tx1">
                    <a:lumMod val="50000"/>
                  </a:schemeClr>
                </a:solidFill>
              </a:rPr>
              <a:t>The solution's impact on system performance, including CPU usage, memory consumption, and latency, should be measured to ensure lower resource usage and minimal system responsiveness.</a:t>
            </a:r>
          </a:p>
          <a:p>
            <a:pPr>
              <a:lnSpc>
                <a:spcPct val="150000"/>
              </a:lnSpc>
            </a:pPr>
            <a:r>
              <a:rPr lang="en-US" sz="1200" b="1" dirty="0">
                <a:solidFill>
                  <a:schemeClr val="tx1">
                    <a:lumMod val="50000"/>
                  </a:schemeClr>
                </a:solidFill>
              </a:rPr>
              <a:t>user Satisfaction: </a:t>
            </a:r>
          </a:p>
          <a:p>
            <a:pPr marL="152400" indent="0">
              <a:lnSpc>
                <a:spcPct val="150000"/>
              </a:lnSpc>
              <a:buNone/>
            </a:pPr>
            <a:r>
              <a:rPr lang="en-US" sz="1200" dirty="0">
                <a:solidFill>
                  <a:schemeClr val="tx1">
                    <a:lumMod val="50000"/>
                  </a:schemeClr>
                </a:solidFill>
              </a:rPr>
              <a:t>                            Gather feedback from end users regarding their satisfaction with the solution's usability, functionality, and effectiveness. Use surveys, interviews, or usability tests to quantify user satisfaction metrics.</a:t>
            </a:r>
          </a:p>
          <a:p>
            <a:endParaRPr lang="en-IN" dirty="0">
              <a:solidFill>
                <a:schemeClr val="tx1">
                  <a:lumMod val="50000"/>
                </a:schemeClr>
              </a:solidFill>
            </a:endParaRPr>
          </a:p>
        </p:txBody>
      </p:sp>
    </p:spTree>
    <p:extLst>
      <p:ext uri="{BB962C8B-B14F-4D97-AF65-F5344CB8AC3E}">
        <p14:creationId xmlns:p14="http://schemas.microsoft.com/office/powerpoint/2010/main" val="276625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E2CB-D52E-589B-B37D-D10FF402ABF0}"/>
              </a:ext>
            </a:extLst>
          </p:cNvPr>
          <p:cNvSpPr>
            <a:spLocks noGrp="1"/>
          </p:cNvSpPr>
          <p:nvPr>
            <p:ph type="title"/>
          </p:nvPr>
        </p:nvSpPr>
        <p:spPr/>
        <p:txBody>
          <a:bodyPr/>
          <a:lstStyle/>
          <a:p>
            <a:r>
              <a:rPr lang="pt-BR" dirty="0">
                <a:solidFill>
                  <a:srgbClr val="00B050"/>
                </a:solidFill>
              </a:rPr>
              <a:t>CONCLUSION</a:t>
            </a:r>
            <a:endParaRPr lang="en-IN" dirty="0">
              <a:solidFill>
                <a:srgbClr val="00B050"/>
              </a:solidFill>
            </a:endParaRPr>
          </a:p>
        </p:txBody>
      </p:sp>
      <p:sp>
        <p:nvSpPr>
          <p:cNvPr id="3" name="Text Placeholder 2">
            <a:extLst>
              <a:ext uri="{FF2B5EF4-FFF2-40B4-BE49-F238E27FC236}">
                <a16:creationId xmlns:a16="http://schemas.microsoft.com/office/drawing/2014/main" id="{5F54924C-28D2-62A0-B4BB-634255EEC86C}"/>
              </a:ext>
            </a:extLst>
          </p:cNvPr>
          <p:cNvSpPr>
            <a:spLocks noGrp="1"/>
          </p:cNvSpPr>
          <p:nvPr>
            <p:ph type="body" idx="1"/>
          </p:nvPr>
        </p:nvSpPr>
        <p:spPr/>
        <p:txBody>
          <a:bodyPr>
            <a:normAutofit fontScale="92500"/>
          </a:bodyPr>
          <a:lstStyle/>
          <a:p>
            <a:pPr marL="152400" indent="0" algn="l">
              <a:lnSpc>
                <a:spcPct val="150000"/>
              </a:lnSpc>
              <a:buNone/>
            </a:pPr>
            <a:r>
              <a:rPr lang="en-US" dirty="0">
                <a:solidFill>
                  <a:schemeClr val="tx1">
                    <a:lumMod val="50000"/>
                  </a:schemeClr>
                </a:solidFill>
              </a:rPr>
              <a:t>The keyloggers—a type of software that records keystrokes on a computer. Our journey involved understanding the underlying concepts, implementing code, and considering ethical implications. That this keylogger was created solely for educational purposes. It should never be used maliciously or invade someone’s privacy. By building this keylogger, we gained insights into Python programming, file handling, and system-level interactions. Understanding how keyloggers work enhances our overall knowledge.</a:t>
            </a:r>
            <a:r>
              <a:rPr lang="en-US" b="0" i="0" dirty="0">
                <a:solidFill>
                  <a:schemeClr val="tx1">
                    <a:lumMod val="50000"/>
                  </a:schemeClr>
                </a:solidFill>
                <a:effectLst/>
                <a:latin typeface="-apple-system"/>
              </a:rPr>
              <a:t> Always prioritize privacy and ethical considerations. Respect boundaries and use this knowledge responsibly. If you plan to use this keylogger for personal learning, ensure it remains secure and remove any sensitive information (such as your own keystrokes) from the </a:t>
            </a:r>
            <a:r>
              <a:rPr lang="en-US" b="0" i="0" dirty="0" err="1">
                <a:solidFill>
                  <a:schemeClr val="tx1">
                    <a:lumMod val="50000"/>
                  </a:schemeClr>
                </a:solidFill>
                <a:effectLst/>
                <a:latin typeface="-apple-system"/>
              </a:rPr>
              <a:t>logs.Knowledge</a:t>
            </a:r>
            <a:r>
              <a:rPr lang="en-US" b="0" i="0" dirty="0">
                <a:solidFill>
                  <a:schemeClr val="tx1">
                    <a:lumMod val="50000"/>
                  </a:schemeClr>
                </a:solidFill>
                <a:effectLst/>
                <a:latin typeface="-apple-system"/>
              </a:rPr>
              <a:t> is powerful, but its application defines its impact. Use your skills wisely and ethically.</a:t>
            </a:r>
          </a:p>
          <a:p>
            <a:endParaRPr lang="en-IN" dirty="0">
              <a:solidFill>
                <a:schemeClr val="tx1">
                  <a:lumMod val="50000"/>
                </a:schemeClr>
              </a:solidFill>
            </a:endParaRPr>
          </a:p>
        </p:txBody>
      </p:sp>
    </p:spTree>
    <p:extLst>
      <p:ext uri="{BB962C8B-B14F-4D97-AF65-F5344CB8AC3E}">
        <p14:creationId xmlns:p14="http://schemas.microsoft.com/office/powerpoint/2010/main" val="226913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73"/>
          <p:cNvSpPr txBox="1">
            <a:spLocks noGrp="1"/>
          </p:cNvSpPr>
          <p:nvPr>
            <p:ph type="title"/>
          </p:nvPr>
        </p:nvSpPr>
        <p:spPr>
          <a:prstGeom prst="rect">
            <a:avLst/>
          </a:prstGeom>
        </p:spPr>
        <p:txBody>
          <a:bodyPr spcFirstLastPara="1" wrap="square" lIns="91425" tIns="91425" rIns="91425" bIns="91425" anchor="t" anchorCtr="0">
            <a:noAutofit/>
          </a:bodyPr>
          <a:lstStyle/>
          <a:p>
            <a:r>
              <a:rPr lang="en" dirty="0"/>
              <a:t>Thank you</a:t>
            </a:r>
            <a:endParaRPr dirty="0"/>
          </a:p>
        </p:txBody>
      </p:sp>
      <p:sp>
        <p:nvSpPr>
          <p:cNvPr id="952" name="Google Shape;952;p73"/>
          <p:cNvSpPr/>
          <p:nvPr/>
        </p:nvSpPr>
        <p:spPr>
          <a:xfrm rot="-5400000">
            <a:off x="6240219"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a:t>
            </a:r>
            <a:endParaRPr dirty="0"/>
          </a:p>
        </p:txBody>
      </p:sp>
      <p:sp>
        <p:nvSpPr>
          <p:cNvPr id="953" name="Google Shape;953;p73"/>
          <p:cNvSpPr/>
          <p:nvPr/>
        </p:nvSpPr>
        <p:spPr>
          <a:xfrm rot="5400000" flipH="1">
            <a:off x="-2959206"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KEYLOGGER</a:t>
            </a:r>
          </a:p>
        </p:txBody>
      </p:sp>
      <p:sp>
        <p:nvSpPr>
          <p:cNvPr id="24" name="Subtitle 23">
            <a:extLst>
              <a:ext uri="{FF2B5EF4-FFF2-40B4-BE49-F238E27FC236}">
                <a16:creationId xmlns:a16="http://schemas.microsoft.com/office/drawing/2014/main" id="{5560CB6C-1D23-991C-1286-6774E74B5370}"/>
              </a:ext>
            </a:extLst>
          </p:cNvPr>
          <p:cNvSpPr>
            <a:spLocks noGrp="1"/>
          </p:cNvSpPr>
          <p:nvPr>
            <p:ph type="body" idx="1"/>
          </p:nvPr>
        </p:nvSpPr>
        <p:spPr>
          <a:xfrm>
            <a:off x="355422" y="1215750"/>
            <a:ext cx="7704000" cy="3163800"/>
          </a:xfrm>
        </p:spPr>
        <p:txBody>
          <a:bodyPr/>
          <a:lstStyle/>
          <a:p>
            <a:pPr marL="152400" indent="0">
              <a:buNone/>
            </a:pPr>
            <a:endParaRPr lang="en-US" dirty="0">
              <a:latin typeface="Times New Roman"/>
            </a:endParaRPr>
          </a:p>
          <a:p>
            <a:pPr marL="438150" indent="-285750">
              <a:lnSpc>
                <a:spcPct val="150000"/>
              </a:lnSpc>
            </a:pPr>
            <a:r>
              <a:rPr lang="en-US" dirty="0">
                <a:solidFill>
                  <a:schemeClr val="bg2">
                    <a:lumMod val="10000"/>
                  </a:schemeClr>
                </a:solidFill>
                <a:latin typeface="Times New Roman"/>
              </a:rPr>
              <a:t>A keylogger, also known as a keystroke logger, is a type of spyware that can be installed on a computer, phone, or tablet to monitor and record keystrokes and touches. keyloggers operate in the context of malware, they are not always illegal to install and use. Keyloggers are a common tool for corporations, which IT departments use to troubleshoot technical problems on their systems and networks—or to keep an eye on employees surreptitiously. The same goes for, say, parents, who want to monitor their children’s activities. Suspicious spouses are another market for keyloggers.</a:t>
            </a:r>
          </a:p>
        </p:txBody>
      </p:sp>
    </p:spTree>
    <p:extLst>
      <p:ext uri="{BB962C8B-B14F-4D97-AF65-F5344CB8AC3E}">
        <p14:creationId xmlns:p14="http://schemas.microsoft.com/office/powerpoint/2010/main" val="11933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OUTLINE</a:t>
            </a:r>
          </a:p>
        </p:txBody>
      </p:sp>
      <p:sp>
        <p:nvSpPr>
          <p:cNvPr id="24" name="Subtitle 23">
            <a:extLst>
              <a:ext uri="{FF2B5EF4-FFF2-40B4-BE49-F238E27FC236}">
                <a16:creationId xmlns:a16="http://schemas.microsoft.com/office/drawing/2014/main" id="{5560CB6C-1D23-991C-1286-6774E74B5370}"/>
              </a:ext>
            </a:extLst>
          </p:cNvPr>
          <p:cNvSpPr>
            <a:spLocks noGrp="1"/>
          </p:cNvSpPr>
          <p:nvPr>
            <p:ph type="body" idx="1"/>
          </p:nvPr>
        </p:nvSpPr>
        <p:spPr/>
        <p:txBody>
          <a:bodyPr/>
          <a:lstStyle/>
          <a:p>
            <a:pPr marL="152400" indent="0">
              <a:buNone/>
            </a:pPr>
            <a:endParaRPr lang="en-US" dirty="0">
              <a:latin typeface="time"/>
            </a:endParaRPr>
          </a:p>
          <a:p>
            <a:pPr lvl="1">
              <a:buFont typeface="Arial"/>
              <a:buChar char="•"/>
            </a:pPr>
            <a:r>
              <a:rPr lang="en-US" sz="1600" dirty="0">
                <a:solidFill>
                  <a:schemeClr val="bg2">
                    <a:lumMod val="10000"/>
                  </a:schemeClr>
                </a:solidFill>
                <a:latin typeface="time"/>
              </a:rPr>
              <a:t>Project Overview</a:t>
            </a:r>
          </a:p>
          <a:p>
            <a:pPr lvl="1">
              <a:buFont typeface="Arial"/>
              <a:buChar char="•"/>
            </a:pPr>
            <a:r>
              <a:rPr lang="en-US" sz="1600" dirty="0">
                <a:solidFill>
                  <a:schemeClr val="bg2">
                    <a:lumMod val="10000"/>
                  </a:schemeClr>
                </a:solidFill>
                <a:latin typeface="time"/>
              </a:rPr>
              <a:t>Problem statement</a:t>
            </a:r>
            <a:endParaRPr lang="en-US" dirty="0">
              <a:solidFill>
                <a:schemeClr val="bg2">
                  <a:lumMod val="10000"/>
                </a:schemeClr>
              </a:solidFill>
              <a:latin typeface="time"/>
            </a:endParaRPr>
          </a:p>
          <a:p>
            <a:pPr lvl="1" algn="just">
              <a:buFont typeface="Arial"/>
              <a:buChar char="•"/>
            </a:pPr>
            <a:r>
              <a:rPr lang="en-US" sz="1600" dirty="0">
                <a:solidFill>
                  <a:schemeClr val="bg2">
                    <a:lumMod val="10000"/>
                  </a:schemeClr>
                </a:solidFill>
                <a:latin typeface="time"/>
              </a:rPr>
              <a:t>Solution and Its Value Proposition</a:t>
            </a:r>
          </a:p>
          <a:p>
            <a:pPr lvl="1" algn="just">
              <a:buFont typeface="Arial"/>
              <a:buChar char="•"/>
            </a:pPr>
            <a:r>
              <a:rPr lang="en-US" sz="1600" dirty="0">
                <a:solidFill>
                  <a:schemeClr val="bg2">
                    <a:lumMod val="10000"/>
                  </a:schemeClr>
                </a:solidFill>
                <a:latin typeface="time"/>
              </a:rPr>
              <a:t>Algorithms Usage</a:t>
            </a:r>
          </a:p>
          <a:p>
            <a:pPr lvl="1" algn="just">
              <a:buFont typeface="Arial"/>
              <a:buChar char="•"/>
            </a:pPr>
            <a:r>
              <a:rPr lang="en-US" sz="1600" dirty="0">
                <a:solidFill>
                  <a:schemeClr val="bg2">
                    <a:lumMod val="10000"/>
                  </a:schemeClr>
                </a:solidFill>
                <a:latin typeface="time"/>
              </a:rPr>
              <a:t>Outputs</a:t>
            </a:r>
          </a:p>
          <a:p>
            <a:pPr lvl="1" algn="just">
              <a:buFont typeface="Arial"/>
              <a:buChar char="•"/>
            </a:pPr>
            <a:r>
              <a:rPr lang="en-US" sz="1600" dirty="0">
                <a:solidFill>
                  <a:schemeClr val="bg2">
                    <a:lumMod val="10000"/>
                  </a:schemeClr>
                </a:solidFill>
                <a:latin typeface="time"/>
              </a:rPr>
              <a:t>Result</a:t>
            </a:r>
          </a:p>
          <a:p>
            <a:pPr lvl="1" algn="just">
              <a:buFont typeface="Arial"/>
              <a:buChar char="•"/>
            </a:pPr>
            <a:r>
              <a:rPr lang="en-US" sz="1600">
                <a:solidFill>
                  <a:schemeClr val="bg2">
                    <a:lumMod val="10000"/>
                  </a:schemeClr>
                </a:solidFill>
                <a:latin typeface="time"/>
              </a:rPr>
              <a:t>Conclusion</a:t>
            </a:r>
            <a:endParaRPr lang="en-US" sz="1600" dirty="0">
              <a:latin typeface="time"/>
            </a:endParaRPr>
          </a:p>
          <a:p>
            <a:pPr lvl="1" algn="just">
              <a:buFont typeface="Arial"/>
              <a:buChar char="•"/>
            </a:pPr>
            <a:endParaRPr lang="en-US" sz="1600" dirty="0">
              <a:latin typeface="tim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a:xfrm>
            <a:off x="227328" y="287370"/>
            <a:ext cx="7704000" cy="572700"/>
          </a:xfrm>
          <a:prstGeom prst="rect">
            <a:avLst/>
          </a:prstGeom>
        </p:spPr>
        <p:txBody>
          <a:bodyPr spcFirstLastPara="1" wrap="square" lIns="91425" tIns="91425" rIns="91425" bIns="91425" anchor="t" anchorCtr="0">
            <a:noAutofit/>
          </a:bodyPr>
          <a:lstStyle/>
          <a:p>
            <a:r>
              <a:rPr lang="en" dirty="0">
                <a:solidFill>
                  <a:schemeClr val="accent1"/>
                </a:solidFill>
                <a:ea typeface="Verdana"/>
              </a:rPr>
              <a:t>PROJECT OVERVIEW</a:t>
            </a:r>
          </a:p>
        </p:txBody>
      </p:sp>
      <p:sp>
        <p:nvSpPr>
          <p:cNvPr id="3" name="Text Placeholder 2">
            <a:extLst>
              <a:ext uri="{FF2B5EF4-FFF2-40B4-BE49-F238E27FC236}">
                <a16:creationId xmlns:a16="http://schemas.microsoft.com/office/drawing/2014/main" id="{6E68900E-C2C5-C99C-D3B7-E3F51F81EDAD}"/>
              </a:ext>
            </a:extLst>
          </p:cNvPr>
          <p:cNvSpPr>
            <a:spLocks noGrp="1"/>
          </p:cNvSpPr>
          <p:nvPr>
            <p:ph type="body" idx="1"/>
          </p:nvPr>
        </p:nvSpPr>
        <p:spPr>
          <a:xfrm>
            <a:off x="227328" y="1196043"/>
            <a:ext cx="8226232" cy="3784567"/>
          </a:xfrm>
        </p:spPr>
        <p:txBody>
          <a:bodyPr/>
          <a:lstStyle/>
          <a:p>
            <a:pPr>
              <a:lnSpc>
                <a:spcPct val="150000"/>
              </a:lnSpc>
            </a:pPr>
            <a:r>
              <a:rPr lang="en-US" dirty="0">
                <a:solidFill>
                  <a:srgbClr val="111111"/>
                </a:solidFill>
                <a:latin typeface="Times New Roman"/>
              </a:rPr>
              <a:t>The Key Logger project in Python is a tool that records a user’s keystrokes on their computer and stores them in a text file and a JSON file. The provided code uses the </a:t>
            </a:r>
            <a:r>
              <a:rPr lang="en-US" dirty="0" err="1">
                <a:solidFill>
                  <a:srgbClr val="111111"/>
                </a:solidFill>
                <a:latin typeface="Times New Roman"/>
              </a:rPr>
              <a:t>pynput</a:t>
            </a:r>
            <a:r>
              <a:rPr lang="en-US" dirty="0">
                <a:solidFill>
                  <a:srgbClr val="111111"/>
                </a:solidFill>
                <a:latin typeface="Times New Roman"/>
              </a:rPr>
              <a:t> library to capture keystrokes and the </a:t>
            </a:r>
            <a:r>
              <a:rPr lang="en-US" dirty="0" err="1">
                <a:solidFill>
                  <a:srgbClr val="111111"/>
                </a:solidFill>
                <a:latin typeface="Times New Roman"/>
              </a:rPr>
              <a:t>tkinter</a:t>
            </a:r>
            <a:r>
              <a:rPr lang="en-US" dirty="0">
                <a:solidFill>
                  <a:srgbClr val="111111"/>
                </a:solidFill>
                <a:latin typeface="Times New Roman"/>
              </a:rPr>
              <a:t> library to create a graphical user interface (GUI). The key logger runs in the background and records all keystrokes. The GUI has “Start” and “Stop” buttons to control the key logger. The keystrokes are stored in real-time in both a text file  and a JSON file . The key logger operates in stealth mode, running in the background without the user’s knowledge. It’s important to note that the misuse of a key logger for unauthorized surveillance or data theft is illegal and unethical. </a:t>
            </a:r>
            <a:endParaRPr lang="en-US" dirty="0">
              <a:latin typeface="Times New Roman"/>
            </a:endParaRPr>
          </a:p>
        </p:txBody>
      </p:sp>
      <p:sp>
        <p:nvSpPr>
          <p:cNvPr id="216" name="Google Shape;216;p40"/>
          <p:cNvSpPr txBox="1"/>
          <p:nvPr/>
        </p:nvSpPr>
        <p:spPr>
          <a:xfrm>
            <a:off x="1220247" y="4133675"/>
            <a:ext cx="1965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 sz="1000" b="1" u="sng" dirty="0">
              <a:solidFill>
                <a:schemeClr val="dk1"/>
              </a:solidFill>
              <a:latin typeface="Archivo"/>
              <a:ea typeface="Archivo"/>
              <a:cs typeface="Archivo"/>
            </a:endParaRPr>
          </a:p>
        </p:txBody>
      </p:sp>
    </p:spTree>
    <p:extLst>
      <p:ext uri="{BB962C8B-B14F-4D97-AF65-F5344CB8AC3E}">
        <p14:creationId xmlns:p14="http://schemas.microsoft.com/office/powerpoint/2010/main" val="293339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a:xfrm>
            <a:off x="227328" y="287370"/>
            <a:ext cx="7704000" cy="572700"/>
          </a:xfrm>
          <a:prstGeom prst="rect">
            <a:avLst/>
          </a:prstGeom>
        </p:spPr>
        <p:txBody>
          <a:bodyPr spcFirstLastPara="1" wrap="square" lIns="91425" tIns="91425" rIns="91425" bIns="91425" anchor="t" anchorCtr="0">
            <a:noAutofit/>
          </a:bodyPr>
          <a:lstStyle/>
          <a:p>
            <a:r>
              <a:rPr lang="en" dirty="0">
                <a:solidFill>
                  <a:schemeClr val="accent1"/>
                </a:solidFill>
                <a:ea typeface="Verdana"/>
              </a:rPr>
              <a:t>PROBLEM STATEMENT</a:t>
            </a:r>
            <a:endParaRPr lang="en-US" dirty="0"/>
          </a:p>
        </p:txBody>
      </p:sp>
      <p:sp>
        <p:nvSpPr>
          <p:cNvPr id="3" name="Text Placeholder 2">
            <a:extLst>
              <a:ext uri="{FF2B5EF4-FFF2-40B4-BE49-F238E27FC236}">
                <a16:creationId xmlns:a16="http://schemas.microsoft.com/office/drawing/2014/main" id="{6E68900E-C2C5-C99C-D3B7-E3F51F81EDAD}"/>
              </a:ext>
            </a:extLst>
          </p:cNvPr>
          <p:cNvSpPr>
            <a:spLocks noGrp="1"/>
          </p:cNvSpPr>
          <p:nvPr>
            <p:ph type="body" idx="1"/>
          </p:nvPr>
        </p:nvSpPr>
        <p:spPr>
          <a:xfrm>
            <a:off x="227328" y="1196043"/>
            <a:ext cx="7704000" cy="3947457"/>
          </a:xfrm>
        </p:spPr>
        <p:txBody>
          <a:bodyPr/>
          <a:lstStyle/>
          <a:p>
            <a:pPr>
              <a:lnSpc>
                <a:spcPct val="150000"/>
              </a:lnSpc>
            </a:pPr>
            <a:r>
              <a:rPr lang="en-US" dirty="0">
                <a:solidFill>
                  <a:srgbClr val="111111"/>
                </a:solidFill>
                <a:latin typeface="Times New Roman"/>
              </a:rPr>
              <a:t>The goal of this project is to create a key logger using Python. A key logger is a tool that records a user’s keystrokes on their computer. It can be used for various purposes such as troubleshooting, studying user behavior, or improving user experience. However, it’s crucial to remember that using a key logger for unauthorized surveillance or data theft is illegal and unethical.</a:t>
            </a:r>
          </a:p>
          <a:p>
            <a:pPr>
              <a:lnSpc>
                <a:spcPct val="150000"/>
              </a:lnSpc>
            </a:pPr>
            <a:endParaRPr lang="en-US" dirty="0">
              <a:solidFill>
                <a:srgbClr val="111111"/>
              </a:solidFill>
              <a:latin typeface="Times New Roman"/>
            </a:endParaRPr>
          </a:p>
          <a:p>
            <a:pPr>
              <a:lnSpc>
                <a:spcPct val="150000"/>
              </a:lnSpc>
            </a:pPr>
            <a:r>
              <a:rPr lang="en-US" dirty="0">
                <a:solidFill>
                  <a:srgbClr val="111111"/>
                </a:solidFill>
                <a:latin typeface="Times New Roman"/>
              </a:rPr>
              <a:t>The key logger should capture all keystrokes, including letters, numbers, special characters, and system keys. These keystrokes should be stored in a log file in real-time, with the log file being easy to understand. The key logger should run in stealth mode, starting automatically when the system starts and remaining hidden from the task manager or system tray.  The log file should be encrypted for security, and there should be a secure way to stop the key logger. Misuse of a key logger for unauthorized surveillance or data theft is illegal and unethical. Always respect privacy and use this tool responsibly. </a:t>
            </a:r>
          </a:p>
          <a:p>
            <a:pPr marL="152400" indent="0">
              <a:buNone/>
            </a:pPr>
            <a:endParaRPr lang="en-US" dirty="0">
              <a:solidFill>
                <a:srgbClr val="111111"/>
              </a:solidFill>
              <a:latin typeface="Times New Roman"/>
            </a:endParaRPr>
          </a:p>
          <a:p>
            <a:endParaRPr lang="en-US" dirty="0">
              <a:solidFill>
                <a:srgbClr val="111111"/>
              </a:solidFill>
              <a:latin typeface="Times New Roman"/>
            </a:endParaRPr>
          </a:p>
          <a:p>
            <a:endParaRPr lang="en-US" dirty="0">
              <a:solidFill>
                <a:srgbClr val="111111"/>
              </a:solidFill>
              <a:latin typeface="Times New Roman"/>
            </a:endParaRPr>
          </a:p>
          <a:p>
            <a:endParaRPr lang="en-US" dirty="0">
              <a:solidFill>
                <a:srgbClr val="111111"/>
              </a:solidFill>
              <a:latin typeface="Times New Roman"/>
            </a:endParaRPr>
          </a:p>
        </p:txBody>
      </p:sp>
      <p:sp>
        <p:nvSpPr>
          <p:cNvPr id="216" name="Google Shape;216;p40"/>
          <p:cNvSpPr txBox="1"/>
          <p:nvPr/>
        </p:nvSpPr>
        <p:spPr>
          <a:xfrm>
            <a:off x="1220247" y="4133675"/>
            <a:ext cx="1965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 sz="1000" b="1" u="sng" dirty="0">
              <a:solidFill>
                <a:schemeClr val="dk1"/>
              </a:solidFill>
              <a:latin typeface="Archivo"/>
              <a:ea typeface="Archivo"/>
              <a:cs typeface="Archivo"/>
            </a:endParaRPr>
          </a:p>
        </p:txBody>
      </p:sp>
    </p:spTree>
    <p:extLst>
      <p:ext uri="{BB962C8B-B14F-4D97-AF65-F5344CB8AC3E}">
        <p14:creationId xmlns:p14="http://schemas.microsoft.com/office/powerpoint/2010/main" val="301368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316009" y="438150"/>
            <a:ext cx="7704000" cy="572700"/>
          </a:xfrm>
          <a:prstGeom prst="rect">
            <a:avLst/>
          </a:prstGeom>
        </p:spPr>
        <p:txBody>
          <a:bodyPr spcFirstLastPara="1" wrap="square" lIns="91425" tIns="91425" rIns="91425" bIns="91425" anchor="t" anchorCtr="0">
            <a:noAutofit/>
          </a:bodyPr>
          <a:lstStyle/>
          <a:p>
            <a:r>
              <a:rPr lang="en" dirty="0">
                <a:solidFill>
                  <a:srgbClr val="0BA391"/>
                </a:solidFill>
              </a:rPr>
              <a:t>SOLUTION AND ITS VALUE PROPOSITION</a:t>
            </a:r>
            <a:endParaRPr lang="en-US" dirty="0">
              <a:solidFill>
                <a:srgbClr val="0BA391"/>
              </a:solidFill>
            </a:endParaRPr>
          </a:p>
        </p:txBody>
      </p:sp>
      <p:sp>
        <p:nvSpPr>
          <p:cNvPr id="26" name="Text Placeholder 25">
            <a:extLst>
              <a:ext uri="{FF2B5EF4-FFF2-40B4-BE49-F238E27FC236}">
                <a16:creationId xmlns:a16="http://schemas.microsoft.com/office/drawing/2014/main" id="{4C9B5AA2-5C24-0E90-4636-C05B9463921F}"/>
              </a:ext>
            </a:extLst>
          </p:cNvPr>
          <p:cNvSpPr>
            <a:spLocks noGrp="1"/>
          </p:cNvSpPr>
          <p:nvPr>
            <p:ph type="body" idx="1"/>
          </p:nvPr>
        </p:nvSpPr>
        <p:spPr>
          <a:xfrm>
            <a:off x="316009" y="1176336"/>
            <a:ext cx="7704000" cy="3971782"/>
          </a:xfrm>
        </p:spPr>
        <p:txBody>
          <a:bodyPr>
            <a:normAutofit fontScale="92500" lnSpcReduction="20000"/>
          </a:bodyPr>
          <a:lstStyle/>
          <a:p>
            <a:pPr marL="152400" indent="0">
              <a:lnSpc>
                <a:spcPct val="150000"/>
              </a:lnSpc>
              <a:buNone/>
            </a:pPr>
            <a:r>
              <a:rPr lang="en-US" dirty="0">
                <a:solidFill>
                  <a:schemeClr val="bg2">
                    <a:lumMod val="10000"/>
                  </a:schemeClr>
                </a:solidFill>
                <a:latin typeface="Times New Roman"/>
              </a:rPr>
              <a:t>           The solution is a Python  key logger application that records a user’s keystrokes on their computer. The application runs in the background and captures all types of keystrokes, storing them in a text file and a JSON file. The application also features a graphical user interface (GUI) with “Start” and “Stop” buttons to control the key lo</a:t>
            </a:r>
            <a:r>
              <a:rPr lang="en-US" dirty="0">
                <a:solidFill>
                  <a:schemeClr val="bg2">
                    <a:lumMod val="10000"/>
                  </a:schemeClr>
                </a:solidFill>
              </a:rPr>
              <a:t>gger.</a:t>
            </a:r>
          </a:p>
          <a:p>
            <a:pPr marL="152400" indent="0">
              <a:buNone/>
            </a:pPr>
            <a:endParaRPr lang="en-US" sz="1600" b="1" dirty="0">
              <a:solidFill>
                <a:srgbClr val="3A3E5F"/>
              </a:solidFill>
            </a:endParaRPr>
          </a:p>
          <a:p>
            <a:pPr marL="152400" indent="0">
              <a:buNone/>
            </a:pPr>
            <a:r>
              <a:rPr lang="en-US" sz="1600" b="1" dirty="0">
                <a:solidFill>
                  <a:srgbClr val="3A3E5F"/>
                </a:solidFill>
              </a:rPr>
              <a:t>Value Proposition: </a:t>
            </a:r>
            <a:r>
              <a:rPr lang="en-US" sz="1600" b="1" dirty="0"/>
              <a:t>   </a:t>
            </a:r>
            <a:endParaRPr lang="en-US" dirty="0"/>
          </a:p>
          <a:p>
            <a:pPr marL="304800" lvl="1" indent="0" algn="just">
              <a:lnSpc>
                <a:spcPct val="150000"/>
              </a:lnSpc>
              <a:buNone/>
            </a:pPr>
            <a:r>
              <a:rPr lang="en-US" sz="1400" b="1" dirty="0"/>
              <a:t> </a:t>
            </a:r>
            <a:r>
              <a:rPr lang="en-US" sz="1400" b="1" dirty="0">
                <a:solidFill>
                  <a:srgbClr val="3A3E5F"/>
                </a:solidFill>
              </a:rPr>
              <a:t>      </a:t>
            </a:r>
            <a:r>
              <a:rPr lang="en-US" sz="1400" b="1" dirty="0">
                <a:solidFill>
                  <a:srgbClr val="3A3E5F"/>
                </a:solidFill>
                <a:latin typeface="Times New Roman"/>
              </a:rPr>
              <a:t>      </a:t>
            </a:r>
            <a:r>
              <a:rPr lang="en-US" sz="1400" b="1" dirty="0">
                <a:solidFill>
                  <a:srgbClr val="111111"/>
                </a:solidFill>
                <a:latin typeface="Times New Roman"/>
              </a:rPr>
              <a:t>Educational Tool:</a:t>
            </a:r>
            <a:r>
              <a:rPr lang="en-US" sz="1400" dirty="0">
                <a:solidFill>
                  <a:srgbClr val="111111"/>
                </a:solidFill>
                <a:latin typeface="Times New Roman"/>
              </a:rPr>
              <a:t> This project serves as an excellent learning opportunity for Python programming, especially for topics such as system programming, file handling, encryption, and GUI development.</a:t>
            </a:r>
            <a:endParaRPr lang="en-US" sz="1400" b="1" dirty="0">
              <a:latin typeface="Times New Roman"/>
            </a:endParaRPr>
          </a:p>
          <a:p>
            <a:pPr marL="304800" lvl="1" indent="0" algn="just">
              <a:lnSpc>
                <a:spcPct val="150000"/>
              </a:lnSpc>
              <a:buNone/>
            </a:pPr>
            <a:r>
              <a:rPr lang="en-US" sz="1400" b="1" dirty="0">
                <a:latin typeface="Times New Roman"/>
              </a:rPr>
              <a:t>       </a:t>
            </a:r>
            <a:r>
              <a:rPr lang="en-US" sz="1400" b="1" dirty="0">
                <a:solidFill>
                  <a:srgbClr val="3A3E5F"/>
                </a:solidFill>
                <a:latin typeface="Times New Roman"/>
              </a:rPr>
              <a:t>   </a:t>
            </a:r>
            <a:r>
              <a:rPr lang="en-US" sz="1400" b="1" dirty="0">
                <a:solidFill>
                  <a:srgbClr val="111111"/>
                </a:solidFill>
                <a:latin typeface="Times New Roman"/>
              </a:rPr>
              <a:t>User Behavior Analysis:</a:t>
            </a:r>
            <a:r>
              <a:rPr lang="en-US" sz="1400" dirty="0">
                <a:solidFill>
                  <a:srgbClr val="111111"/>
                </a:solidFill>
                <a:latin typeface="Times New Roman"/>
              </a:rPr>
              <a:t> By studying the keystrokes, one can gain insights into user behavior which can be used to improve user experience, software design, or even for troubleshooting purposes.</a:t>
            </a:r>
            <a:endParaRPr lang="en-US" sz="1400" dirty="0">
              <a:latin typeface="Times New Roman"/>
            </a:endParaRPr>
          </a:p>
          <a:p>
            <a:pPr marL="152400" lvl="1" indent="0" algn="just">
              <a:lnSpc>
                <a:spcPct val="160000"/>
              </a:lnSpc>
              <a:buNone/>
            </a:pPr>
            <a:r>
              <a:rPr lang="en-US" sz="1400" b="1" dirty="0">
                <a:solidFill>
                  <a:srgbClr val="111111"/>
                </a:solidFill>
                <a:latin typeface="Times New Roman"/>
              </a:rPr>
              <a:t>           Security Awareness:</a:t>
            </a:r>
            <a:r>
              <a:rPr lang="en-US" sz="1400" dirty="0">
                <a:solidFill>
                  <a:srgbClr val="111111"/>
                </a:solidFill>
                <a:latin typeface="Times New Roman"/>
              </a:rPr>
              <a:t> Understanding how keyloggers work can help individuals and organizations improve their cybersecurity practices. It can educate users about the importance of regularly updating software, not downloading unknown attachments, and using antivirus software.</a:t>
            </a:r>
            <a:endParaRPr lang="en-US" sz="1400" dirty="0">
              <a:latin typeface="Times New Roman"/>
            </a:endParaRPr>
          </a:p>
          <a:p>
            <a:pPr marL="152400" indent="0">
              <a:buNone/>
            </a:pPr>
            <a:endParaRPr lang="en-US" dirty="0">
              <a:solidFill>
                <a:srgbClr val="111111"/>
              </a:solidFill>
              <a:latin typeface="Times New Roman"/>
            </a:endParaRPr>
          </a:p>
          <a:p>
            <a:pPr marL="152400" indent="0">
              <a:buNone/>
            </a:pPr>
            <a:endParaRPr lang="en-US" b="1" dirty="0">
              <a:solidFill>
                <a:srgbClr val="3A3E5F"/>
              </a:solidFill>
              <a:latin typeface="Times New Roman"/>
            </a:endParaRPr>
          </a:p>
        </p:txBody>
      </p:sp>
    </p:spTree>
    <p:extLst>
      <p:ext uri="{BB962C8B-B14F-4D97-AF65-F5344CB8AC3E}">
        <p14:creationId xmlns:p14="http://schemas.microsoft.com/office/powerpoint/2010/main" val="216745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prstGeom prst="rect">
            <a:avLst/>
          </a:prstGeom>
        </p:spPr>
        <p:txBody>
          <a:bodyPr spcFirstLastPara="1" wrap="square" lIns="91425" tIns="91425" rIns="91425" bIns="91425" anchor="t" anchorCtr="0">
            <a:noAutofit/>
          </a:bodyPr>
          <a:lstStyle/>
          <a:p>
            <a:r>
              <a:rPr lang="en" dirty="0">
                <a:solidFill>
                  <a:schemeClr val="accent1"/>
                </a:solidFill>
              </a:rPr>
              <a:t>ALGORITHM USAGE</a:t>
            </a:r>
          </a:p>
        </p:txBody>
      </p:sp>
      <p:sp>
        <p:nvSpPr>
          <p:cNvPr id="24" name="Subtitle 23">
            <a:extLst>
              <a:ext uri="{FF2B5EF4-FFF2-40B4-BE49-F238E27FC236}">
                <a16:creationId xmlns:a16="http://schemas.microsoft.com/office/drawing/2014/main" id="{5560CB6C-1D23-991C-1286-6774E74B5370}"/>
              </a:ext>
            </a:extLst>
          </p:cNvPr>
          <p:cNvSpPr>
            <a:spLocks noGrp="1"/>
          </p:cNvSpPr>
          <p:nvPr>
            <p:ph type="body" idx="1"/>
          </p:nvPr>
        </p:nvSpPr>
        <p:spPr>
          <a:xfrm>
            <a:off x="128793" y="1077802"/>
            <a:ext cx="7704000" cy="4008548"/>
          </a:xfrm>
        </p:spPr>
        <p:txBody>
          <a:bodyPr>
            <a:normAutofit fontScale="92500" lnSpcReduction="10000"/>
          </a:bodyPr>
          <a:lstStyle/>
          <a:p>
            <a:pPr marL="438150" indent="-285750">
              <a:lnSpc>
                <a:spcPct val="150000"/>
              </a:lnSpc>
            </a:pPr>
            <a:r>
              <a:rPr lang="en-US" b="1" dirty="0">
                <a:solidFill>
                  <a:schemeClr val="bg2">
                    <a:lumMod val="10000"/>
                  </a:schemeClr>
                </a:solidFill>
                <a:latin typeface="Times New Roman"/>
              </a:rPr>
              <a:t>Polling: </a:t>
            </a:r>
            <a:r>
              <a:rPr lang="en-US" dirty="0">
                <a:solidFill>
                  <a:schemeClr val="bg2">
                    <a:lumMod val="10000"/>
                  </a:schemeClr>
                </a:solidFill>
                <a:latin typeface="Times New Roman"/>
              </a:rPr>
              <a:t>This technique involves periodically checking the state of the keyboard to detect any key press events.</a:t>
            </a:r>
          </a:p>
          <a:p>
            <a:pPr marL="438150" indent="-285750">
              <a:lnSpc>
                <a:spcPct val="150000"/>
              </a:lnSpc>
            </a:pPr>
            <a:r>
              <a:rPr lang="en-US" b="1" dirty="0">
                <a:solidFill>
                  <a:schemeClr val="bg2">
                    <a:lumMod val="10000"/>
                  </a:schemeClr>
                </a:solidFill>
                <a:latin typeface="Times New Roman"/>
              </a:rPr>
              <a:t>Event Copying: </a:t>
            </a:r>
            <a:r>
              <a:rPr lang="en-US" dirty="0">
                <a:solidFill>
                  <a:schemeClr val="bg2">
                    <a:lumMod val="10000"/>
                  </a:schemeClr>
                </a:solidFill>
                <a:latin typeface="Times New Roman"/>
              </a:rPr>
              <a:t>This technique involves copying the data from keyboard events as they occur.</a:t>
            </a:r>
          </a:p>
          <a:p>
            <a:pPr marL="438150" indent="-285750">
              <a:lnSpc>
                <a:spcPct val="150000"/>
              </a:lnSpc>
            </a:pPr>
            <a:r>
              <a:rPr lang="en-US" dirty="0">
                <a:solidFill>
                  <a:schemeClr val="bg2">
                    <a:lumMod val="10000"/>
                  </a:schemeClr>
                </a:solidFill>
                <a:latin typeface="Times New Roman"/>
              </a:rPr>
              <a:t>Event Monitoring: This technique involves setting up a listener that waits for keyboard events and then processes them.</a:t>
            </a:r>
          </a:p>
          <a:p>
            <a:pPr marL="438150" indent="-285750">
              <a:lnSpc>
                <a:spcPct val="150000"/>
              </a:lnSpc>
            </a:pPr>
            <a:r>
              <a:rPr lang="en-US" b="1" dirty="0">
                <a:solidFill>
                  <a:schemeClr val="bg2">
                    <a:lumMod val="10000"/>
                  </a:schemeClr>
                </a:solidFill>
                <a:latin typeface="Times New Roman"/>
              </a:rPr>
              <a:t>Form-Based Keyloggers: </a:t>
            </a:r>
            <a:r>
              <a:rPr lang="en-US" dirty="0">
                <a:solidFill>
                  <a:schemeClr val="bg2">
                    <a:lumMod val="10000"/>
                  </a:schemeClr>
                </a:solidFill>
                <a:latin typeface="Times New Roman"/>
              </a:rPr>
              <a:t>These keyloggers activate when a person fills a form online. When the submit button is clicked, all the data or the words written are sent via a file on a computer.</a:t>
            </a:r>
          </a:p>
          <a:p>
            <a:pPr marL="438150" indent="-285750">
              <a:lnSpc>
                <a:spcPct val="150000"/>
              </a:lnSpc>
            </a:pPr>
            <a:r>
              <a:rPr lang="en-US" b="1" dirty="0">
                <a:solidFill>
                  <a:schemeClr val="bg2">
                    <a:lumMod val="10000"/>
                  </a:schemeClr>
                </a:solidFill>
                <a:latin typeface="Times New Roman"/>
              </a:rPr>
              <a:t>JavaScript-Based Keyloggers: </a:t>
            </a:r>
            <a:r>
              <a:rPr lang="en-US" dirty="0">
                <a:solidFill>
                  <a:schemeClr val="bg2">
                    <a:lumMod val="10000"/>
                  </a:schemeClr>
                </a:solidFill>
                <a:latin typeface="Times New Roman"/>
              </a:rPr>
              <a:t>These are malicious scripts installed into a web page that listen for key press events.</a:t>
            </a:r>
          </a:p>
          <a:p>
            <a:pPr marL="438150" indent="-285750">
              <a:lnSpc>
                <a:spcPct val="150000"/>
              </a:lnSpc>
            </a:pPr>
            <a:r>
              <a:rPr lang="en-US" b="1" dirty="0">
                <a:solidFill>
                  <a:schemeClr val="bg2">
                    <a:lumMod val="10000"/>
                  </a:schemeClr>
                </a:solidFill>
                <a:latin typeface="Times New Roman"/>
              </a:rPr>
              <a:t>API-Based Keyloggers: </a:t>
            </a:r>
            <a:r>
              <a:rPr lang="en-US" dirty="0">
                <a:solidFill>
                  <a:schemeClr val="bg2">
                    <a:lumMod val="10000"/>
                  </a:schemeClr>
                </a:solidFill>
                <a:latin typeface="Times New Roman"/>
              </a:rPr>
              <a:t>Some keyloggers work as an API in running applications. They look like a simple application and whenever a key is pressed, they record it</a:t>
            </a:r>
          </a:p>
          <a:p>
            <a:pPr marL="438150" indent="-285750">
              <a:lnSpc>
                <a:spcPct val="150000"/>
              </a:lnSpc>
            </a:pPr>
            <a:r>
              <a:rPr lang="en-US" b="1" dirty="0">
                <a:solidFill>
                  <a:schemeClr val="bg2">
                    <a:lumMod val="10000"/>
                  </a:schemeClr>
                </a:solidFill>
                <a:latin typeface="Times New Roman"/>
              </a:rPr>
              <a:t>USB Keyloggers: </a:t>
            </a:r>
            <a:r>
              <a:rPr lang="en-US" dirty="0">
                <a:solidFill>
                  <a:schemeClr val="bg2">
                    <a:lumMod val="10000"/>
                  </a:schemeClr>
                </a:solidFill>
                <a:latin typeface="Times New Roman"/>
              </a:rPr>
              <a:t>These are USB connector keyloggers which have to be connected to a computer and steal the data</a:t>
            </a:r>
          </a:p>
        </p:txBody>
      </p:sp>
    </p:spTree>
    <p:extLst>
      <p:ext uri="{BB962C8B-B14F-4D97-AF65-F5344CB8AC3E}">
        <p14:creationId xmlns:p14="http://schemas.microsoft.com/office/powerpoint/2010/main" val="322865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609600" y="152400"/>
            <a:ext cx="7704000" cy="572700"/>
          </a:xfrm>
          <a:prstGeom prst="rect">
            <a:avLst/>
          </a:prstGeom>
        </p:spPr>
        <p:txBody>
          <a:bodyPr spcFirstLastPara="1" wrap="square" lIns="91425" tIns="91425" rIns="91425" bIns="91425" anchor="t" anchorCtr="0">
            <a:normAutofit fontScale="90000"/>
          </a:bodyPr>
          <a:lstStyle/>
          <a:p>
            <a:r>
              <a:rPr lang="en" dirty="0">
                <a:solidFill>
                  <a:schemeClr val="accent1"/>
                </a:solidFill>
              </a:rPr>
              <a:t>OUTPUTS</a:t>
            </a:r>
            <a:br>
              <a:rPr lang="en" dirty="0">
                <a:solidFill>
                  <a:schemeClr val="accent1"/>
                </a:solidFill>
              </a:rPr>
            </a:br>
            <a:endParaRPr lang="en" dirty="0">
              <a:solidFill>
                <a:schemeClr val="accent1"/>
              </a:solidFill>
            </a:endParaRPr>
          </a:p>
        </p:txBody>
      </p:sp>
      <p:sp>
        <p:nvSpPr>
          <p:cNvPr id="24" name="Subtitle 23">
            <a:extLst>
              <a:ext uri="{FF2B5EF4-FFF2-40B4-BE49-F238E27FC236}">
                <a16:creationId xmlns:a16="http://schemas.microsoft.com/office/drawing/2014/main" id="{5560CB6C-1D23-991C-1286-6774E74B5370}"/>
              </a:ext>
            </a:extLst>
          </p:cNvPr>
          <p:cNvSpPr>
            <a:spLocks noGrp="1"/>
          </p:cNvSpPr>
          <p:nvPr>
            <p:ph type="body" idx="1"/>
          </p:nvPr>
        </p:nvSpPr>
        <p:spPr>
          <a:xfrm>
            <a:off x="128793" y="819150"/>
            <a:ext cx="7704000" cy="4267200"/>
          </a:xfrm>
        </p:spPr>
        <p:txBody>
          <a:bodyPr>
            <a:normAutofit/>
          </a:bodyPr>
          <a:lstStyle/>
          <a:p>
            <a:pPr marL="438150" indent="-285750">
              <a:lnSpc>
                <a:spcPct val="150000"/>
              </a:lnSpc>
            </a:pPr>
            <a:endParaRPr lang="en-US" dirty="0">
              <a:solidFill>
                <a:schemeClr val="bg2">
                  <a:lumMod val="10000"/>
                </a:schemeClr>
              </a:solidFill>
              <a:latin typeface="Times New Roman"/>
            </a:endParaRPr>
          </a:p>
        </p:txBody>
      </p:sp>
      <p:pic>
        <p:nvPicPr>
          <p:cNvPr id="3" name="Picture 2">
            <a:extLst>
              <a:ext uri="{FF2B5EF4-FFF2-40B4-BE49-F238E27FC236}">
                <a16:creationId xmlns:a16="http://schemas.microsoft.com/office/drawing/2014/main" id="{53BE69B3-4AD4-5254-7CEF-233571FA5B85}"/>
              </a:ext>
            </a:extLst>
          </p:cNvPr>
          <p:cNvPicPr>
            <a:picLocks noChangeAspect="1"/>
          </p:cNvPicPr>
          <p:nvPr/>
        </p:nvPicPr>
        <p:blipFill>
          <a:blip r:embed="rId3"/>
          <a:stretch>
            <a:fillRect/>
          </a:stretch>
        </p:blipFill>
        <p:spPr>
          <a:xfrm>
            <a:off x="128793" y="819150"/>
            <a:ext cx="7281333" cy="4171950"/>
          </a:xfrm>
          <a:prstGeom prst="rect">
            <a:avLst/>
          </a:prstGeom>
        </p:spPr>
      </p:pic>
    </p:spTree>
    <p:extLst>
      <p:ext uri="{BB962C8B-B14F-4D97-AF65-F5344CB8AC3E}">
        <p14:creationId xmlns:p14="http://schemas.microsoft.com/office/powerpoint/2010/main" val="1183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609600" y="152400"/>
            <a:ext cx="7704000" cy="572700"/>
          </a:xfrm>
          <a:prstGeom prst="rect">
            <a:avLst/>
          </a:prstGeom>
        </p:spPr>
        <p:txBody>
          <a:bodyPr spcFirstLastPara="1" wrap="square" lIns="91425" tIns="91425" rIns="91425" bIns="91425" anchor="t" anchorCtr="0">
            <a:normAutofit fontScale="90000"/>
          </a:bodyPr>
          <a:lstStyle/>
          <a:p>
            <a:endParaRPr lang="en" dirty="0">
              <a:solidFill>
                <a:schemeClr val="accent1"/>
              </a:solidFill>
            </a:endParaRPr>
          </a:p>
        </p:txBody>
      </p:sp>
      <p:sp>
        <p:nvSpPr>
          <p:cNvPr id="24" name="Subtitle 23">
            <a:extLst>
              <a:ext uri="{FF2B5EF4-FFF2-40B4-BE49-F238E27FC236}">
                <a16:creationId xmlns:a16="http://schemas.microsoft.com/office/drawing/2014/main" id="{5560CB6C-1D23-991C-1286-6774E74B5370}"/>
              </a:ext>
            </a:extLst>
          </p:cNvPr>
          <p:cNvSpPr>
            <a:spLocks noGrp="1"/>
          </p:cNvSpPr>
          <p:nvPr>
            <p:ph type="body" idx="1"/>
          </p:nvPr>
        </p:nvSpPr>
        <p:spPr>
          <a:xfrm>
            <a:off x="128793" y="819150"/>
            <a:ext cx="7704000" cy="4267200"/>
          </a:xfrm>
        </p:spPr>
        <p:txBody>
          <a:bodyPr>
            <a:normAutofit/>
          </a:bodyPr>
          <a:lstStyle/>
          <a:p>
            <a:pPr marL="438150" indent="-285750">
              <a:lnSpc>
                <a:spcPct val="150000"/>
              </a:lnSpc>
            </a:pPr>
            <a:endParaRPr lang="en-US" dirty="0">
              <a:solidFill>
                <a:schemeClr val="bg2">
                  <a:lumMod val="10000"/>
                </a:schemeClr>
              </a:solidFill>
              <a:latin typeface="Times New Roman"/>
            </a:endParaRPr>
          </a:p>
        </p:txBody>
      </p:sp>
      <p:pic>
        <p:nvPicPr>
          <p:cNvPr id="8" name="Picture 7">
            <a:extLst>
              <a:ext uri="{FF2B5EF4-FFF2-40B4-BE49-F238E27FC236}">
                <a16:creationId xmlns:a16="http://schemas.microsoft.com/office/drawing/2014/main" id="{9ADEB50F-3262-EF9F-9C68-9FB5338DE5E5}"/>
              </a:ext>
            </a:extLst>
          </p:cNvPr>
          <p:cNvPicPr>
            <a:picLocks noChangeAspect="1"/>
          </p:cNvPicPr>
          <p:nvPr/>
        </p:nvPicPr>
        <p:blipFill>
          <a:blip r:embed="rId3"/>
          <a:stretch>
            <a:fillRect/>
          </a:stretch>
        </p:blipFill>
        <p:spPr>
          <a:xfrm>
            <a:off x="128793" y="152400"/>
            <a:ext cx="7452360" cy="4629150"/>
          </a:xfrm>
          <a:prstGeom prst="rect">
            <a:avLst/>
          </a:prstGeom>
        </p:spPr>
      </p:pic>
    </p:spTree>
    <p:extLst>
      <p:ext uri="{BB962C8B-B14F-4D97-AF65-F5344CB8AC3E}">
        <p14:creationId xmlns:p14="http://schemas.microsoft.com/office/powerpoint/2010/main" val="4187377714"/>
      </p:ext>
    </p:extLst>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1106</Words>
  <Application>Microsoft Office PowerPoint</Application>
  <PresentationFormat>On-screen Show (16:9)</PresentationFormat>
  <Paragraphs>55</Paragraphs>
  <Slides>16</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Arial</vt:lpstr>
      <vt:lpstr>Tahoma</vt:lpstr>
      <vt:lpstr>Times New Roman</vt:lpstr>
      <vt:lpstr>Poppins</vt:lpstr>
      <vt:lpstr>Verdana</vt:lpstr>
      <vt:lpstr>Nunito Light</vt:lpstr>
      <vt:lpstr>time</vt:lpstr>
      <vt:lpstr>Bebas Neue</vt:lpstr>
      <vt:lpstr>PT Sans</vt:lpstr>
      <vt:lpstr>Raleway</vt:lpstr>
      <vt:lpstr>-apple-system</vt:lpstr>
      <vt:lpstr>Anaheim</vt:lpstr>
      <vt:lpstr>Archivo</vt:lpstr>
      <vt:lpstr>Cybersecurity Industry by Slidesgo</vt:lpstr>
      <vt:lpstr>KEYLOGGER  PROJECT</vt:lpstr>
      <vt:lpstr>KEYLOGGER</vt:lpstr>
      <vt:lpstr>OUTLINE</vt:lpstr>
      <vt:lpstr>PROJECT OVERVIEW</vt:lpstr>
      <vt:lpstr>PROBLEM STATEMENT</vt:lpstr>
      <vt:lpstr>SOLUTION AND ITS VALUE PROPOSITION</vt:lpstr>
      <vt:lpstr>ALGORITHM USAGE</vt:lpstr>
      <vt:lpstr>OUTPUTS </vt:lpstr>
      <vt:lpstr>PowerPoint Presentation</vt:lpstr>
      <vt:lpstr>PowerPoint Presentation</vt:lpstr>
      <vt:lpstr>PowerPoint Presentation</vt:lpstr>
      <vt:lpstr>PowerPoint Presentation</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dc:title>
  <dc:creator>TAMIL G</dc:creator>
  <cp:lastModifiedBy>TAMIL G</cp:lastModifiedBy>
  <cp:revision>338</cp:revision>
  <dcterms:modified xsi:type="dcterms:W3CDTF">2024-04-04T12:51:30Z</dcterms:modified>
</cp:coreProperties>
</file>