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p:scale>
          <a:sx n="66" d="100"/>
          <a:sy n="66" d="100"/>
        </p:scale>
        <p:origin x="-682" y="-4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12-09-2024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39"/>
          </a:xfrm>
          <a:prstGeom prst="rect"/>
          <a:noFill/>
        </p:spPr>
        <p:txBody>
          <a:bodyPr rtlCol="0" wrap="square">
            <a:spAutoFit/>
          </a:bodyPr>
          <a:p>
            <a:r>
              <a:rPr dirty="0" sz="2400" lang="en-US"/>
              <a:t>STUDENT NAME:	</a:t>
            </a:r>
            <a:r>
              <a:rPr dirty="0" sz="2400" lang="en-US"/>
              <a:t>S</a:t>
            </a:r>
            <a:r>
              <a:rPr dirty="0" sz="2400" lang="en-US"/>
              <a:t>.</a:t>
            </a:r>
            <a:r>
              <a:rPr dirty="0" sz="2400" lang="en-US"/>
              <a:t>M</a:t>
            </a:r>
            <a:r>
              <a:rPr dirty="0" sz="2400" lang="en-US"/>
              <a:t>.</a:t>
            </a:r>
            <a:r>
              <a:rPr dirty="0" sz="2400" lang="en-US"/>
              <a:t>T</a:t>
            </a:r>
            <a:r>
              <a:rPr dirty="0" sz="2400" lang="en-US"/>
              <a:t>a</a:t>
            </a:r>
            <a:r>
              <a:rPr dirty="0" sz="2400" lang="en-US"/>
              <a:t>m</a:t>
            </a:r>
            <a:r>
              <a:rPr dirty="0" sz="2400" lang="en-US"/>
              <a:t>i</a:t>
            </a:r>
            <a:r>
              <a:rPr dirty="0" sz="2400" lang="en-US"/>
              <a:t>l</a:t>
            </a:r>
            <a:r>
              <a:rPr dirty="0" sz="2400" lang="en-US"/>
              <a:t>a</a:t>
            </a:r>
            <a:r>
              <a:rPr dirty="0" sz="2400" lang="en-US"/>
              <a:t>r</a:t>
            </a:r>
            <a:r>
              <a:rPr dirty="0" sz="2400" lang="en-US"/>
              <a:t>a</a:t>
            </a:r>
            <a:r>
              <a:rPr dirty="0" sz="2400" lang="en-US"/>
              <a:t>s</a:t>
            </a:r>
            <a:r>
              <a:rPr dirty="0" sz="2400" lang="en-US"/>
              <a:t>i</a:t>
            </a:r>
            <a:endParaRPr dirty="0" sz="2400" lang="en-US"/>
          </a:p>
          <a:p>
            <a:r>
              <a:rPr dirty="0" sz="2400" lang="en-US"/>
              <a:t>REGISTER NO:		31220</a:t>
            </a:r>
            <a:r>
              <a:rPr dirty="0" sz="2400" lang="en-IN"/>
              <a:t>1</a:t>
            </a:r>
            <a:r>
              <a:rPr dirty="0" sz="2400" lang="en-US"/>
              <a:t>8</a:t>
            </a:r>
            <a:r>
              <a:rPr dirty="0" sz="2400" lang="en-US"/>
              <a:t>9</a:t>
            </a:r>
            <a:r>
              <a:rPr dirty="0" sz="2400" lang="en-US"/>
              <a:t>9</a:t>
            </a:r>
            <a:endParaRPr dirty="0" sz="2400" lang="en-US"/>
          </a:p>
          <a:p>
            <a:endParaRPr dirty="0" sz="2400" lang="en-US"/>
          </a:p>
          <a:p>
            <a:r>
              <a:rPr dirty="0" sz="2400" lang="en-US"/>
              <a:t>DEPARTMENT:		B.COM (GENERAL)</a:t>
            </a:r>
          </a:p>
          <a:p>
            <a:r>
              <a:rPr dirty="0" sz="2400" lang="en-US"/>
              <a:t>COL</a:t>
            </a:r>
            <a:r>
              <a:rPr dirty="0" sz="2400" lang="en-IN"/>
              <a:t>LEGE</a:t>
            </a:r>
            <a:r>
              <a:rPr sz="2400" lang="en-IN"/>
              <a:t>:                       SINDHI</a:t>
            </a:r>
            <a:r>
              <a:rPr dirty="0" sz="2400" lang="en-US"/>
              <a:t>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Rectangle 1"/>
          <p:cNvSpPr/>
          <p:nvPr/>
        </p:nvSpPr>
        <p:spPr>
          <a:xfrm>
            <a:off x="739775" y="1443841"/>
            <a:ext cx="8404225" cy="4618380"/>
          </a:xfrm>
          <a:prstGeom prst="rect"/>
        </p:spPr>
        <p:txBody>
          <a:bodyPr wrap="square">
            <a:spAutoFit/>
          </a:bodyPr>
          <a:p>
            <a:pPr>
              <a:lnSpc>
                <a:spcPct val="150000"/>
              </a:lnSpc>
            </a:pPr>
            <a:r>
              <a:rPr dirty="0" lang="en-IN">
                <a:latin typeface="Times New Roman" panose="02020603050405020304" pitchFamily="18" charset="0"/>
                <a:cs typeface="Times New Roman" panose="02020603050405020304" pitchFamily="18" charset="0"/>
              </a:rPr>
              <a:t>This dataset contains employee performance data including:</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1.Employee Information: Employee ID, Name, Job Title , Department, Location.</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3.Goal Setting: Individual Goals, Teams Goals , Company Goals.</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4.Feedback and Coaching : Manager Feedback , peer Feedback, Self- Assessment.</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5.Development Planning: Training Needs, Career Development Plans Succession Planning.</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6. Performance Evaluations; Regular Performance Reviews, 360-Degree.</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2"/>
          <p:cNvPicPr>
            <a:picLocks noChangeAspect="1" noChangeArrowheads="1"/>
          </p:cNvPicPr>
          <p:nvPr/>
        </p:nvPicPr>
        <p:blipFill>
          <a:blip xmlns:r="http://schemas.openxmlformats.org/officeDocument/2006/relationships" r:embed="rId2"/>
          <a:srcRect/>
          <a:stretch>
            <a:fillRect/>
          </a:stretch>
        </p:blipFill>
        <p:spPr bwMode="auto">
          <a:xfrm>
            <a:off x="685800" y="1371600"/>
            <a:ext cx="8077200" cy="4841826"/>
          </a:xfrm>
          <a:prstGeom prst="rect"/>
          <a:noFill/>
          <a:ln>
            <a:noFill/>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Rectangle 2"/>
          <p:cNvSpPr/>
          <p:nvPr/>
        </p:nvSpPr>
        <p:spPr>
          <a:xfrm>
            <a:off x="762000" y="1524000"/>
            <a:ext cx="8382000" cy="3970318"/>
          </a:xfrm>
          <a:prstGeom prst="rect"/>
        </p:spPr>
        <p:txBody>
          <a:bodyPr wrap="square">
            <a:spAutoFit/>
          </a:bodyPr>
          <a:p>
            <a:r>
              <a:rPr dirty="0" sz="2800" lang="en-US">
                <a:latin typeface="Times New Roman" panose="02020603050405020304" pitchFamily="18" charset="0"/>
                <a:cs typeface="Times New Roman" panose="02020603050405020304" pitchFamily="18" charset="0"/>
              </a:rPr>
              <a:t>The Employee performance Analysis System is a game-changing solution that transforms the way organizations approach talent management. By harnessing the power of advanced analytics , automation , and AI-driven insights , this system unlocks the  hidden potential of employees, amplifies business performance, and fuels sustainable growth</a:t>
            </a:r>
            <a:br>
              <a:rPr dirty="0" sz="2800" lang="en-US">
                <a:latin typeface="Times New Roman" panose="02020603050405020304" pitchFamily="18" charset="0"/>
                <a:cs typeface="Times New Roman" panose="02020603050405020304" pitchFamily="18" charset="0"/>
              </a:rPr>
            </a:br>
            <a:br>
              <a:rPr dirty="0" sz="2800" lang="en-US">
                <a:latin typeface="Times New Roman" panose="02020603050405020304" pitchFamily="18" charset="0"/>
                <a:cs typeface="Times New Roman" panose="02020603050405020304" pitchFamily="18" charset="0"/>
              </a:rPr>
            </a:br>
            <a:endParaRPr dirty="0" sz="280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828800" y="2209800"/>
            <a:ext cx="5715000" cy="2580641"/>
          </a:xfrm>
          <a:prstGeom prst="rect"/>
          <a:noFill/>
        </p:spPr>
        <p:txBody>
          <a:bodyPr rtlCol="0" wrap="square">
            <a:spAutoFit/>
          </a:bodyPr>
          <a:p>
            <a:pPr algn="just"/>
            <a:r>
              <a:rPr dirty="0" sz="2400" lang="en-US"/>
              <a:t>The project aims to create an Excel-based system for employee performance analysis, providing structured data entry, automated calculations, and visual dashboards to streamline performance tracking, reduce errors, and enable data-driven decision-making for management.</a:t>
            </a:r>
            <a:endParaRPr dirty="0" sz="2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2186940"/>
          </a:xfrm>
          <a:prstGeom prst="rect"/>
          <a:noFill/>
        </p:spPr>
        <p:txBody>
          <a:bodyPr rtlCol="0" wrap="square">
            <a:spAutoFit/>
          </a:bodyPr>
          <a:p>
            <a:pPr algn="just">
              <a:buFont typeface="Arial" panose="020B0604020202020204" pitchFamily="34" charset="0"/>
              <a:buChar char="•"/>
            </a:pPr>
            <a:r>
              <a:rPr dirty="0" sz="2800" lang="en-US">
                <a:solidFill>
                  <a:srgbClr val="0D0D0D"/>
                </a:solidFill>
                <a:latin typeface="Times New Roman" panose="02020603050405020304" pitchFamily="18" charset="0"/>
                <a:cs typeface="Times New Roman" panose="02020603050405020304" pitchFamily="18" charset="0"/>
              </a:rPr>
              <a:t>The objective is to develop an Excel-based tool for efficient employee performance analysis, automating calculations, and providing visual dashboards to enable data-driven decision-making and improve productivity.</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441503" y="1866819"/>
            <a:ext cx="5593080" cy="3825240"/>
          </a:xfrm>
          <a:prstGeom prst="rect"/>
          <a:noFill/>
        </p:spPr>
        <p:txBody>
          <a:bodyPr rtlCol="0" wrap="none">
            <a:spAutoFit/>
          </a:bodyPr>
          <a:p>
            <a:pPr indent="-342900" marL="342900">
              <a:lnSpc>
                <a:spcPct val="150000"/>
              </a:lnSpc>
              <a:buFont typeface="Wingdings" pitchFamily="2" charset="2"/>
              <a:buChar char="v"/>
            </a:pPr>
            <a:r>
              <a:rPr dirty="0" sz="2400" lang="en-US"/>
              <a:t>HR Managers</a:t>
            </a:r>
          </a:p>
          <a:p>
            <a:pPr indent="-342900" marL="342900">
              <a:lnSpc>
                <a:spcPct val="150000"/>
              </a:lnSpc>
              <a:buFont typeface="Wingdings" pitchFamily="2" charset="2"/>
              <a:buChar char="v"/>
            </a:pPr>
            <a:r>
              <a:rPr dirty="0" sz="2400" lang="en-US"/>
              <a:t>Line Managers</a:t>
            </a:r>
          </a:p>
          <a:p>
            <a:pPr indent="-342900" marL="342900">
              <a:lnSpc>
                <a:spcPct val="150000"/>
              </a:lnSpc>
              <a:buFont typeface="Wingdings" pitchFamily="2" charset="2"/>
              <a:buChar char="v"/>
            </a:pPr>
            <a:r>
              <a:rPr dirty="0" sz="2400" lang="en-US"/>
              <a:t>Team Leads</a:t>
            </a:r>
          </a:p>
          <a:p>
            <a:pPr indent="-342900" marL="342900">
              <a:lnSpc>
                <a:spcPct val="150000"/>
              </a:lnSpc>
              <a:buFont typeface="Wingdings" pitchFamily="2" charset="2"/>
              <a:buChar char="v"/>
            </a:pPr>
            <a:r>
              <a:rPr dirty="0" sz="2400" lang="en-US"/>
              <a:t>Training and Development Professionals </a:t>
            </a:r>
          </a:p>
          <a:p>
            <a:pPr indent="-342900" marL="342900">
              <a:lnSpc>
                <a:spcPct val="150000"/>
              </a:lnSpc>
              <a:buFont typeface="Wingdings" pitchFamily="2" charset="2"/>
              <a:buChar char="v"/>
            </a:pPr>
            <a:r>
              <a:rPr dirty="0" sz="2400" lang="en-US"/>
              <a:t>Senior Leaders</a:t>
            </a:r>
          </a:p>
          <a:p>
            <a:pPr indent="-342900" marL="342900">
              <a:lnSpc>
                <a:spcPct val="150000"/>
              </a:lnSpc>
              <a:buFont typeface="Wingdings" pitchFamily="2" charset="2"/>
              <a:buChar char="v"/>
            </a:pPr>
            <a:r>
              <a:rPr dirty="0" sz="2400" lang="en-US"/>
              <a:t>Employees</a:t>
            </a:r>
          </a:p>
          <a:p>
            <a:pPr indent="-342900" marL="342900">
              <a:lnSpc>
                <a:spcPct val="150000"/>
              </a:lnSpc>
              <a:buFont typeface="Wingdings" pitchFamily="2" charset="2"/>
              <a:buChar char="v"/>
            </a:pPr>
            <a:endParaRPr dirty="0" sz="24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352800" y="2209800"/>
            <a:ext cx="5998758" cy="3416320"/>
          </a:xfrm>
          <a:prstGeom prst="rect"/>
          <a:noFill/>
        </p:spPr>
        <p:txBody>
          <a:bodyPr rtlCol="0" wrap="none">
            <a:spAutoFit/>
          </a:bodyPr>
          <a:p>
            <a:r>
              <a:rPr b="1" dirty="0" sz="2400" lang="en-US" u="sng">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SOLUTION</a:t>
            </a:r>
            <a:r>
              <a:rPr dirty="0" sz="2400" lang="en-US">
                <a:latin typeface="Times New Roman" panose="02020603050405020304" pitchFamily="18" charset="0"/>
                <a:cs typeface="Times New Roman" panose="02020603050405020304" pitchFamily="18" charset="0"/>
              </a:rPr>
              <a:t>: </a:t>
            </a:r>
          </a:p>
          <a:p>
            <a:r>
              <a:rPr dirty="0" sz="2400" lang="en-US">
                <a:latin typeface="Times New Roman" panose="02020603050405020304" pitchFamily="18" charset="0"/>
                <a:cs typeface="Times New Roman" panose="02020603050405020304" pitchFamily="18" charset="0"/>
              </a:rPr>
              <a:t>Employee performance analysis system </a:t>
            </a:r>
          </a:p>
          <a:p>
            <a:endParaRPr dirty="0" sz="2400" lang="en-US">
              <a:latin typeface="Times New Roman" panose="02020603050405020304" pitchFamily="18" charset="0"/>
              <a:cs typeface="Times New Roman" panose="02020603050405020304" pitchFamily="18" charset="0"/>
            </a:endParaRPr>
          </a:p>
          <a:p>
            <a:r>
              <a:rPr b="1" dirty="0" sz="2400" lang="en-US" u="sng">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VALUE PROPOSITION</a:t>
            </a:r>
            <a:r>
              <a:rPr dirty="0" sz="2400" lang="en-US">
                <a:latin typeface="Times New Roman" panose="02020603050405020304" pitchFamily="18" charset="0"/>
                <a:cs typeface="Times New Roman" panose="02020603050405020304" pitchFamily="18" charset="0"/>
              </a:rPr>
              <a:t>:</a:t>
            </a:r>
            <a:br>
              <a:rPr dirty="0" sz="2400" lang="en-US">
                <a:latin typeface="Times New Roman" panose="02020603050405020304" pitchFamily="18" charset="0"/>
                <a:cs typeface="Times New Roman" panose="02020603050405020304" pitchFamily="18" charset="0"/>
              </a:rPr>
            </a:br>
            <a:r>
              <a:rPr dirty="0" sz="2400" lang="en-US">
                <a:latin typeface="Times New Roman" panose="02020603050405020304" pitchFamily="18" charset="0"/>
                <a:cs typeface="Times New Roman" panose="02020603050405020304" pitchFamily="18" charset="0"/>
              </a:rPr>
              <a:t>	1.Streamline Performance Management</a:t>
            </a:r>
            <a:br>
              <a:rPr dirty="0" sz="2400" lang="en-US">
                <a:latin typeface="Times New Roman" panose="02020603050405020304" pitchFamily="18" charset="0"/>
                <a:cs typeface="Times New Roman" panose="02020603050405020304" pitchFamily="18" charset="0"/>
              </a:rPr>
            </a:br>
            <a:r>
              <a:rPr dirty="0" sz="2400" lang="en-US">
                <a:latin typeface="Times New Roman" panose="02020603050405020304" pitchFamily="18" charset="0"/>
                <a:cs typeface="Times New Roman" panose="02020603050405020304" pitchFamily="18" charset="0"/>
              </a:rPr>
              <a:t>	2.Data-Driven Insights</a:t>
            </a:r>
            <a:br>
              <a:rPr dirty="0" sz="2400" lang="en-US">
                <a:latin typeface="Times New Roman" panose="02020603050405020304" pitchFamily="18" charset="0"/>
                <a:cs typeface="Times New Roman" panose="02020603050405020304" pitchFamily="18" charset="0"/>
              </a:rPr>
            </a:br>
            <a:r>
              <a:rPr dirty="0" sz="2400" lang="en-US">
                <a:latin typeface="Times New Roman" panose="02020603050405020304" pitchFamily="18" charset="0"/>
                <a:cs typeface="Times New Roman" panose="02020603050405020304" pitchFamily="18" charset="0"/>
              </a:rPr>
              <a:t>	3.Improved Employee Engagement</a:t>
            </a:r>
            <a:br>
              <a:rPr dirty="0" sz="2400" lang="en-US">
                <a:latin typeface="Times New Roman" panose="02020603050405020304" pitchFamily="18" charset="0"/>
                <a:cs typeface="Times New Roman" panose="02020603050405020304" pitchFamily="18" charset="0"/>
              </a:rPr>
            </a:br>
            <a:r>
              <a:rPr dirty="0" sz="2400" lang="en-US">
                <a:latin typeface="Times New Roman" panose="02020603050405020304" pitchFamily="18" charset="0"/>
                <a:cs typeface="Times New Roman" panose="02020603050405020304" pitchFamily="18" charset="0"/>
              </a:rPr>
              <a:t>	4.Talent Optimization</a:t>
            </a:r>
            <a:br>
              <a:rPr dirty="0" sz="2400" lang="en-US">
                <a:latin typeface="Times New Roman" panose="02020603050405020304" pitchFamily="18" charset="0"/>
                <a:cs typeface="Times New Roman" panose="02020603050405020304" pitchFamily="18" charset="0"/>
              </a:rPr>
            </a:br>
            <a:r>
              <a:rPr dirty="0" sz="2400" lang="en-US">
                <a:latin typeface="Times New Roman" panose="02020603050405020304" pitchFamily="18" charset="0"/>
                <a:cs typeface="Times New Roman" panose="02020603050405020304" pitchFamily="18" charset="0"/>
              </a:rPr>
              <a:t>	5.Scalability and Flexibility</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Rectangle 2"/>
          <p:cNvSpPr/>
          <p:nvPr/>
        </p:nvSpPr>
        <p:spPr>
          <a:xfrm>
            <a:off x="627927" y="1219200"/>
            <a:ext cx="8592273" cy="4247317"/>
          </a:xfrm>
          <a:prstGeom prst="rect"/>
        </p:spPr>
        <p:txBody>
          <a:bodyPr wrap="square">
            <a:spAutoFit/>
          </a:bodyPr>
          <a:p>
            <a:r>
              <a:rPr b="1" dirty="0" lang="en-IN" u="sng">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DATASET NAME </a:t>
            </a:r>
            <a:r>
              <a:rPr dirty="0" lang="en-IN">
                <a:latin typeface="Times New Roman" panose="02020603050405020304" pitchFamily="18" charset="0"/>
                <a:cs typeface="Times New Roman" panose="02020603050405020304" pitchFamily="18" charset="0"/>
              </a:rPr>
              <a:t>: </a:t>
            </a:r>
          </a:p>
          <a:p>
            <a:r>
              <a:rPr dirty="0" lang="en-IN">
                <a:latin typeface="Times New Roman" panose="02020603050405020304" pitchFamily="18" charset="0"/>
                <a:cs typeface="Times New Roman" panose="02020603050405020304" pitchFamily="18" charset="0"/>
              </a:rPr>
              <a:t>	Employee performance Data</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a:t>
            </a:r>
            <a:r>
              <a:rPr b="1" dirty="0" lang="en-IN" u="sng">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DESCRIPTION</a:t>
            </a:r>
            <a:r>
              <a:rPr dirty="0" lang="en-IN">
                <a:latin typeface="Times New Roman" panose="02020603050405020304" pitchFamily="18" charset="0"/>
                <a:cs typeface="Times New Roman" panose="02020603050405020304" pitchFamily="18" charset="0"/>
              </a:rPr>
              <a:t>: </a:t>
            </a:r>
          </a:p>
          <a:p>
            <a:r>
              <a:rPr dirty="0" lang="en-IN">
                <a:latin typeface="Times New Roman" panose="02020603050405020304" pitchFamily="18" charset="0"/>
                <a:cs typeface="Times New Roman" panose="02020603050405020304" pitchFamily="18" charset="0"/>
              </a:rPr>
              <a:t>	This dataset contains employee performance data including:</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1.Employee Information: Employee ID, Name, Job Title , Department, Location.</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3.Goal Setting: Individual Goals, Teams Goals , Company Goals.</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4.Feedback and Coaching : Manager Feedback , peer Feedback, Self- Assessment.</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5.Development Planning: Training Needs, Career Development Plans Succession Planning.</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6. Performance Evaluations; Regular Performance Reviews, 360-Degree.</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829640" y="1857375"/>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1371600" y="1447800"/>
            <a:ext cx="8534018" cy="6370975"/>
          </a:xfrm>
          <a:prstGeom prst="rect"/>
          <a:noFill/>
        </p:spPr>
        <p:txBody>
          <a:bodyPr rtlCol="0" wrap="square">
            <a:spAutoFit/>
          </a:bodyPr>
          <a:p>
            <a:pPr indent="-342900" marL="342900">
              <a:buFont typeface="Wingdings" pitchFamily="2" charset="2"/>
              <a:buChar char="q"/>
            </a:pPr>
            <a:r>
              <a:rPr dirty="0" sz="2400" lang="en-US" spc="20">
                <a:latin typeface="Times New Roman" panose="02020603050405020304" pitchFamily="18" charset="0"/>
                <a:cs typeface="Times New Roman" panose="02020603050405020304" pitchFamily="18" charset="0"/>
              </a:rPr>
              <a:t>Focusing on the “WOW” factor in your solution can help highlight its unique value proposition and different it from other solutions. Here are some potential “WOW” factor for the Employee Performance Analysis System.</a:t>
            </a:r>
            <a:br>
              <a:rPr dirty="0" sz="2400" lang="en-US" spc="20">
                <a:latin typeface="Times New Roman" panose="02020603050405020304" pitchFamily="18" charset="0"/>
                <a:cs typeface="Times New Roman" panose="02020603050405020304" pitchFamily="18" charset="0"/>
              </a:rPr>
            </a:br>
            <a:r>
              <a:rPr dirty="0" sz="2400" lang="en-US" spc="20">
                <a:latin typeface="Times New Roman" panose="02020603050405020304" pitchFamily="18" charset="0"/>
                <a:cs typeface="Times New Roman" panose="02020603050405020304" pitchFamily="18" charset="0"/>
              </a:rPr>
              <a:t>	1.Predictive Analytics</a:t>
            </a:r>
            <a:br>
              <a:rPr dirty="0" sz="2400" lang="en-US" spc="20">
                <a:latin typeface="Times New Roman" panose="02020603050405020304" pitchFamily="18" charset="0"/>
                <a:cs typeface="Times New Roman" panose="02020603050405020304" pitchFamily="18" charset="0"/>
              </a:rPr>
            </a:br>
            <a:r>
              <a:rPr dirty="0" sz="2400" lang="en-US" spc="20">
                <a:latin typeface="Times New Roman" panose="02020603050405020304" pitchFamily="18" charset="0"/>
                <a:cs typeface="Times New Roman" panose="02020603050405020304" pitchFamily="18" charset="0"/>
              </a:rPr>
              <a:t>	2. Real-time Feedback</a:t>
            </a:r>
            <a:br>
              <a:rPr dirty="0" sz="2400" lang="en-US" spc="20">
                <a:latin typeface="Times New Roman" panose="02020603050405020304" pitchFamily="18" charset="0"/>
                <a:cs typeface="Times New Roman" panose="02020603050405020304" pitchFamily="18" charset="0"/>
              </a:rPr>
            </a:br>
            <a:r>
              <a:rPr dirty="0" sz="2400" lang="en-US" spc="20">
                <a:latin typeface="Times New Roman" panose="02020603050405020304" pitchFamily="18" charset="0"/>
                <a:cs typeface="Times New Roman" panose="02020603050405020304" pitchFamily="18" charset="0"/>
              </a:rPr>
              <a:t>	3.Personalized Development Plans</a:t>
            </a:r>
            <a:br>
              <a:rPr dirty="0" sz="2400" lang="en-US" spc="20">
                <a:latin typeface="Times New Roman" panose="02020603050405020304" pitchFamily="18" charset="0"/>
                <a:cs typeface="Times New Roman" panose="02020603050405020304" pitchFamily="18" charset="0"/>
              </a:rPr>
            </a:br>
            <a:r>
              <a:rPr dirty="0" sz="2400" lang="en-US" spc="20">
                <a:latin typeface="Times New Roman" panose="02020603050405020304" pitchFamily="18" charset="0"/>
                <a:cs typeface="Times New Roman" panose="02020603050405020304" pitchFamily="18" charset="0"/>
              </a:rPr>
              <a:t>	4.360- Degree Visibility</a:t>
            </a:r>
            <a:br>
              <a:rPr dirty="0" sz="2400" lang="en-US" spc="20">
                <a:latin typeface="Times New Roman" panose="02020603050405020304" pitchFamily="18" charset="0"/>
                <a:cs typeface="Times New Roman" panose="02020603050405020304" pitchFamily="18" charset="0"/>
              </a:rPr>
            </a:br>
            <a:r>
              <a:rPr dirty="0" sz="2400" lang="en-US" spc="20">
                <a:latin typeface="Times New Roman" panose="02020603050405020304" pitchFamily="18" charset="0"/>
                <a:cs typeface="Times New Roman" panose="02020603050405020304" pitchFamily="18" charset="0"/>
              </a:rPr>
              <a:t>	5.Automation and Efficiency</a:t>
            </a:r>
            <a:br>
              <a:rPr dirty="0" sz="2400" lang="en-US" spc="20">
                <a:latin typeface="Times New Roman" panose="02020603050405020304" pitchFamily="18" charset="0"/>
                <a:cs typeface="Times New Roman" panose="02020603050405020304" pitchFamily="18" charset="0"/>
              </a:rPr>
            </a:br>
            <a:r>
              <a:rPr dirty="0" sz="2400" lang="en-US" spc="20">
                <a:latin typeface="Times New Roman" panose="02020603050405020304" pitchFamily="18" charset="0"/>
                <a:cs typeface="Times New Roman" panose="02020603050405020304" pitchFamily="18" charset="0"/>
              </a:rPr>
              <a:t>	6.User-Friendly Interface</a:t>
            </a:r>
            <a:br>
              <a:rPr dirty="0" sz="2400" lang="en-US" spc="20">
                <a:latin typeface="Times New Roman" panose="02020603050405020304" pitchFamily="18" charset="0"/>
                <a:cs typeface="Times New Roman" panose="02020603050405020304" pitchFamily="18" charset="0"/>
              </a:rPr>
            </a:br>
            <a:r>
              <a:rPr dirty="0" sz="2400" lang="en-US" spc="20">
                <a:latin typeface="Times New Roman" panose="02020603050405020304" pitchFamily="18" charset="0"/>
                <a:cs typeface="Times New Roman" panose="02020603050405020304" pitchFamily="18" charset="0"/>
              </a:rPr>
              <a:t>	7.Integration and scalability</a:t>
            </a:r>
            <a:br>
              <a:rPr dirty="0" sz="2400" lang="en-US" spc="20">
                <a:latin typeface="Times New Roman" panose="02020603050405020304" pitchFamily="18" charset="0"/>
                <a:cs typeface="Times New Roman" panose="02020603050405020304" pitchFamily="18" charset="0"/>
              </a:rPr>
            </a:br>
            <a:r>
              <a:rPr dirty="0" sz="2400" lang="en-US" spc="20">
                <a:latin typeface="Times New Roman" panose="02020603050405020304" pitchFamily="18" charset="0"/>
                <a:cs typeface="Times New Roman" panose="02020603050405020304" pitchFamily="18" charset="0"/>
              </a:rPr>
              <a:t>	8.Integration and Scalability</a:t>
            </a:r>
            <a:br>
              <a:rPr dirty="0" sz="2400" lang="en-US" spc="20">
                <a:latin typeface="Times New Roman" panose="02020603050405020304" pitchFamily="18" charset="0"/>
                <a:cs typeface="Times New Roman" panose="02020603050405020304" pitchFamily="18" charset="0"/>
              </a:rPr>
            </a:br>
            <a:r>
              <a:rPr dirty="0" sz="2400" lang="en-US" spc="20">
                <a:latin typeface="Times New Roman" panose="02020603050405020304" pitchFamily="18" charset="0"/>
                <a:cs typeface="Times New Roman" panose="02020603050405020304" pitchFamily="18" charset="0"/>
              </a:rPr>
              <a:t>	9.Actionable Recommendations</a:t>
            </a:r>
            <a:br>
              <a:rPr dirty="0" sz="2400" lang="en-US" spc="20">
                <a:latin typeface="Times New Roman" panose="02020603050405020304" pitchFamily="18" charset="0"/>
                <a:cs typeface="Times New Roman" panose="02020603050405020304" pitchFamily="18" charset="0"/>
              </a:rPr>
            </a:br>
            <a:r>
              <a:rPr dirty="0" sz="2400" lang="en-US" spc="20">
                <a:latin typeface="Times New Roman" panose="02020603050405020304" pitchFamily="18" charset="0"/>
                <a:cs typeface="Times New Roman" panose="02020603050405020304" pitchFamily="18" charset="0"/>
              </a:rPr>
              <a:t>	10.Continuous Improvement</a:t>
            </a:r>
            <a:br>
              <a:rPr dirty="0" sz="2400" lang="en-US" spc="20">
                <a:latin typeface="Times New Roman" panose="02020603050405020304" pitchFamily="18" charset="0"/>
                <a:cs typeface="Times New Roman" panose="02020603050405020304" pitchFamily="18" charset="0"/>
              </a:rPr>
            </a:br>
            <a:r>
              <a:rPr dirty="0" sz="2400" lang="en-US" spc="20">
                <a:latin typeface="Times New Roman" panose="02020603050405020304" pitchFamily="18" charset="0"/>
                <a:cs typeface="Times New Roman" panose="02020603050405020304" pitchFamily="18" charset="0"/>
              </a:rPr>
              <a:t>                                </a:t>
            </a:r>
            <a:br>
              <a:rPr dirty="0" sz="4800" lang="en-US" spc="20"/>
            </a:br>
            <a:br>
              <a:rPr dirty="0" sz="2400" lang="en-US" spc="20">
                <a:latin typeface="Times New Roman" panose="02020603050405020304" pitchFamily="18" charset="0"/>
                <a:cs typeface="Times New Roman" panose="02020603050405020304" pitchFamily="18" charset="0"/>
              </a:rPr>
            </a:b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Deepali Polai</cp:lastModifiedBy>
  <dcterms:created xsi:type="dcterms:W3CDTF">2024-03-29T04:07:22Z</dcterms:created>
  <dcterms:modified xsi:type="dcterms:W3CDTF">2024-09-27T10:30:49Z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8a97eaf0475f4ef88c0c4bee181a0e8e</vt:lpwstr>
  </property>
</Properties>
</file>