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itchFamily="34" charset="0"/>
      <p:regular r:id="rId12"/>
      <p:bold r:id="rId13"/>
      <p:italic r:id="rId14"/>
      <p:boldItalic r:id="rId15"/>
    </p:embeddedFont>
    <p:embeddedFont>
      <p:font typeface="Kite One" charset="0"/>
      <p:regular r:id="rId16"/>
    </p:embeddedFont>
    <p:embeddedFont>
      <p:font typeface="Alatsi" charset="0"/>
      <p:regular r:id="rId17"/>
    </p:embeddedFont>
    <p:embeddedFont>
      <p:font typeface="Courgette" charset="0"/>
      <p:regular r:id="rId18"/>
    </p:embeddedFont>
    <p:embeddedFont>
      <p:font typeface="Sriracha" charset="-34"/>
      <p:regular r:id="rId19"/>
    </p:embeddedFont>
    <p:embeddedFont>
      <p:font typeface="Canva Sans Bold Italics" charset="0"/>
      <p:regular r:id="rId20"/>
    </p:embeddedFont>
    <p:embeddedFont>
      <p:font typeface="Quintessential" charset="0"/>
      <p:regular r:id="rId21"/>
    </p:embeddedFont>
    <p:embeddedFont>
      <p:font typeface="Tillana Bold" charset="0"/>
      <p:regular r:id="rId22"/>
    </p:embeddedFont>
    <p:embeddedFont>
      <p:font typeface="Tillana"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78" autoAdjust="0"/>
    <p:restoredTop sz="94622" autoAdjust="0"/>
  </p:normalViewPr>
  <p:slideViewPr>
    <p:cSldViewPr>
      <p:cViewPr varScale="1">
        <p:scale>
          <a:sx n="43" d="100"/>
          <a:sy n="43" d="100"/>
        </p:scale>
        <p:origin x="-7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238468" y="0"/>
            <a:ext cx="2119542" cy="10287000"/>
            <a:chOff x="0" y="0"/>
            <a:chExt cx="558233" cy="2709333"/>
          </a:xfrm>
        </p:grpSpPr>
        <p:sp>
          <p:nvSpPr>
            <p:cNvPr id="3" name="Freeform 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4" name="TextBox 4"/>
            <p:cNvSpPr txBox="1"/>
            <p:nvPr/>
          </p:nvSpPr>
          <p:spPr>
            <a:xfrm>
              <a:off x="0" y="-38100"/>
              <a:ext cx="558233"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95600" y="3467100"/>
            <a:ext cx="13091995" cy="5334794"/>
          </a:xfrm>
          <a:prstGeom prst="rect">
            <a:avLst/>
          </a:prstGeom>
        </p:spPr>
        <p:txBody>
          <a:bodyPr wrap="square" lIns="0" tIns="0" rIns="0" bIns="0" rtlCol="0" anchor="t">
            <a:spAutoFit/>
          </a:bodyPr>
          <a:lstStyle/>
          <a:p>
            <a:pPr>
              <a:lnSpc>
                <a:spcPts val="5599"/>
              </a:lnSpc>
            </a:pPr>
            <a:r>
              <a:rPr lang="en-US" sz="3999" dirty="0">
                <a:solidFill>
                  <a:srgbClr val="000000"/>
                </a:solidFill>
                <a:latin typeface="Kite One"/>
              </a:rPr>
              <a:t>               </a:t>
            </a:r>
            <a:r>
              <a:rPr lang="en-US" sz="3999" b="1" dirty="0" err="1">
                <a:solidFill>
                  <a:srgbClr val="000000"/>
                </a:solidFill>
                <a:latin typeface="Kite One"/>
              </a:rPr>
              <a:t>Name:P.Tamilarasi</a:t>
            </a:r>
            <a:endParaRPr lang="en-US" sz="3999" b="1" dirty="0">
              <a:solidFill>
                <a:srgbClr val="000000"/>
              </a:solidFill>
              <a:latin typeface="Kite One"/>
            </a:endParaRPr>
          </a:p>
          <a:p>
            <a:pPr>
              <a:lnSpc>
                <a:spcPts val="5599"/>
              </a:lnSpc>
            </a:pPr>
            <a:r>
              <a:rPr lang="en-US" sz="3999" b="1" dirty="0">
                <a:solidFill>
                  <a:srgbClr val="000000"/>
                </a:solidFill>
                <a:latin typeface="Kite One"/>
              </a:rPr>
              <a:t>               College </a:t>
            </a:r>
            <a:r>
              <a:rPr lang="en-US" sz="3999" b="1" dirty="0" err="1">
                <a:solidFill>
                  <a:srgbClr val="000000"/>
                </a:solidFill>
                <a:latin typeface="Kite One"/>
              </a:rPr>
              <a:t>Name:Panimalar</a:t>
            </a:r>
            <a:r>
              <a:rPr lang="en-US" sz="3999" b="1" dirty="0">
                <a:solidFill>
                  <a:srgbClr val="000000"/>
                </a:solidFill>
                <a:latin typeface="Kite One"/>
              </a:rPr>
              <a:t> Institute of Technology,</a:t>
            </a:r>
          </a:p>
          <a:p>
            <a:pPr>
              <a:lnSpc>
                <a:spcPts val="5599"/>
              </a:lnSpc>
            </a:pPr>
            <a:r>
              <a:rPr lang="en-US" sz="3999" b="1" dirty="0">
                <a:solidFill>
                  <a:srgbClr val="000000"/>
                </a:solidFill>
                <a:latin typeface="Kite One"/>
              </a:rPr>
              <a:t>               </a:t>
            </a:r>
            <a:r>
              <a:rPr lang="en-US" sz="3999" b="1" dirty="0" err="1">
                <a:solidFill>
                  <a:srgbClr val="000000"/>
                </a:solidFill>
                <a:latin typeface="Kite One"/>
              </a:rPr>
              <a:t>Degree:B.Tech</a:t>
            </a:r>
            <a:endParaRPr lang="en-US" sz="3999" b="1" dirty="0">
              <a:solidFill>
                <a:srgbClr val="000000"/>
              </a:solidFill>
              <a:latin typeface="Kite One"/>
            </a:endParaRPr>
          </a:p>
          <a:p>
            <a:pPr>
              <a:lnSpc>
                <a:spcPts val="5599"/>
              </a:lnSpc>
            </a:pPr>
            <a:r>
              <a:rPr lang="en-US" sz="3999" b="1" dirty="0">
                <a:solidFill>
                  <a:srgbClr val="000000"/>
                </a:solidFill>
                <a:latin typeface="Kite One"/>
              </a:rPr>
              <a:t>               </a:t>
            </a:r>
            <a:r>
              <a:rPr lang="en-US" sz="3999" b="1" dirty="0" err="1">
                <a:solidFill>
                  <a:srgbClr val="000000"/>
                </a:solidFill>
                <a:latin typeface="Kite One"/>
              </a:rPr>
              <a:t>Branch:AI</a:t>
            </a:r>
            <a:r>
              <a:rPr lang="en-US" sz="3999" b="1" dirty="0">
                <a:solidFill>
                  <a:srgbClr val="000000"/>
                </a:solidFill>
                <a:latin typeface="Kite One"/>
              </a:rPr>
              <a:t>-DS</a:t>
            </a:r>
          </a:p>
          <a:p>
            <a:pPr algn="l">
              <a:lnSpc>
                <a:spcPts val="5599"/>
              </a:lnSpc>
            </a:pPr>
            <a:r>
              <a:rPr lang="en-US" sz="3999" b="1" dirty="0">
                <a:solidFill>
                  <a:srgbClr val="000000"/>
                </a:solidFill>
                <a:latin typeface="Kite One"/>
              </a:rPr>
              <a:t>               EMAIL:tamilarasipandiyan02@gmail.com</a:t>
            </a:r>
          </a:p>
          <a:p>
            <a:pPr>
              <a:lnSpc>
                <a:spcPts val="5599"/>
              </a:lnSpc>
            </a:pPr>
            <a:r>
              <a:rPr lang="en-US" sz="3999" b="1" dirty="0">
                <a:solidFill>
                  <a:srgbClr val="000000"/>
                </a:solidFill>
                <a:latin typeface="Kite One"/>
              </a:rPr>
              <a:t>               </a:t>
            </a:r>
            <a:r>
              <a:rPr lang="en-US" sz="3999" b="1" dirty="0" err="1">
                <a:solidFill>
                  <a:srgbClr val="000000"/>
                </a:solidFill>
                <a:latin typeface="Kite One"/>
              </a:rPr>
              <a:t>Naan</a:t>
            </a:r>
            <a:r>
              <a:rPr lang="en-US" sz="3999" b="1" dirty="0">
                <a:solidFill>
                  <a:srgbClr val="000000"/>
                </a:solidFill>
                <a:latin typeface="Kite One"/>
              </a:rPr>
              <a:t> </a:t>
            </a:r>
            <a:r>
              <a:rPr lang="en-US" sz="3999" b="1" dirty="0" err="1">
                <a:solidFill>
                  <a:srgbClr val="000000"/>
                </a:solidFill>
                <a:latin typeface="Kite One"/>
              </a:rPr>
              <a:t>Mudhalvan</a:t>
            </a:r>
            <a:r>
              <a:rPr lang="en-US" sz="3999" b="1" dirty="0">
                <a:solidFill>
                  <a:srgbClr val="000000"/>
                </a:solidFill>
                <a:latin typeface="Kite One"/>
              </a:rPr>
              <a:t> ID:AU211521243165</a:t>
            </a:r>
          </a:p>
          <a:p>
            <a:pPr algn="ctr">
              <a:lnSpc>
                <a:spcPts val="8029"/>
              </a:lnSpc>
            </a:pPr>
            <a:endParaRPr/>
          </a:p>
        </p:txBody>
      </p:sp>
      <p:sp>
        <p:nvSpPr>
          <p:cNvPr id="6" name="Freeform 6"/>
          <p:cNvSpPr/>
          <p:nvPr/>
        </p:nvSpPr>
        <p:spPr>
          <a:xfrm>
            <a:off x="-304800" y="0"/>
            <a:ext cx="3200400" cy="2781300"/>
          </a:xfrm>
          <a:custGeom>
            <a:avLst/>
            <a:gdLst/>
            <a:ahLst/>
            <a:cxnLst/>
            <a:rect l="l" t="t" r="r" b="b"/>
            <a:pathLst>
              <a:path w="3537346" h="3228632">
                <a:moveTo>
                  <a:pt x="0" y="0"/>
                </a:moveTo>
                <a:lnTo>
                  <a:pt x="3537346" y="0"/>
                </a:lnTo>
                <a:lnTo>
                  <a:pt x="3537346" y="3228632"/>
                </a:lnTo>
                <a:lnTo>
                  <a:pt x="0" y="3228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4267200" y="1333500"/>
            <a:ext cx="11874773" cy="759823"/>
          </a:xfrm>
          <a:prstGeom prst="rect">
            <a:avLst/>
          </a:prstGeom>
        </p:spPr>
        <p:txBody>
          <a:bodyPr wrap="square" lIns="0" tIns="0" rIns="0" bIns="0" rtlCol="0" anchor="t">
            <a:spAutoFit/>
          </a:bodyPr>
          <a:lstStyle/>
          <a:p>
            <a:pPr algn="ctr">
              <a:lnSpc>
                <a:spcPts val="5820"/>
              </a:lnSpc>
            </a:pPr>
            <a:r>
              <a:rPr lang="en-US" sz="6000" u="sng" dirty="0">
                <a:solidFill>
                  <a:srgbClr val="CB6CE6"/>
                </a:solidFill>
                <a:latin typeface="Alatsi"/>
              </a:rPr>
              <a:t>NEXT WORD PREDICTION USING RNN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370662" y="955025"/>
            <a:ext cx="2183871" cy="762000"/>
          </a:xfrm>
          <a:prstGeom prst="rect">
            <a:avLst/>
          </a:prstGeom>
        </p:spPr>
        <p:txBody>
          <a:bodyPr lIns="0" tIns="0" rIns="0" bIns="0" rtlCol="0" anchor="t">
            <a:spAutoFit/>
          </a:bodyPr>
          <a:lstStyle/>
          <a:p>
            <a:pPr algn="ctr">
              <a:lnSpc>
                <a:spcPts val="6299"/>
              </a:lnSpc>
            </a:pPr>
            <a:r>
              <a:rPr lang="en-US" sz="4500">
                <a:solidFill>
                  <a:srgbClr val="CB6CE6"/>
                </a:solidFill>
                <a:latin typeface="Canva Sans Bold Italics"/>
              </a:rPr>
              <a:t>RESULT</a:t>
            </a:r>
          </a:p>
        </p:txBody>
      </p:sp>
      <p:sp>
        <p:nvSpPr>
          <p:cNvPr id="3" name="TextBox 3"/>
          <p:cNvSpPr txBox="1"/>
          <p:nvPr/>
        </p:nvSpPr>
        <p:spPr>
          <a:xfrm>
            <a:off x="309916" y="3088625"/>
            <a:ext cx="17978084" cy="3082925"/>
          </a:xfrm>
          <a:prstGeom prst="rect">
            <a:avLst/>
          </a:prstGeom>
        </p:spPr>
        <p:txBody>
          <a:bodyPr lIns="0" tIns="0" rIns="0" bIns="0" rtlCol="0" anchor="t">
            <a:spAutoFit/>
          </a:bodyPr>
          <a:lstStyle/>
          <a:p>
            <a:pPr>
              <a:lnSpc>
                <a:spcPts val="4900"/>
              </a:lnSpc>
            </a:pPr>
            <a:r>
              <a:rPr lang="en-US" sz="3500">
                <a:solidFill>
                  <a:srgbClr val="000000"/>
                </a:solidFill>
                <a:latin typeface="Tillana Bold"/>
              </a:rPr>
              <a:t>          The prediction of the word is  easy by using Recurrennt Neural Network Technique.Implementing this model in a loop and analysing its internal place is a simple way to generate text. Each model call involves text in a hidden state. The model predicts subsequent character and state. </a:t>
            </a:r>
          </a:p>
        </p:txBody>
      </p:sp>
      <p:sp>
        <p:nvSpPr>
          <p:cNvPr id="4" name="Freeform 4"/>
          <p:cNvSpPr/>
          <p:nvPr/>
        </p:nvSpPr>
        <p:spPr>
          <a:xfrm>
            <a:off x="17188" y="0"/>
            <a:ext cx="3030812" cy="2552700"/>
          </a:xfrm>
          <a:custGeom>
            <a:avLst/>
            <a:gdLst/>
            <a:ahLst/>
            <a:cxnLst/>
            <a:rect l="l" t="t" r="r" b="b"/>
            <a:pathLst>
              <a:path w="3537346" h="3228632">
                <a:moveTo>
                  <a:pt x="0" y="0"/>
                </a:moveTo>
                <a:lnTo>
                  <a:pt x="3537345" y="0"/>
                </a:lnTo>
                <a:lnTo>
                  <a:pt x="3537345" y="3228632"/>
                </a:lnTo>
                <a:lnTo>
                  <a:pt x="0" y="3228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4621619" y="6171550"/>
            <a:ext cx="3666381" cy="4114800"/>
          </a:xfrm>
          <a:custGeom>
            <a:avLst/>
            <a:gdLst/>
            <a:ahLst/>
            <a:cxnLst/>
            <a:rect l="l" t="t" r="r" b="b"/>
            <a:pathLst>
              <a:path w="3666381" h="4114800">
                <a:moveTo>
                  <a:pt x="0" y="0"/>
                </a:moveTo>
                <a:lnTo>
                  <a:pt x="3666381" y="0"/>
                </a:lnTo>
                <a:lnTo>
                  <a:pt x="3666381" y="4114800"/>
                </a:lnTo>
                <a:lnTo>
                  <a:pt x="0" y="4114800"/>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5338811" y="7424864"/>
            <a:ext cx="2809195" cy="2862136"/>
          </a:xfrm>
          <a:custGeom>
            <a:avLst/>
            <a:gdLst/>
            <a:ahLst/>
            <a:cxnLst/>
            <a:rect l="l" t="t" r="r" b="b"/>
            <a:pathLst>
              <a:path w="2809195" h="2862136">
                <a:moveTo>
                  <a:pt x="0" y="0"/>
                </a:moveTo>
                <a:lnTo>
                  <a:pt x="2809195" y="0"/>
                </a:lnTo>
                <a:lnTo>
                  <a:pt x="2809195" y="2862136"/>
                </a:lnTo>
                <a:lnTo>
                  <a:pt x="0" y="2862136"/>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5500463"/>
            <a:ext cx="8556938" cy="4786537"/>
          </a:xfrm>
          <a:custGeom>
            <a:avLst/>
            <a:gdLst/>
            <a:ahLst/>
            <a:cxnLst/>
            <a:rect l="l" t="t" r="r" b="b"/>
            <a:pathLst>
              <a:path w="8556938" h="4786537">
                <a:moveTo>
                  <a:pt x="0" y="0"/>
                </a:moveTo>
                <a:lnTo>
                  <a:pt x="8556938" y="0"/>
                </a:lnTo>
                <a:lnTo>
                  <a:pt x="8556938" y="4786537"/>
                </a:lnTo>
                <a:lnTo>
                  <a:pt x="0" y="4786537"/>
                </a:lnTo>
                <a:lnTo>
                  <a:pt x="0" y="0"/>
                </a:lnTo>
                <a:close/>
              </a:path>
            </a:pathLst>
          </a:custGeom>
          <a:blipFill>
            <a:blip r:embed="rId4"/>
            <a:stretch>
              <a:fillRect/>
            </a:stretch>
          </a:blipFill>
        </p:spPr>
      </p:sp>
      <p:sp>
        <p:nvSpPr>
          <p:cNvPr id="4" name="TextBox 4"/>
          <p:cNvSpPr txBox="1"/>
          <p:nvPr/>
        </p:nvSpPr>
        <p:spPr>
          <a:xfrm>
            <a:off x="2846548" y="455139"/>
            <a:ext cx="11735594" cy="3436838"/>
          </a:xfrm>
          <a:prstGeom prst="rect">
            <a:avLst/>
          </a:prstGeom>
        </p:spPr>
        <p:txBody>
          <a:bodyPr lIns="0" tIns="0" rIns="0" bIns="0" rtlCol="0" anchor="t">
            <a:spAutoFit/>
          </a:bodyPr>
          <a:lstStyle/>
          <a:p>
            <a:pPr>
              <a:lnSpc>
                <a:spcPts val="8400"/>
              </a:lnSpc>
            </a:pPr>
            <a:r>
              <a:rPr lang="en-US" sz="6000" u="sng" dirty="0">
                <a:solidFill>
                  <a:srgbClr val="000000"/>
                </a:solidFill>
                <a:latin typeface="Courgette"/>
              </a:rPr>
              <a:t>TITLE</a:t>
            </a:r>
            <a:r>
              <a:rPr lang="en-US" sz="6000" dirty="0">
                <a:solidFill>
                  <a:srgbClr val="000000"/>
                </a:solidFill>
                <a:latin typeface="Courgette"/>
              </a:rPr>
              <a:t>                </a:t>
            </a:r>
          </a:p>
          <a:p>
            <a:pPr algn="ctr">
              <a:lnSpc>
                <a:spcPts val="10724"/>
              </a:lnSpc>
            </a:pPr>
            <a:endParaRPr/>
          </a:p>
          <a:p>
            <a:pPr algn="ctr">
              <a:lnSpc>
                <a:spcPts val="7699"/>
              </a:lnSpc>
            </a:pPr>
            <a:r>
              <a:rPr lang="en-US" sz="5499" dirty="0">
                <a:solidFill>
                  <a:srgbClr val="CB6CE6"/>
                </a:solidFill>
                <a:latin typeface="Sriracha"/>
              </a:rPr>
              <a:t>NEXT WORD PREDICTION USING RNN</a:t>
            </a:r>
          </a:p>
        </p:txBody>
      </p:sp>
      <p:sp>
        <p:nvSpPr>
          <p:cNvPr id="5" name="Freeform 5"/>
          <p:cNvSpPr/>
          <p:nvPr/>
        </p:nvSpPr>
        <p:spPr>
          <a:xfrm>
            <a:off x="0" y="9155"/>
            <a:ext cx="2971800" cy="2772145"/>
          </a:xfrm>
          <a:custGeom>
            <a:avLst/>
            <a:gdLst/>
            <a:ahLst/>
            <a:cxnLst/>
            <a:rect l="l" t="t" r="r" b="b"/>
            <a:pathLst>
              <a:path w="3537346" h="3228632">
                <a:moveTo>
                  <a:pt x="0" y="0"/>
                </a:moveTo>
                <a:lnTo>
                  <a:pt x="3537346" y="0"/>
                </a:lnTo>
                <a:lnTo>
                  <a:pt x="3537346" y="3228632"/>
                </a:lnTo>
                <a:lnTo>
                  <a:pt x="0" y="322863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437812" y="952500"/>
            <a:ext cx="2454936" cy="762000"/>
          </a:xfrm>
          <a:prstGeom prst="rect">
            <a:avLst/>
          </a:prstGeom>
        </p:spPr>
        <p:txBody>
          <a:bodyPr lIns="0" tIns="0" rIns="0" bIns="0" rtlCol="0" anchor="t">
            <a:spAutoFit/>
          </a:bodyPr>
          <a:lstStyle/>
          <a:p>
            <a:pPr algn="ctr">
              <a:lnSpc>
                <a:spcPts val="6299"/>
              </a:lnSpc>
            </a:pPr>
            <a:r>
              <a:rPr lang="en-US" sz="4500">
                <a:solidFill>
                  <a:srgbClr val="CB6CE6"/>
                </a:solidFill>
                <a:latin typeface="Canva Sans Bold Italics"/>
              </a:rPr>
              <a:t>AGENDA</a:t>
            </a:r>
          </a:p>
        </p:txBody>
      </p:sp>
      <p:sp>
        <p:nvSpPr>
          <p:cNvPr id="3" name="TextBox 3"/>
          <p:cNvSpPr txBox="1"/>
          <p:nvPr/>
        </p:nvSpPr>
        <p:spPr>
          <a:xfrm>
            <a:off x="3090053" y="2908500"/>
            <a:ext cx="13810336" cy="5257824"/>
          </a:xfrm>
          <a:prstGeom prst="rect">
            <a:avLst/>
          </a:prstGeom>
        </p:spPr>
        <p:txBody>
          <a:bodyPr lIns="0" tIns="0" rIns="0" bIns="0" rtlCol="0" anchor="t">
            <a:spAutoFit/>
          </a:bodyPr>
          <a:lstStyle/>
          <a:p>
            <a:pPr marL="755651" lvl="1" indent="-377825">
              <a:lnSpc>
                <a:spcPts val="4900"/>
              </a:lnSpc>
              <a:buFont typeface="Arial"/>
              <a:buChar char="•"/>
            </a:pPr>
            <a:r>
              <a:rPr lang="en-US" sz="3500">
                <a:solidFill>
                  <a:srgbClr val="000000"/>
                </a:solidFill>
                <a:latin typeface="Quintessential"/>
              </a:rPr>
              <a:t>      PROBLEM STATEMENT</a:t>
            </a:r>
          </a:p>
          <a:p>
            <a:pPr marL="755651" lvl="1" indent="-377825">
              <a:lnSpc>
                <a:spcPts val="4900"/>
              </a:lnSpc>
              <a:buFont typeface="Arial"/>
              <a:buChar char="•"/>
            </a:pPr>
            <a:r>
              <a:rPr lang="en-US" sz="3500">
                <a:solidFill>
                  <a:srgbClr val="000000"/>
                </a:solidFill>
                <a:latin typeface="Quintessential"/>
              </a:rPr>
              <a:t>      PROJECT OVERVIEW</a:t>
            </a:r>
          </a:p>
          <a:p>
            <a:pPr marL="755651" lvl="1" indent="-377825">
              <a:lnSpc>
                <a:spcPts val="4900"/>
              </a:lnSpc>
              <a:buFont typeface="Arial"/>
              <a:buChar char="•"/>
            </a:pPr>
            <a:r>
              <a:rPr lang="en-US" sz="3500">
                <a:solidFill>
                  <a:srgbClr val="000000"/>
                </a:solidFill>
                <a:latin typeface="Quintessential"/>
              </a:rPr>
              <a:t>      WHO ARE THE END USERS</a:t>
            </a:r>
          </a:p>
          <a:p>
            <a:pPr marL="755651" lvl="1" indent="-377825">
              <a:lnSpc>
                <a:spcPts val="4900"/>
              </a:lnSpc>
              <a:buFont typeface="Arial"/>
              <a:buChar char="•"/>
            </a:pPr>
            <a:r>
              <a:rPr lang="en-US" sz="3500">
                <a:solidFill>
                  <a:srgbClr val="000000"/>
                </a:solidFill>
                <a:latin typeface="Quintessential"/>
              </a:rPr>
              <a:t>      YOUR SOLUTION &amp; ITS VALUE PROPOSITION</a:t>
            </a:r>
          </a:p>
          <a:p>
            <a:pPr marL="755651" lvl="1" indent="-377825">
              <a:lnSpc>
                <a:spcPts val="4900"/>
              </a:lnSpc>
              <a:buFont typeface="Arial"/>
              <a:buChar char="•"/>
            </a:pPr>
            <a:r>
              <a:rPr lang="en-US" sz="3500">
                <a:solidFill>
                  <a:srgbClr val="000000"/>
                </a:solidFill>
                <a:latin typeface="Quintessential"/>
              </a:rPr>
              <a:t>      THE WOW  IN YOUR SOLUTION</a:t>
            </a:r>
          </a:p>
          <a:p>
            <a:pPr marL="755651" lvl="1" indent="-377825">
              <a:lnSpc>
                <a:spcPts val="4900"/>
              </a:lnSpc>
              <a:buFont typeface="Arial"/>
              <a:buChar char="•"/>
            </a:pPr>
            <a:r>
              <a:rPr lang="en-US" sz="3500">
                <a:solidFill>
                  <a:srgbClr val="000000"/>
                </a:solidFill>
                <a:latin typeface="Quintessential"/>
              </a:rPr>
              <a:t>      MODELLING</a:t>
            </a:r>
          </a:p>
          <a:p>
            <a:pPr marL="755651" lvl="1" indent="-377825">
              <a:lnSpc>
                <a:spcPts val="4900"/>
              </a:lnSpc>
              <a:buFont typeface="Arial"/>
              <a:buChar char="•"/>
            </a:pPr>
            <a:r>
              <a:rPr lang="en-US" sz="3500">
                <a:solidFill>
                  <a:srgbClr val="000000"/>
                </a:solidFill>
                <a:latin typeface="Quintessential"/>
              </a:rPr>
              <a:t>      RESULT</a:t>
            </a:r>
          </a:p>
          <a:p>
            <a:pPr algn="ctr">
              <a:lnSpc>
                <a:spcPts val="7697"/>
              </a:lnSpc>
            </a:pPr>
            <a:endParaRPr/>
          </a:p>
        </p:txBody>
      </p:sp>
      <p:sp>
        <p:nvSpPr>
          <p:cNvPr id="4" name="Freeform 4"/>
          <p:cNvSpPr/>
          <p:nvPr/>
        </p:nvSpPr>
        <p:spPr>
          <a:xfrm>
            <a:off x="0" y="9155"/>
            <a:ext cx="3048000" cy="2772145"/>
          </a:xfrm>
          <a:custGeom>
            <a:avLst/>
            <a:gdLst/>
            <a:ahLst/>
            <a:cxnLst/>
            <a:rect l="l" t="t" r="r" b="b"/>
            <a:pathLst>
              <a:path w="3537346" h="3228632">
                <a:moveTo>
                  <a:pt x="0" y="0"/>
                </a:moveTo>
                <a:lnTo>
                  <a:pt x="3537346" y="0"/>
                </a:lnTo>
                <a:lnTo>
                  <a:pt x="3537346" y="3228632"/>
                </a:lnTo>
                <a:lnTo>
                  <a:pt x="0" y="3228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3090053" y="1893312"/>
            <a:ext cx="4783631" cy="4899435"/>
          </a:xfrm>
          <a:custGeom>
            <a:avLst/>
            <a:gdLst/>
            <a:ahLst/>
            <a:cxnLst/>
            <a:rect l="l" t="t" r="r" b="b"/>
            <a:pathLst>
              <a:path w="4783631" h="4899435">
                <a:moveTo>
                  <a:pt x="0" y="0"/>
                </a:moveTo>
                <a:lnTo>
                  <a:pt x="4783631" y="0"/>
                </a:lnTo>
                <a:lnTo>
                  <a:pt x="4783631" y="4899436"/>
                </a:lnTo>
                <a:lnTo>
                  <a:pt x="0" y="48994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195314" y="952500"/>
            <a:ext cx="6577086" cy="807913"/>
          </a:xfrm>
          <a:prstGeom prst="rect">
            <a:avLst/>
          </a:prstGeom>
        </p:spPr>
        <p:txBody>
          <a:bodyPr wrap="square" lIns="0" tIns="0" rIns="0" bIns="0" rtlCol="0" anchor="t">
            <a:spAutoFit/>
          </a:bodyPr>
          <a:lstStyle/>
          <a:p>
            <a:pPr algn="ctr">
              <a:lnSpc>
                <a:spcPts val="6299"/>
              </a:lnSpc>
            </a:pPr>
            <a:r>
              <a:rPr lang="en-US" sz="4500" dirty="0">
                <a:solidFill>
                  <a:srgbClr val="CB6CE6"/>
                </a:solidFill>
                <a:latin typeface="Canva Sans Bold Italics"/>
              </a:rPr>
              <a:t>PROBLEM STATEMENT</a:t>
            </a:r>
          </a:p>
        </p:txBody>
      </p:sp>
      <p:sp>
        <p:nvSpPr>
          <p:cNvPr id="3" name="TextBox 3"/>
          <p:cNvSpPr txBox="1"/>
          <p:nvPr/>
        </p:nvSpPr>
        <p:spPr>
          <a:xfrm>
            <a:off x="213345" y="2781300"/>
            <a:ext cx="18074655" cy="5744109"/>
          </a:xfrm>
          <a:prstGeom prst="rect">
            <a:avLst/>
          </a:prstGeom>
        </p:spPr>
        <p:txBody>
          <a:bodyPr lIns="0" tIns="0" rIns="0" bIns="0" rtlCol="0" anchor="t">
            <a:spAutoFit/>
          </a:bodyPr>
          <a:lstStyle/>
          <a:p>
            <a:pPr>
              <a:lnSpc>
                <a:spcPts val="4170"/>
              </a:lnSpc>
            </a:pPr>
            <a:r>
              <a:rPr lang="en-US" sz="2978" dirty="0">
                <a:solidFill>
                  <a:srgbClr val="000000"/>
                </a:solidFill>
                <a:latin typeface="Tillana Bold"/>
              </a:rPr>
              <a:t>     Using recurrent neural networks (RNNs), design a next word prediction system that is capable of predicting the most unlikely word by using an assortment of words that have come prior to it. The model should be prepared to identify the contextual links between words given a massive corpus of text data, and it  should be able to produce insightful predictions based on patterns found in the training data. Taking into account both syntactic and semantic coherence, a system should be able to handle variable-length input chains and anticipate the word that comes next with high accuracy. The model's performance should be assessed with indicates like accuracy or perplexity, and regularity and   the </a:t>
            </a:r>
            <a:r>
              <a:rPr lang="en-US" sz="2978" dirty="0" err="1">
                <a:solidFill>
                  <a:srgbClr val="000000"/>
                </a:solidFill>
                <a:latin typeface="Tillana Bold"/>
              </a:rPr>
              <a:t>hyperparameter</a:t>
            </a:r>
            <a:r>
              <a:rPr lang="en-US" sz="2978" dirty="0">
                <a:solidFill>
                  <a:srgbClr val="000000"/>
                </a:solidFill>
                <a:latin typeface="Tillana Bold"/>
              </a:rPr>
              <a:t> tuning should be investigated to </a:t>
            </a:r>
            <a:r>
              <a:rPr lang="en-US" sz="2978" dirty="0" err="1">
                <a:solidFill>
                  <a:srgbClr val="000000"/>
                </a:solidFill>
                <a:latin typeface="Tillana Bold"/>
              </a:rPr>
              <a:t>maximise</a:t>
            </a:r>
            <a:r>
              <a:rPr lang="en-US" sz="2978" dirty="0">
                <a:solidFill>
                  <a:srgbClr val="000000"/>
                </a:solidFill>
                <a:latin typeface="Tillana Bold"/>
              </a:rPr>
              <a:t> the model's capacity for forecasting while limiting </a:t>
            </a:r>
            <a:r>
              <a:rPr lang="en-US" sz="2978" dirty="0" err="1">
                <a:solidFill>
                  <a:srgbClr val="000000"/>
                </a:solidFill>
                <a:latin typeface="Tillana Bold"/>
              </a:rPr>
              <a:t>overfitting</a:t>
            </a:r>
            <a:r>
              <a:rPr lang="en-US" sz="2978" dirty="0">
                <a:solidFill>
                  <a:srgbClr val="000000"/>
                </a:solidFill>
                <a:latin typeface="Tillana Bold"/>
              </a:rPr>
              <a:t>.</a:t>
            </a:r>
          </a:p>
        </p:txBody>
      </p:sp>
      <p:sp>
        <p:nvSpPr>
          <p:cNvPr id="4" name="Freeform 4"/>
          <p:cNvSpPr/>
          <p:nvPr/>
        </p:nvSpPr>
        <p:spPr>
          <a:xfrm>
            <a:off x="1" y="9155"/>
            <a:ext cx="2895600" cy="2543545"/>
          </a:xfrm>
          <a:custGeom>
            <a:avLst/>
            <a:gdLst/>
            <a:ahLst/>
            <a:cxnLst/>
            <a:rect l="l" t="t" r="r" b="b"/>
            <a:pathLst>
              <a:path w="3083879" h="2814740">
                <a:moveTo>
                  <a:pt x="0" y="0"/>
                </a:moveTo>
                <a:lnTo>
                  <a:pt x="3083879" y="0"/>
                </a:lnTo>
                <a:lnTo>
                  <a:pt x="3083879" y="2814741"/>
                </a:lnTo>
                <a:lnTo>
                  <a:pt x="0" y="281474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4790746" y="190500"/>
            <a:ext cx="3497254" cy="2511664"/>
          </a:xfrm>
          <a:custGeom>
            <a:avLst/>
            <a:gdLst/>
            <a:ahLst/>
            <a:cxnLst/>
            <a:rect l="l" t="t" r="r" b="b"/>
            <a:pathLst>
              <a:path w="3497254" h="2511664">
                <a:moveTo>
                  <a:pt x="0" y="0"/>
                </a:moveTo>
                <a:lnTo>
                  <a:pt x="3497254" y="0"/>
                </a:lnTo>
                <a:lnTo>
                  <a:pt x="3497254" y="2511664"/>
                </a:lnTo>
                <a:lnTo>
                  <a:pt x="0" y="251166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87148" y="952500"/>
            <a:ext cx="5775060" cy="762000"/>
          </a:xfrm>
          <a:prstGeom prst="rect">
            <a:avLst/>
          </a:prstGeom>
        </p:spPr>
        <p:txBody>
          <a:bodyPr lIns="0" tIns="0" rIns="0" bIns="0" rtlCol="0" anchor="t">
            <a:spAutoFit/>
          </a:bodyPr>
          <a:lstStyle/>
          <a:p>
            <a:pPr algn="ctr">
              <a:lnSpc>
                <a:spcPts val="6299"/>
              </a:lnSpc>
            </a:pPr>
            <a:r>
              <a:rPr lang="en-US" sz="4500" dirty="0">
                <a:solidFill>
                  <a:srgbClr val="CB6CE6"/>
                </a:solidFill>
                <a:latin typeface="Canva Sans Bold Italics"/>
              </a:rPr>
              <a:t>PROJECT OVERVIEW</a:t>
            </a:r>
          </a:p>
        </p:txBody>
      </p:sp>
      <p:sp>
        <p:nvSpPr>
          <p:cNvPr id="3" name="Freeform 3"/>
          <p:cNvSpPr/>
          <p:nvPr/>
        </p:nvSpPr>
        <p:spPr>
          <a:xfrm>
            <a:off x="0" y="1"/>
            <a:ext cx="2895600" cy="2628900"/>
          </a:xfrm>
          <a:custGeom>
            <a:avLst/>
            <a:gdLst/>
            <a:ahLst/>
            <a:cxnLst/>
            <a:rect l="l" t="t" r="r" b="b"/>
            <a:pathLst>
              <a:path w="3537346" h="3228632">
                <a:moveTo>
                  <a:pt x="0" y="0"/>
                </a:moveTo>
                <a:lnTo>
                  <a:pt x="3537346" y="0"/>
                </a:lnTo>
                <a:lnTo>
                  <a:pt x="3537346" y="3228632"/>
                </a:lnTo>
                <a:lnTo>
                  <a:pt x="0" y="3228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885004" y="6172200"/>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539092" y="3298826"/>
            <a:ext cx="17546527" cy="2350959"/>
          </a:xfrm>
          <a:prstGeom prst="rect">
            <a:avLst/>
          </a:prstGeom>
        </p:spPr>
        <p:txBody>
          <a:bodyPr lIns="0" tIns="0" rIns="0" bIns="0" rtlCol="0" anchor="t">
            <a:spAutoFit/>
          </a:bodyPr>
          <a:lstStyle/>
          <a:p>
            <a:pPr>
              <a:lnSpc>
                <a:spcPts val="3769"/>
              </a:lnSpc>
            </a:pPr>
            <a:r>
              <a:rPr lang="en-US" sz="2692">
                <a:solidFill>
                  <a:srgbClr val="000000"/>
                </a:solidFill>
                <a:latin typeface="Tillana Bold"/>
              </a:rPr>
              <a:t>          Next word prediction systems can help users type more quickly and accurately by reducing the amount of text they need to input manually. They can also improve user experience in applications by providing contextually relevant suggestions and anticipating user intentions. so, here we use RNN technique to predict the word that is in email and other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422594" y="952500"/>
            <a:ext cx="7721406" cy="807913"/>
          </a:xfrm>
          <a:prstGeom prst="rect">
            <a:avLst/>
          </a:prstGeom>
        </p:spPr>
        <p:txBody>
          <a:bodyPr wrap="square" lIns="0" tIns="0" rIns="0" bIns="0" rtlCol="0" anchor="t">
            <a:spAutoFit/>
          </a:bodyPr>
          <a:lstStyle/>
          <a:p>
            <a:pPr algn="ctr">
              <a:lnSpc>
                <a:spcPts val="6299"/>
              </a:lnSpc>
            </a:pPr>
            <a:r>
              <a:rPr lang="en-US" sz="4500" dirty="0">
                <a:solidFill>
                  <a:srgbClr val="CB6CE6"/>
                </a:solidFill>
                <a:latin typeface="Canva Sans Bold Italics"/>
              </a:rPr>
              <a:t>WHO ARE THE END USERS</a:t>
            </a:r>
          </a:p>
        </p:txBody>
      </p:sp>
      <p:sp>
        <p:nvSpPr>
          <p:cNvPr id="3" name="TextBox 3"/>
          <p:cNvSpPr txBox="1"/>
          <p:nvPr/>
        </p:nvSpPr>
        <p:spPr>
          <a:xfrm>
            <a:off x="3162026" y="2684825"/>
            <a:ext cx="9747414" cy="5682197"/>
          </a:xfrm>
          <a:prstGeom prst="rect">
            <a:avLst/>
          </a:prstGeom>
        </p:spPr>
        <p:txBody>
          <a:bodyPr lIns="0" tIns="0" rIns="0" bIns="0" rtlCol="0" anchor="t">
            <a:spAutoFit/>
          </a:bodyPr>
          <a:lstStyle/>
          <a:p>
            <a:pPr marL="867786" lvl="1" indent="-433893" algn="ctr">
              <a:lnSpc>
                <a:spcPts val="5627"/>
              </a:lnSpc>
              <a:buFont typeface="Arial"/>
              <a:buChar char="•"/>
            </a:pPr>
            <a:r>
              <a:rPr lang="en-US" sz="4019">
                <a:solidFill>
                  <a:srgbClr val="000000"/>
                </a:solidFill>
                <a:latin typeface="Courgette"/>
              </a:rPr>
              <a:t>Text Editors and Word Processors Users</a:t>
            </a:r>
          </a:p>
          <a:p>
            <a:pPr marL="867786" lvl="1" indent="-433893">
              <a:lnSpc>
                <a:spcPts val="5627"/>
              </a:lnSpc>
              <a:buFont typeface="Arial"/>
              <a:buChar char="•"/>
            </a:pPr>
            <a:r>
              <a:rPr lang="en-US" sz="4019">
                <a:solidFill>
                  <a:srgbClr val="000000"/>
                </a:solidFill>
                <a:latin typeface="Courgette"/>
              </a:rPr>
              <a:t>Mobile Device Users</a:t>
            </a:r>
          </a:p>
          <a:p>
            <a:pPr marL="867786" lvl="1" indent="-433893">
              <a:lnSpc>
                <a:spcPts val="5627"/>
              </a:lnSpc>
              <a:buFont typeface="Arial"/>
              <a:buChar char="•"/>
            </a:pPr>
            <a:r>
              <a:rPr lang="en-US" sz="4019">
                <a:solidFill>
                  <a:srgbClr val="000000"/>
                </a:solidFill>
                <a:latin typeface="Courgette"/>
              </a:rPr>
              <a:t>Language Learners</a:t>
            </a:r>
          </a:p>
          <a:p>
            <a:pPr marL="867786" lvl="1" indent="-433893">
              <a:lnSpc>
                <a:spcPts val="5627"/>
              </a:lnSpc>
              <a:buFont typeface="Arial"/>
              <a:buChar char="•"/>
            </a:pPr>
            <a:r>
              <a:rPr lang="en-US" sz="4019">
                <a:solidFill>
                  <a:srgbClr val="000000"/>
                </a:solidFill>
                <a:latin typeface="Courgette"/>
              </a:rPr>
              <a:t>Assitive Technology Users</a:t>
            </a:r>
          </a:p>
          <a:p>
            <a:pPr marL="867786" lvl="1" indent="-433893">
              <a:lnSpc>
                <a:spcPts val="5627"/>
              </a:lnSpc>
              <a:buFont typeface="Arial"/>
              <a:buChar char="•"/>
            </a:pPr>
            <a:r>
              <a:rPr lang="en-US" sz="4019">
                <a:solidFill>
                  <a:srgbClr val="000000"/>
                </a:solidFill>
                <a:latin typeface="Courgette"/>
              </a:rPr>
              <a:t>Chatbot and Virtual Assistant Users</a:t>
            </a:r>
          </a:p>
          <a:p>
            <a:pPr marL="867786" lvl="1" indent="-433893">
              <a:lnSpc>
                <a:spcPts val="5627"/>
              </a:lnSpc>
              <a:buFont typeface="Arial"/>
              <a:buChar char="•"/>
            </a:pPr>
            <a:r>
              <a:rPr lang="en-US" sz="4019">
                <a:solidFill>
                  <a:srgbClr val="000000"/>
                </a:solidFill>
                <a:latin typeface="Courgette"/>
              </a:rPr>
              <a:t>Search Engine Users</a:t>
            </a:r>
          </a:p>
          <a:p>
            <a:pPr marL="867786" lvl="1" indent="-433893">
              <a:lnSpc>
                <a:spcPts val="5627"/>
              </a:lnSpc>
              <a:buFont typeface="Arial"/>
              <a:buChar char="•"/>
            </a:pPr>
            <a:r>
              <a:rPr lang="en-US" sz="4019">
                <a:solidFill>
                  <a:srgbClr val="000000"/>
                </a:solidFill>
                <a:latin typeface="Courgette"/>
              </a:rPr>
              <a:t>Programming Tools Users</a:t>
            </a:r>
          </a:p>
          <a:p>
            <a:pPr marL="867786" lvl="1" indent="-433893">
              <a:lnSpc>
                <a:spcPts val="5627"/>
              </a:lnSpc>
              <a:buFont typeface="Arial"/>
              <a:buChar char="•"/>
            </a:pPr>
            <a:r>
              <a:rPr lang="en-US" sz="4019">
                <a:solidFill>
                  <a:srgbClr val="000000"/>
                </a:solidFill>
                <a:latin typeface="Courgette"/>
              </a:rPr>
              <a:t>Content Creation Platforms Users</a:t>
            </a:r>
          </a:p>
        </p:txBody>
      </p:sp>
      <p:sp>
        <p:nvSpPr>
          <p:cNvPr id="4" name="Freeform 4"/>
          <p:cNvSpPr/>
          <p:nvPr/>
        </p:nvSpPr>
        <p:spPr>
          <a:xfrm>
            <a:off x="0" y="9155"/>
            <a:ext cx="2895600" cy="2619745"/>
          </a:xfrm>
          <a:custGeom>
            <a:avLst/>
            <a:gdLst/>
            <a:ahLst/>
            <a:cxnLst/>
            <a:rect l="l" t="t" r="r" b="b"/>
            <a:pathLst>
              <a:path w="3537346" h="3228632">
                <a:moveTo>
                  <a:pt x="0" y="0"/>
                </a:moveTo>
                <a:lnTo>
                  <a:pt x="3537346" y="0"/>
                </a:lnTo>
                <a:lnTo>
                  <a:pt x="3537346" y="3228632"/>
                </a:lnTo>
                <a:lnTo>
                  <a:pt x="0" y="3228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3883249" y="4252222"/>
            <a:ext cx="3643468" cy="4114800"/>
          </a:xfrm>
          <a:custGeom>
            <a:avLst/>
            <a:gdLst/>
            <a:ahLst/>
            <a:cxnLst/>
            <a:rect l="l" t="t" r="r" b="b"/>
            <a:pathLst>
              <a:path w="3643468" h="4114800">
                <a:moveTo>
                  <a:pt x="0" y="0"/>
                </a:moveTo>
                <a:lnTo>
                  <a:pt x="3643468" y="0"/>
                </a:lnTo>
                <a:lnTo>
                  <a:pt x="3643468"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92752" y="952500"/>
            <a:ext cx="12632934" cy="762000"/>
          </a:xfrm>
          <a:prstGeom prst="rect">
            <a:avLst/>
          </a:prstGeom>
        </p:spPr>
        <p:txBody>
          <a:bodyPr lIns="0" tIns="0" rIns="0" bIns="0" rtlCol="0" anchor="t">
            <a:spAutoFit/>
          </a:bodyPr>
          <a:lstStyle/>
          <a:p>
            <a:pPr algn="ctr">
              <a:lnSpc>
                <a:spcPts val="6299"/>
              </a:lnSpc>
            </a:pPr>
            <a:r>
              <a:rPr lang="en-US" sz="4500">
                <a:solidFill>
                  <a:srgbClr val="CB6CE6"/>
                </a:solidFill>
                <a:latin typeface="Canva Sans Bold Italics"/>
              </a:rPr>
              <a:t>YOUR SOLUTION &amp; ITS VALUE PROPOSITION</a:t>
            </a:r>
          </a:p>
        </p:txBody>
      </p:sp>
      <p:sp>
        <p:nvSpPr>
          <p:cNvPr id="3" name="TextBox 3"/>
          <p:cNvSpPr txBox="1"/>
          <p:nvPr/>
        </p:nvSpPr>
        <p:spPr>
          <a:xfrm>
            <a:off x="330583" y="2351030"/>
            <a:ext cx="17421156" cy="2715895"/>
          </a:xfrm>
          <a:prstGeom prst="rect">
            <a:avLst/>
          </a:prstGeom>
        </p:spPr>
        <p:txBody>
          <a:bodyPr lIns="0" tIns="0" rIns="0" bIns="0" rtlCol="0" anchor="t">
            <a:spAutoFit/>
          </a:bodyPr>
          <a:lstStyle/>
          <a:p>
            <a:pPr algn="just">
              <a:lnSpc>
                <a:spcPts val="3079"/>
              </a:lnSpc>
            </a:pPr>
            <a:r>
              <a:rPr lang="en-US" sz="2199">
                <a:solidFill>
                  <a:srgbClr val="000000"/>
                </a:solidFill>
                <a:latin typeface="Tillana Bold"/>
              </a:rPr>
              <a:t>                                  Software tokenizes text data into words or subwords, interprets it into mathematical drawings, and creates RNN model training input-output pairs. An RNN  will form the system's core. The model learns information dependencies and predicts the next word. . Teaching the model to detect the next word from previous words. Backpropagation and superior techniques like SGD or Adam over training update model parameters. Assessment tool evaluates trained model. Measure the model's ability to predict the next word in unseen text data using perplexity, accuracy. The neural network technique can be deployed as a service or used in next-word prediction applications through testing and assessment.  </a:t>
            </a:r>
          </a:p>
        </p:txBody>
      </p:sp>
      <p:sp>
        <p:nvSpPr>
          <p:cNvPr id="4" name="TextBox 4"/>
          <p:cNvSpPr txBox="1"/>
          <p:nvPr/>
        </p:nvSpPr>
        <p:spPr>
          <a:xfrm>
            <a:off x="265886" y="5566227"/>
            <a:ext cx="18022114" cy="3106420"/>
          </a:xfrm>
          <a:prstGeom prst="rect">
            <a:avLst/>
          </a:prstGeom>
        </p:spPr>
        <p:txBody>
          <a:bodyPr lIns="0" tIns="0" rIns="0" bIns="0" rtlCol="0" anchor="t">
            <a:spAutoFit/>
          </a:bodyPr>
          <a:lstStyle/>
          <a:p>
            <a:pPr>
              <a:lnSpc>
                <a:spcPts val="3079"/>
              </a:lnSpc>
            </a:pPr>
            <a:r>
              <a:rPr lang="en-US" sz="2199">
                <a:solidFill>
                  <a:srgbClr val="000000"/>
                </a:solidFill>
                <a:latin typeface="Tillana Bold"/>
              </a:rPr>
              <a:t>                                             Use an RNN architecture  best matches the challenge and computational resources. Create an RNN model that takes word embedding sequences and outputs the vocabulary probability distribution for next word prediction. Dropout   the  regularising decreases overfitting and promotes applicability. Split the data into training, validation, and test. Train the RNN model using the training data, decreasing a loss function  that quantifies the difference between predicted and actual next words. On the test set, evaluate the trained model using perplexity, accuracy. Check produced word sequences while contrasting anticipated and actual next words as you assess the model's predictions. TensorFlow Feeding or Flask may serve the trained RNN model. Provide real-time next word predictions in editors for words, virtual keyboards, even chatbots.</a:t>
            </a:r>
            <a:r>
              <a:rPr lang="en-US" sz="2199">
                <a:solidFill>
                  <a:srgbClr val="000000"/>
                </a:solidFill>
                <a:latin typeface="Tillana"/>
              </a:rPr>
              <a:t> </a:t>
            </a:r>
          </a:p>
        </p:txBody>
      </p:sp>
      <p:sp>
        <p:nvSpPr>
          <p:cNvPr id="5" name="Freeform 5"/>
          <p:cNvSpPr/>
          <p:nvPr/>
        </p:nvSpPr>
        <p:spPr>
          <a:xfrm>
            <a:off x="0" y="0"/>
            <a:ext cx="2819400" cy="2552700"/>
          </a:xfrm>
          <a:custGeom>
            <a:avLst/>
            <a:gdLst/>
            <a:ahLst/>
            <a:cxnLst/>
            <a:rect l="l" t="t" r="r" b="b"/>
            <a:pathLst>
              <a:path w="3302706" h="3014470">
                <a:moveTo>
                  <a:pt x="0" y="0"/>
                </a:moveTo>
                <a:lnTo>
                  <a:pt x="3302706" y="0"/>
                </a:lnTo>
                <a:lnTo>
                  <a:pt x="3302706" y="3014470"/>
                </a:lnTo>
                <a:lnTo>
                  <a:pt x="0" y="301447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74603" y="2724843"/>
            <a:ext cx="17613397" cy="4435337"/>
          </a:xfrm>
          <a:prstGeom prst="rect">
            <a:avLst/>
          </a:prstGeom>
        </p:spPr>
        <p:txBody>
          <a:bodyPr lIns="0" tIns="0" rIns="0" bIns="0" rtlCol="0" anchor="t">
            <a:spAutoFit/>
          </a:bodyPr>
          <a:lstStyle/>
          <a:p>
            <a:pPr algn="ctr">
              <a:lnSpc>
                <a:spcPts val="4435"/>
              </a:lnSpc>
            </a:pPr>
            <a:r>
              <a:rPr lang="en-US" sz="3167">
                <a:solidFill>
                  <a:srgbClr val="000000"/>
                </a:solidFill>
                <a:latin typeface="Tillana Bold"/>
              </a:rPr>
              <a:t>Encode input text into words, make input-output sentence cycles, and encode</a:t>
            </a:r>
          </a:p>
          <a:p>
            <a:pPr>
              <a:lnSpc>
                <a:spcPts val="4435"/>
              </a:lnSpc>
            </a:pPr>
            <a:r>
              <a:rPr lang="en-US" sz="3167">
                <a:solidFill>
                  <a:srgbClr val="000000"/>
                </a:solidFill>
                <a:latin typeface="Tillana Bold"/>
              </a:rPr>
              <a:t>characters into digits.Use an RNN architecture for sequential data forecast.</a:t>
            </a:r>
          </a:p>
          <a:p>
            <a:pPr>
              <a:lnSpc>
                <a:spcPts val="4435"/>
              </a:lnSpc>
            </a:pPr>
            <a:r>
              <a:rPr lang="en-US" sz="3167">
                <a:solidFill>
                  <a:srgbClr val="000000"/>
                </a:solidFill>
                <a:latin typeface="Tillana Bold"/>
              </a:rPr>
              <a:t>Adapt the RNN model to decrease prediction errors on a huge text corpus applying input-output pairs.Using a validation dataset to judge the trained model's accuracy and perplexity. Based on validation results, adjust</a:t>
            </a:r>
          </a:p>
          <a:p>
            <a:pPr>
              <a:lnSpc>
                <a:spcPts val="4435"/>
              </a:lnSpc>
            </a:pPr>
            <a:r>
              <a:rPr lang="en-US" sz="3167">
                <a:solidFill>
                  <a:srgbClr val="000000"/>
                </a:solidFill>
                <a:latin typeface="Tillana Bold"/>
              </a:rPr>
              <a:t>hyperparameters and model architecture to maximise performance. Assess the trained the RNN neural network for forecasting the next word in real-world applications with variable-length input sequences. </a:t>
            </a:r>
          </a:p>
        </p:txBody>
      </p:sp>
      <p:sp>
        <p:nvSpPr>
          <p:cNvPr id="3" name="TextBox 3"/>
          <p:cNvSpPr txBox="1"/>
          <p:nvPr/>
        </p:nvSpPr>
        <p:spPr>
          <a:xfrm>
            <a:off x="1348323" y="952500"/>
            <a:ext cx="6055783" cy="762000"/>
          </a:xfrm>
          <a:prstGeom prst="rect">
            <a:avLst/>
          </a:prstGeom>
        </p:spPr>
        <p:txBody>
          <a:bodyPr lIns="0" tIns="0" rIns="0" bIns="0" rtlCol="0" anchor="t">
            <a:spAutoFit/>
          </a:bodyPr>
          <a:lstStyle/>
          <a:p>
            <a:pPr algn="ctr">
              <a:lnSpc>
                <a:spcPts val="6299"/>
              </a:lnSpc>
            </a:pPr>
            <a:r>
              <a:rPr lang="en-US" sz="4500">
                <a:solidFill>
                  <a:srgbClr val="CB6CE6"/>
                </a:solidFill>
                <a:latin typeface="Canva Sans Bold Italics"/>
              </a:rPr>
              <a:t>wow in your solutions</a:t>
            </a:r>
          </a:p>
        </p:txBody>
      </p:sp>
      <p:sp>
        <p:nvSpPr>
          <p:cNvPr id="4" name="Freeform 4"/>
          <p:cNvSpPr/>
          <p:nvPr/>
        </p:nvSpPr>
        <p:spPr>
          <a:xfrm>
            <a:off x="0" y="0"/>
            <a:ext cx="3048000" cy="2781300"/>
          </a:xfrm>
          <a:custGeom>
            <a:avLst/>
            <a:gdLst/>
            <a:ahLst/>
            <a:cxnLst/>
            <a:rect l="l" t="t" r="r" b="b"/>
            <a:pathLst>
              <a:path w="3537346" h="3228632">
                <a:moveTo>
                  <a:pt x="0" y="0"/>
                </a:moveTo>
                <a:lnTo>
                  <a:pt x="3537346" y="0"/>
                </a:lnTo>
                <a:lnTo>
                  <a:pt x="3537346" y="3228632"/>
                </a:lnTo>
                <a:lnTo>
                  <a:pt x="0" y="3228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5328690" y="7341749"/>
            <a:ext cx="2779581" cy="2945251"/>
          </a:xfrm>
          <a:custGeom>
            <a:avLst/>
            <a:gdLst/>
            <a:ahLst/>
            <a:cxnLst/>
            <a:rect l="l" t="t" r="r" b="b"/>
            <a:pathLst>
              <a:path w="2779581" h="2945251">
                <a:moveTo>
                  <a:pt x="0" y="0"/>
                </a:moveTo>
                <a:lnTo>
                  <a:pt x="2779581" y="0"/>
                </a:lnTo>
                <a:lnTo>
                  <a:pt x="2779581" y="2945251"/>
                </a:lnTo>
                <a:lnTo>
                  <a:pt x="0" y="2945251"/>
                </a:lnTo>
                <a:lnTo>
                  <a:pt x="0" y="0"/>
                </a:lnTo>
                <a:close/>
              </a:path>
            </a:pathLst>
          </a:custGeom>
          <a:blipFill>
            <a:blip r:embed="rId4" cstate="print"/>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3416441" y="2178646"/>
            <a:ext cx="11455118" cy="5929708"/>
          </a:xfrm>
          <a:custGeom>
            <a:avLst/>
            <a:gdLst/>
            <a:ahLst/>
            <a:cxnLst/>
            <a:rect l="l" t="t" r="r" b="b"/>
            <a:pathLst>
              <a:path w="11455118" h="5929708">
                <a:moveTo>
                  <a:pt x="0" y="0"/>
                </a:moveTo>
                <a:lnTo>
                  <a:pt x="11455118" y="0"/>
                </a:lnTo>
                <a:lnTo>
                  <a:pt x="11455118" y="5929708"/>
                </a:lnTo>
                <a:lnTo>
                  <a:pt x="0" y="5929708"/>
                </a:lnTo>
                <a:lnTo>
                  <a:pt x="0" y="0"/>
                </a:lnTo>
                <a:close/>
              </a:path>
            </a:pathLst>
          </a:custGeom>
          <a:blipFill>
            <a:blip r:embed="rId2"/>
            <a:stretch>
              <a:fillRect/>
            </a:stretch>
          </a:blipFill>
        </p:spPr>
      </p:sp>
      <p:sp>
        <p:nvSpPr>
          <p:cNvPr id="3" name="Freeform 3"/>
          <p:cNvSpPr/>
          <p:nvPr/>
        </p:nvSpPr>
        <p:spPr>
          <a:xfrm>
            <a:off x="3568841" y="2331046"/>
            <a:ext cx="11455118" cy="5929708"/>
          </a:xfrm>
          <a:custGeom>
            <a:avLst/>
            <a:gdLst/>
            <a:ahLst/>
            <a:cxnLst/>
            <a:rect l="l" t="t" r="r" b="b"/>
            <a:pathLst>
              <a:path w="11455118" h="5929708">
                <a:moveTo>
                  <a:pt x="0" y="0"/>
                </a:moveTo>
                <a:lnTo>
                  <a:pt x="11455118" y="0"/>
                </a:lnTo>
                <a:lnTo>
                  <a:pt x="11455118" y="5929708"/>
                </a:lnTo>
                <a:lnTo>
                  <a:pt x="0" y="5929708"/>
                </a:lnTo>
                <a:lnTo>
                  <a:pt x="0" y="0"/>
                </a:lnTo>
                <a:close/>
              </a:path>
            </a:pathLst>
          </a:custGeom>
          <a:blipFill>
            <a:blip r:embed="rId2"/>
            <a:stretch>
              <a:fillRect/>
            </a:stretch>
          </a:blipFill>
        </p:spPr>
      </p:sp>
      <p:sp>
        <p:nvSpPr>
          <p:cNvPr id="4" name="TextBox 4"/>
          <p:cNvSpPr txBox="1"/>
          <p:nvPr/>
        </p:nvSpPr>
        <p:spPr>
          <a:xfrm>
            <a:off x="1424292" y="852316"/>
            <a:ext cx="3604907" cy="807913"/>
          </a:xfrm>
          <a:prstGeom prst="rect">
            <a:avLst/>
          </a:prstGeom>
        </p:spPr>
        <p:txBody>
          <a:bodyPr wrap="square" lIns="0" tIns="0" rIns="0" bIns="0" rtlCol="0" anchor="t">
            <a:spAutoFit/>
          </a:bodyPr>
          <a:lstStyle/>
          <a:p>
            <a:pPr algn="ctr">
              <a:lnSpc>
                <a:spcPts val="6299"/>
              </a:lnSpc>
            </a:pPr>
            <a:r>
              <a:rPr lang="en-US" sz="4500" dirty="0">
                <a:solidFill>
                  <a:srgbClr val="CB6CE6"/>
                </a:solidFill>
                <a:latin typeface="Canva Sans Bold Italics"/>
              </a:rPr>
              <a:t>MODELLING</a:t>
            </a:r>
          </a:p>
        </p:txBody>
      </p:sp>
      <p:sp>
        <p:nvSpPr>
          <p:cNvPr id="5" name="Freeform 5"/>
          <p:cNvSpPr/>
          <p:nvPr/>
        </p:nvSpPr>
        <p:spPr>
          <a:xfrm>
            <a:off x="1" y="0"/>
            <a:ext cx="3200400" cy="2628900"/>
          </a:xfrm>
          <a:custGeom>
            <a:avLst/>
            <a:gdLst/>
            <a:ahLst/>
            <a:cxnLst/>
            <a:rect l="l" t="t" r="r" b="b"/>
            <a:pathLst>
              <a:path w="3537346" h="3228632">
                <a:moveTo>
                  <a:pt x="0" y="0"/>
                </a:moveTo>
                <a:lnTo>
                  <a:pt x="3537346" y="0"/>
                </a:lnTo>
                <a:lnTo>
                  <a:pt x="3537346" y="3228632"/>
                </a:lnTo>
                <a:lnTo>
                  <a:pt x="0" y="322863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694</Words>
  <Application>Microsoft Office PowerPoint</Application>
  <PresentationFormat>Custom</PresentationFormat>
  <Paragraphs>42</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Kite One</vt:lpstr>
      <vt:lpstr>Alatsi</vt:lpstr>
      <vt:lpstr>Courgette</vt:lpstr>
      <vt:lpstr>Sriracha</vt:lpstr>
      <vt:lpstr>Canva Sans Bold Italics</vt:lpstr>
      <vt:lpstr>Quintessential</vt:lpstr>
      <vt:lpstr>Tillana Bold</vt:lpstr>
      <vt:lpstr>Tillana</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USIGN RNN</dc:title>
  <dc:creator>Cloud</dc:creator>
  <cp:lastModifiedBy>Windows User</cp:lastModifiedBy>
  <cp:revision>3</cp:revision>
  <dcterms:created xsi:type="dcterms:W3CDTF">2006-08-16T00:00:00Z</dcterms:created>
  <dcterms:modified xsi:type="dcterms:W3CDTF">2024-03-31T08:59:53Z</dcterms:modified>
  <dc:identifier>DAGBCYUE_y8</dc:identifier>
</cp:coreProperties>
</file>