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praga202@gmail.com" initials="m" lastIdx="1" clrIdx="0">
    <p:extLst>
      <p:ext uri="{19B8F6BF-5375-455C-9EA6-DF929625EA0E}">
        <p15:presenceInfo xmlns:p15="http://schemas.microsoft.com/office/powerpoint/2012/main" userId="24faa55038551e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commentAuthors" Target="commentAuthors.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0T15:55:44.855" idx="1">
    <p:pos x="10" y="10"/>
    <p:text>create a unique</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9/17/2025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9/17/2025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image" Target="../media/image5.jpeg" /></Relationships>
</file>

<file path=ppt/slides/_rels/slide5.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1.jpeg" /><Relationship Id="rId1" Type="http://schemas.openxmlformats.org/officeDocument/2006/relationships/slideLayout" Target="../slideLayouts/slideLayout2.xml" /><Relationship Id="rId4" Type="http://schemas.openxmlformats.org/officeDocument/2006/relationships/comments" Target="../comments/comment1.xml" /></Relationships>
</file>

<file path=ppt/slides/_rels/slide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6D48D-A20C-F315-04AD-ACE154D93117}"/>
              </a:ext>
            </a:extLst>
          </p:cNvPr>
          <p:cNvSpPr>
            <a:spLocks noGrp="1"/>
          </p:cNvSpPr>
          <p:nvPr>
            <p:ph type="ctrTitle"/>
          </p:nvPr>
        </p:nvSpPr>
        <p:spPr/>
        <p:txBody>
          <a:bodyPr/>
          <a:lstStyle/>
          <a:p>
            <a:r>
              <a:rPr lang="en-IN" dirty="0"/>
              <a:t>Laptop Request </a:t>
            </a:r>
            <a:r>
              <a:rPr lang="en-IN" dirty="0" err="1"/>
              <a:t>Catalog</a:t>
            </a:r>
            <a:r>
              <a:rPr lang="en-IN" dirty="0"/>
              <a:t> Item</a:t>
            </a:r>
            <a:endParaRPr lang="en-US" dirty="0"/>
          </a:p>
        </p:txBody>
      </p:sp>
      <p:sp>
        <p:nvSpPr>
          <p:cNvPr id="3" name="Subtitle 2">
            <a:extLst>
              <a:ext uri="{FF2B5EF4-FFF2-40B4-BE49-F238E27FC236}">
                <a16:creationId xmlns:a16="http://schemas.microsoft.com/office/drawing/2014/main" id="{526C3815-4537-F58B-3442-147621215285}"/>
              </a:ext>
            </a:extLst>
          </p:cNvPr>
          <p:cNvSpPr>
            <a:spLocks noGrp="1"/>
          </p:cNvSpPr>
          <p:nvPr>
            <p:ph type="subTitle" idx="1"/>
          </p:nvPr>
        </p:nvSpPr>
        <p:spPr/>
        <p:txBody>
          <a:bodyPr/>
          <a:lstStyle/>
          <a:p>
            <a:r>
              <a:rPr lang="en-IN" dirty="0">
                <a:solidFill>
                  <a:srgbClr val="FFFF00"/>
                </a:solidFill>
              </a:rPr>
              <a:t>NAAN MUDHALVAN PROJECT </a:t>
            </a:r>
            <a:endParaRPr lang="en-US" dirty="0">
              <a:solidFill>
                <a:srgbClr val="FFFF00"/>
              </a:solidFill>
            </a:endParaRPr>
          </a:p>
        </p:txBody>
      </p:sp>
    </p:spTree>
    <p:extLst>
      <p:ext uri="{BB962C8B-B14F-4D97-AF65-F5344CB8AC3E}">
        <p14:creationId xmlns:p14="http://schemas.microsoft.com/office/powerpoint/2010/main" val="2548883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2622B-E4C5-042A-CB2E-DCDC7650961F}"/>
              </a:ext>
            </a:extLst>
          </p:cNvPr>
          <p:cNvSpPr>
            <a:spLocks noGrp="1"/>
          </p:cNvSpPr>
          <p:nvPr>
            <p:ph type="title"/>
          </p:nvPr>
        </p:nvSpPr>
        <p:spPr>
          <a:xfrm>
            <a:off x="1143001" y="618518"/>
            <a:ext cx="9905998" cy="1478570"/>
          </a:xfrm>
        </p:spPr>
        <p:txBody>
          <a:bodyPr>
            <a:normAutofit/>
          </a:bodyPr>
          <a:lstStyle/>
          <a:p>
            <a:r>
              <a:rPr lang="en-IN" dirty="0"/>
              <a:t>Laptop Request </a:t>
            </a:r>
            <a:r>
              <a:rPr lang="en-IN" dirty="0" err="1"/>
              <a:t>Catalog</a:t>
            </a:r>
            <a:r>
              <a:rPr lang="en-IN" dirty="0"/>
              <a:t> Item</a:t>
            </a:r>
            <a:br>
              <a:rPr lang="en-IN" dirty="0"/>
            </a:br>
            <a:endParaRPr lang="en-US" dirty="0"/>
          </a:p>
        </p:txBody>
      </p:sp>
      <p:sp>
        <p:nvSpPr>
          <p:cNvPr id="4" name="TextBox 3">
            <a:extLst>
              <a:ext uri="{FF2B5EF4-FFF2-40B4-BE49-F238E27FC236}">
                <a16:creationId xmlns:a16="http://schemas.microsoft.com/office/drawing/2014/main" id="{A1C6760E-FDB1-FFE5-7CFF-73AE6FC203DA}"/>
              </a:ext>
            </a:extLst>
          </p:cNvPr>
          <p:cNvSpPr txBox="1"/>
          <p:nvPr/>
        </p:nvSpPr>
        <p:spPr>
          <a:xfrm>
            <a:off x="1143001" y="1357803"/>
            <a:ext cx="10814447" cy="2862322"/>
          </a:xfrm>
          <a:prstGeom prst="rect">
            <a:avLst/>
          </a:prstGeom>
          <a:noFill/>
        </p:spPr>
        <p:txBody>
          <a:bodyPr wrap="square" rtlCol="0">
            <a:spAutoFit/>
          </a:bodyPr>
          <a:lstStyle/>
          <a:p>
            <a:pPr algn="l"/>
            <a:r>
              <a:rPr lang="en-IN" dirty="0"/>
              <a:t>Laptop Request </a:t>
            </a:r>
            <a:r>
              <a:rPr lang="en-IN" dirty="0" err="1"/>
              <a:t>Catalog</a:t>
            </a:r>
            <a:r>
              <a:rPr lang="en-IN" dirty="0"/>
              <a:t> Item
Problem Statement:
Employees in the organization need a quick and efficient way to request laptops for work.</a:t>
            </a:r>
          </a:p>
          <a:p>
            <a:pPr algn="l"/>
            <a:r>
              <a:rPr lang="en-IN" dirty="0"/>
              <a:t>IT WILL BE DONE BY </a:t>
            </a:r>
          </a:p>
          <a:p>
            <a:pPr algn="l"/>
            <a:endParaRPr lang="en-IN" dirty="0"/>
          </a:p>
          <a:p>
            <a:pPr algn="l"/>
            <a:r>
              <a:rPr lang="en-IN" dirty="0"/>
              <a:t>TEAM LEADER : TAMIL ARASU .R</a:t>
            </a:r>
          </a:p>
          <a:p>
            <a:pPr algn="l"/>
            <a:r>
              <a:rPr lang="en-IN" dirty="0"/>
              <a:t>TEAM MEMBER 1:YUGA BHARATHI </a:t>
            </a:r>
          </a:p>
          <a:p>
            <a:pPr algn="l"/>
            <a:r>
              <a:rPr lang="en-IN" dirty="0"/>
              <a:t>TEAM MEMBER 2: SELVA RAJ</a:t>
            </a:r>
          </a:p>
          <a:p>
            <a:pPr algn="l"/>
            <a:r>
              <a:rPr lang="en-IN" dirty="0"/>
              <a:t>TEAM MEMBER 3: SARAVANAN</a:t>
            </a:r>
          </a:p>
          <a:p>
            <a:pPr algn="l"/>
            <a:endParaRPr lang="en-US" dirty="0"/>
          </a:p>
        </p:txBody>
      </p:sp>
    </p:spTree>
    <p:extLst>
      <p:ext uri="{BB962C8B-B14F-4D97-AF65-F5344CB8AC3E}">
        <p14:creationId xmlns:p14="http://schemas.microsoft.com/office/powerpoint/2010/main" val="1685313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7FBFC7-8083-9540-4F97-8603DFE27A98}"/>
              </a:ext>
            </a:extLst>
          </p:cNvPr>
          <p:cNvPicPr>
            <a:picLocks noChangeAspect="1"/>
          </p:cNvPicPr>
          <p:nvPr/>
        </p:nvPicPr>
        <p:blipFill>
          <a:blip r:embed="rId2"/>
          <a:stretch>
            <a:fillRect/>
          </a:stretch>
        </p:blipFill>
        <p:spPr>
          <a:xfrm>
            <a:off x="5191125" y="2698630"/>
            <a:ext cx="6565969" cy="3421182"/>
          </a:xfrm>
          <a:prstGeom prst="rect">
            <a:avLst/>
          </a:prstGeom>
          <a:effectLst>
            <a:outerShdw blurRad="63500" sx="102000" sy="102000" algn="ctr" rotWithShape="0">
              <a:prstClr val="black">
                <a:alpha val="40000"/>
              </a:prstClr>
            </a:outerShdw>
            <a:reflection blurRad="6350" stA="50000" endA="300" endPos="55000" dir="5400000" sy="-100000" algn="bl" rotWithShape="0"/>
          </a:effectLst>
        </p:spPr>
      </p:pic>
      <p:sp>
        <p:nvSpPr>
          <p:cNvPr id="2" name="Title 1">
            <a:extLst>
              <a:ext uri="{FF2B5EF4-FFF2-40B4-BE49-F238E27FC236}">
                <a16:creationId xmlns:a16="http://schemas.microsoft.com/office/drawing/2014/main" id="{21D0EA58-C2E8-DF0E-E6D7-74D00E251B6B}"/>
              </a:ext>
            </a:extLst>
          </p:cNvPr>
          <p:cNvSpPr>
            <a:spLocks noGrp="1"/>
          </p:cNvSpPr>
          <p:nvPr>
            <p:ph type="title"/>
          </p:nvPr>
        </p:nvSpPr>
        <p:spPr>
          <a:xfrm>
            <a:off x="1165224" y="-381000"/>
            <a:ext cx="11205369" cy="2583656"/>
          </a:xfrm>
        </p:spPr>
        <p:txBody>
          <a:bodyPr/>
          <a:lstStyle/>
          <a:p>
            <a:r>
              <a:rPr lang="en-IN" dirty="0"/>
              <a:t>UPDATE SET</a:t>
            </a:r>
            <a:endParaRPr lang="en-US" dirty="0"/>
          </a:p>
        </p:txBody>
      </p:sp>
      <p:sp>
        <p:nvSpPr>
          <p:cNvPr id="3" name="Content Placeholder 2">
            <a:extLst>
              <a:ext uri="{FF2B5EF4-FFF2-40B4-BE49-F238E27FC236}">
                <a16:creationId xmlns:a16="http://schemas.microsoft.com/office/drawing/2014/main" id="{3EF2F92C-467A-F1AC-22EA-93215725D409}"/>
              </a:ext>
            </a:extLst>
          </p:cNvPr>
          <p:cNvSpPr>
            <a:spLocks noGrp="1"/>
          </p:cNvSpPr>
          <p:nvPr>
            <p:ph idx="1"/>
          </p:nvPr>
        </p:nvSpPr>
        <p:spPr>
          <a:xfrm>
            <a:off x="1165224" y="1217612"/>
            <a:ext cx="9905999" cy="3541714"/>
          </a:xfrm>
        </p:spPr>
        <p:txBody>
          <a:bodyPr/>
          <a:lstStyle/>
          <a:p>
            <a:r>
              <a:rPr lang="en-IN" b="1" u="sng" dirty="0"/>
              <a:t>CREATES</a:t>
            </a:r>
            <a:r>
              <a:rPr lang="en-IN" b="1" dirty="0"/>
              <a:t> </a:t>
            </a:r>
            <a:r>
              <a:rPr lang="en-IN" b="1" u="sng" dirty="0"/>
              <a:t>A</a:t>
            </a:r>
            <a:r>
              <a:rPr lang="en-IN" b="1" dirty="0"/>
              <a:t> </a:t>
            </a:r>
            <a:r>
              <a:rPr lang="en-IN" b="1" u="sng" dirty="0"/>
              <a:t>LOCAL UPDATE SET</a:t>
            </a:r>
            <a:endParaRPr lang="en-US" b="1" u="sng" dirty="0"/>
          </a:p>
        </p:txBody>
      </p:sp>
      <p:sp>
        <p:nvSpPr>
          <p:cNvPr id="4" name="TextBox 3">
            <a:extLst>
              <a:ext uri="{FF2B5EF4-FFF2-40B4-BE49-F238E27FC236}">
                <a16:creationId xmlns:a16="http://schemas.microsoft.com/office/drawing/2014/main" id="{ABE47C4D-A3D8-1A22-A88A-4FB1384EB9C9}"/>
              </a:ext>
            </a:extLst>
          </p:cNvPr>
          <p:cNvSpPr txBox="1"/>
          <p:nvPr/>
        </p:nvSpPr>
        <p:spPr>
          <a:xfrm>
            <a:off x="1165224" y="1865193"/>
            <a:ext cx="4025901" cy="3139321"/>
          </a:xfrm>
          <a:prstGeom prst="rect">
            <a:avLst/>
          </a:prstGeom>
          <a:noFill/>
          <a:ln>
            <a:noFill/>
          </a:ln>
        </p:spPr>
        <p:style>
          <a:lnRef idx="0">
            <a:scrgbClr r="0" g="0" b="0"/>
          </a:lnRef>
          <a:fillRef idx="0">
            <a:scrgbClr r="0" g="0" b="0"/>
          </a:fillRef>
          <a:effectRef idx="0">
            <a:scrgbClr r="0" g="0" b="0"/>
          </a:effectRef>
          <a:fontRef idx="minor">
            <a:schemeClr val="accent3"/>
          </a:fontRef>
        </p:style>
        <p:txBody>
          <a:bodyPr wrap="square" rtlCol="0">
            <a:spAutoFit/>
          </a:bodyPr>
          <a:lstStyle/>
          <a:p>
            <a:pPr marL="342900" indent="-342900" algn="l">
              <a:buFont typeface="+mj-lt"/>
              <a:buAutoNum type="arabicPeriod"/>
            </a:pPr>
            <a:r>
              <a:rPr lang="en-IN" b="1" dirty="0"/>
              <a:t>Open service now.
Click on All  &gt;&gt; search for update sets
Select local update sets under system update sets
Click on new
Fill the following details to create a update set as: “Laptop Request”
Click on submit and make current
By clicking on the button it activates the update set .</a:t>
            </a:r>
            <a:endParaRPr lang="en-US" b="1" dirty="0"/>
          </a:p>
        </p:txBody>
      </p:sp>
    </p:spTree>
    <p:extLst>
      <p:ext uri="{BB962C8B-B14F-4D97-AF65-F5344CB8AC3E}">
        <p14:creationId xmlns:p14="http://schemas.microsoft.com/office/powerpoint/2010/main" val="624808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9D1E2-26C3-52C6-BC09-4F542B97C6C4}"/>
              </a:ext>
            </a:extLst>
          </p:cNvPr>
          <p:cNvSpPr>
            <a:spLocks noGrp="1"/>
          </p:cNvSpPr>
          <p:nvPr>
            <p:ph type="title"/>
          </p:nvPr>
        </p:nvSpPr>
        <p:spPr>
          <a:xfrm>
            <a:off x="1141413" y="618518"/>
            <a:ext cx="9905998" cy="1478570"/>
          </a:xfrm>
        </p:spPr>
        <p:txBody>
          <a:bodyPr/>
          <a:lstStyle/>
          <a:p>
            <a:r>
              <a:rPr lang="en-IN" dirty="0"/>
              <a:t>Create Service </a:t>
            </a:r>
            <a:r>
              <a:rPr lang="en-IN" dirty="0" err="1"/>
              <a:t>Catalog</a:t>
            </a:r>
            <a:r>
              <a:rPr lang="en-IN" dirty="0"/>
              <a:t> Item</a:t>
            </a:r>
            <a:endParaRPr lang="en-US" dirty="0"/>
          </a:p>
        </p:txBody>
      </p:sp>
      <p:pic>
        <p:nvPicPr>
          <p:cNvPr id="5" name="Picture 4">
            <a:extLst>
              <a:ext uri="{FF2B5EF4-FFF2-40B4-BE49-F238E27FC236}">
                <a16:creationId xmlns:a16="http://schemas.microsoft.com/office/drawing/2014/main" id="{7B35F953-5D28-AC46-1144-9D468A2F1F54}"/>
              </a:ext>
            </a:extLst>
          </p:cNvPr>
          <p:cNvPicPr>
            <a:picLocks noChangeAspect="1"/>
          </p:cNvPicPr>
          <p:nvPr/>
        </p:nvPicPr>
        <p:blipFill>
          <a:blip r:embed="rId3"/>
          <a:stretch>
            <a:fillRect/>
          </a:stretch>
        </p:blipFill>
        <p:spPr>
          <a:xfrm>
            <a:off x="1141411" y="2705465"/>
            <a:ext cx="4689234" cy="263769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1CAF7D4A-A2AD-9413-F0D6-A26EAB171597}"/>
              </a:ext>
            </a:extLst>
          </p:cNvPr>
          <p:cNvSpPr>
            <a:spLocks noGrp="1"/>
          </p:cNvSpPr>
          <p:nvPr>
            <p:ph idx="1"/>
          </p:nvPr>
        </p:nvSpPr>
        <p:spPr>
          <a:xfrm>
            <a:off x="6336727" y="2249487"/>
            <a:ext cx="4710683" cy="3541714"/>
          </a:xfrm>
        </p:spPr>
        <p:txBody>
          <a:bodyPr>
            <a:normAutofit/>
          </a:bodyPr>
          <a:lstStyle/>
          <a:p>
            <a:pPr>
              <a:lnSpc>
                <a:spcPct val="110000"/>
              </a:lnSpc>
            </a:pPr>
            <a:r>
              <a:rPr lang="en-IN" sz="1300"/>
              <a:t>Open service now.
Click on All  &gt;&gt; service </a:t>
            </a:r>
            <a:r>
              <a:rPr lang="en-IN" sz="1300" err="1"/>
              <a:t>catalog</a:t>
            </a:r>
            <a:r>
              <a:rPr lang="en-IN" sz="1300"/>
              <a:t>
Select maintain items under </a:t>
            </a:r>
            <a:r>
              <a:rPr lang="en-IN" sz="1300" err="1"/>
              <a:t>catalog</a:t>
            </a:r>
            <a:r>
              <a:rPr lang="en-IN" sz="1300"/>
              <a:t> definitions
Click on New.</a:t>
            </a:r>
          </a:p>
          <a:p>
            <a:pPr marL="457200" indent="-457200">
              <a:lnSpc>
                <a:spcPct val="110000"/>
              </a:lnSpc>
              <a:buFont typeface="+mj-lt"/>
              <a:buAutoNum type="arabicPeriod"/>
            </a:pPr>
            <a:r>
              <a:rPr lang="en-IN" sz="1300"/>
              <a:t>Fill the following details to create a new </a:t>
            </a:r>
            <a:r>
              <a:rPr lang="en-IN" sz="1300" err="1"/>
              <a:t>catalog</a:t>
            </a:r>
            <a:r>
              <a:rPr lang="en-IN" sz="1300"/>
              <a:t> item
            Name: Laptop Request
            </a:t>
            </a:r>
            <a:r>
              <a:rPr lang="en-IN" sz="1300" err="1"/>
              <a:t>Catalog</a:t>
            </a:r>
            <a:r>
              <a:rPr lang="en-IN" sz="1300"/>
              <a:t>: service </a:t>
            </a:r>
            <a:r>
              <a:rPr lang="en-IN" sz="1300" err="1"/>
              <a:t>Catalog</a:t>
            </a:r>
            <a:r>
              <a:rPr lang="en-IN" sz="1300"/>
              <a:t> </a:t>
            </a:r>
          </a:p>
          <a:p>
            <a:pPr>
              <a:lnSpc>
                <a:spcPct val="110000"/>
              </a:lnSpc>
            </a:pPr>
            <a:r>
              <a:rPr lang="en-IN" sz="1300"/>
              <a:t> Category: Hardware</a:t>
            </a:r>
          </a:p>
          <a:p>
            <a:pPr>
              <a:lnSpc>
                <a:spcPct val="110000"/>
              </a:lnSpc>
            </a:pPr>
            <a:r>
              <a:rPr lang="en-IN" sz="1300"/>
              <a:t>         Short Description: Use this item to request a new laptop
Click on ‘SAVE’</a:t>
            </a:r>
            <a:endParaRPr lang="en-US" sz="1300"/>
          </a:p>
        </p:txBody>
      </p:sp>
    </p:spTree>
    <p:extLst>
      <p:ext uri="{BB962C8B-B14F-4D97-AF65-F5344CB8AC3E}">
        <p14:creationId xmlns:p14="http://schemas.microsoft.com/office/powerpoint/2010/main" val="2953583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42D3CD67-3822-72B9-1589-F1174E3254AB}"/>
              </a:ext>
            </a:extLst>
          </p:cNvPr>
          <p:cNvSpPr>
            <a:spLocks noGrp="1"/>
          </p:cNvSpPr>
          <p:nvPr>
            <p:ph type="title"/>
          </p:nvPr>
        </p:nvSpPr>
        <p:spPr>
          <a:xfrm>
            <a:off x="1141413" y="618518"/>
            <a:ext cx="4459286" cy="1478570"/>
          </a:xfrm>
        </p:spPr>
        <p:txBody>
          <a:bodyPr>
            <a:normAutofit/>
          </a:bodyPr>
          <a:lstStyle/>
          <a:p>
            <a:r>
              <a:rPr lang="en-IN" sz="3200"/>
              <a:t>Create Catalog Ui policies</a:t>
            </a:r>
            <a:endParaRPr lang="en-US" sz="3200"/>
          </a:p>
        </p:txBody>
      </p:sp>
      <p:sp>
        <p:nvSpPr>
          <p:cNvPr id="5" name="Content Placeholder 4">
            <a:extLst>
              <a:ext uri="{FF2B5EF4-FFF2-40B4-BE49-F238E27FC236}">
                <a16:creationId xmlns:a16="http://schemas.microsoft.com/office/drawing/2014/main" id="{856F1BE0-5F97-CA51-42BF-6032214E39D7}"/>
              </a:ext>
            </a:extLst>
          </p:cNvPr>
          <p:cNvSpPr>
            <a:spLocks noGrp="1"/>
          </p:cNvSpPr>
          <p:nvPr>
            <p:ph idx="1"/>
          </p:nvPr>
        </p:nvSpPr>
        <p:spPr>
          <a:xfrm>
            <a:off x="1141412" y="2249486"/>
            <a:ext cx="9526587" cy="4441827"/>
          </a:xfrm>
        </p:spPr>
        <p:txBody>
          <a:bodyPr>
            <a:noAutofit/>
          </a:bodyPr>
          <a:lstStyle/>
          <a:p>
            <a:pPr marL="457200" indent="-457200">
              <a:buFont typeface="+mj-lt"/>
              <a:buAutoNum type="arabicPeriod"/>
            </a:pPr>
            <a:r>
              <a:rPr lang="en-IN" sz="2000"/>
              <a:t>Click on all&gt;&gt; search for service catalog 
Select maintain item under catalog definition
Search for ‘laptop request’ which is created before
Select ‘laptop request’ and scroll down click on “Catalog Ui policies”
In the catalog ui policies related list tab click on new 
Give short description as: show accessories details
Set the Catalog Condition in the related list tab ‘when to apply’ 
                  [field: additional_ accessories, operator: is, value: true]</a:t>
            </a:r>
          </a:p>
        </p:txBody>
      </p:sp>
      <p:pic>
        <p:nvPicPr>
          <p:cNvPr id="6" name="Picture 5">
            <a:extLst>
              <a:ext uri="{FF2B5EF4-FFF2-40B4-BE49-F238E27FC236}">
                <a16:creationId xmlns:a16="http://schemas.microsoft.com/office/drawing/2014/main" id="{B892DEAF-C2CC-A613-9048-6ED035B3BFF3}"/>
              </a:ext>
            </a:extLst>
          </p:cNvPr>
          <p:cNvPicPr>
            <a:picLocks noChangeAspect="1"/>
          </p:cNvPicPr>
          <p:nvPr/>
        </p:nvPicPr>
        <p:blipFill>
          <a:blip r:embed="rId4"/>
          <a:stretch>
            <a:fillRect/>
          </a:stretch>
        </p:blipFill>
        <p:spPr>
          <a:xfrm>
            <a:off x="6353132" y="456406"/>
            <a:ext cx="5456279" cy="306915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9" name="Group 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6"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7"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8"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3"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225615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7A100-3BCD-83CE-4F35-D47989005DF7}"/>
              </a:ext>
            </a:extLst>
          </p:cNvPr>
          <p:cNvSpPr>
            <a:spLocks noGrp="1"/>
          </p:cNvSpPr>
          <p:nvPr>
            <p:ph type="title"/>
          </p:nvPr>
        </p:nvSpPr>
        <p:spPr>
          <a:xfrm>
            <a:off x="1141413" y="618518"/>
            <a:ext cx="9905998" cy="1478570"/>
          </a:xfrm>
        </p:spPr>
        <p:txBody>
          <a:bodyPr/>
          <a:lstStyle/>
          <a:p>
            <a:r>
              <a:rPr lang="en-IN" dirty="0"/>
              <a:t>Create </a:t>
            </a:r>
            <a:r>
              <a:rPr lang="en-IN" dirty="0" err="1"/>
              <a:t>ui</a:t>
            </a:r>
            <a:r>
              <a:rPr lang="en-IN" dirty="0"/>
              <a:t> action</a:t>
            </a:r>
            <a:endParaRPr lang="en-US" dirty="0"/>
          </a:p>
        </p:txBody>
      </p:sp>
      <p:pic>
        <p:nvPicPr>
          <p:cNvPr id="4" name="Picture 3">
            <a:extLst>
              <a:ext uri="{FF2B5EF4-FFF2-40B4-BE49-F238E27FC236}">
                <a16:creationId xmlns:a16="http://schemas.microsoft.com/office/drawing/2014/main" id="{D5741BB6-E8D9-ED14-8565-218A8E9C5E40}"/>
              </a:ext>
            </a:extLst>
          </p:cNvPr>
          <p:cNvPicPr>
            <a:picLocks noChangeAspect="1"/>
          </p:cNvPicPr>
          <p:nvPr/>
        </p:nvPicPr>
        <p:blipFill>
          <a:blip r:embed="rId3"/>
          <a:stretch>
            <a:fillRect/>
          </a:stretch>
        </p:blipFill>
        <p:spPr>
          <a:xfrm>
            <a:off x="1141411" y="2705465"/>
            <a:ext cx="4689234" cy="263769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44621A4A-8C09-7C3D-3868-6B4296501395}"/>
              </a:ext>
            </a:extLst>
          </p:cNvPr>
          <p:cNvSpPr>
            <a:spLocks noGrp="1"/>
          </p:cNvSpPr>
          <p:nvPr>
            <p:ph idx="1"/>
          </p:nvPr>
        </p:nvSpPr>
        <p:spPr>
          <a:xfrm>
            <a:off x="6336727" y="2249487"/>
            <a:ext cx="4710683" cy="3541714"/>
          </a:xfrm>
        </p:spPr>
        <p:txBody>
          <a:bodyPr>
            <a:normAutofit/>
          </a:bodyPr>
          <a:lstStyle/>
          <a:p>
            <a:pPr marL="457200" indent="-457200">
              <a:lnSpc>
                <a:spcPct val="110000"/>
              </a:lnSpc>
              <a:buFont typeface="+mj-lt"/>
              <a:buAutoNum type="arabicPeriod"/>
            </a:pPr>
            <a:r>
              <a:rPr lang="en-IN" sz="1500"/>
              <a:t>Open service now.
Click on All  &gt;&gt; search for </a:t>
            </a:r>
            <a:r>
              <a:rPr lang="en-IN" sz="1500" err="1"/>
              <a:t>ui</a:t>
            </a:r>
            <a:r>
              <a:rPr lang="en-IN" sz="1500"/>
              <a:t> action
Select </a:t>
            </a:r>
            <a:r>
              <a:rPr lang="en-IN" sz="1500" err="1"/>
              <a:t>ui</a:t>
            </a:r>
            <a:r>
              <a:rPr lang="en-IN" sz="1500"/>
              <a:t> actions under system definition
Click on new
Fill the following details to create </a:t>
            </a:r>
            <a:r>
              <a:rPr lang="en-IN" sz="1500" err="1"/>
              <a:t>ui</a:t>
            </a:r>
            <a:r>
              <a:rPr lang="en-IN" sz="1500"/>
              <a:t> action
              Table: shopping cart(</a:t>
            </a:r>
            <a:r>
              <a:rPr lang="en-IN" sz="1500" err="1"/>
              <a:t>sc_cart</a:t>
            </a:r>
            <a:r>
              <a:rPr lang="en-IN" sz="1500"/>
              <a:t>)
              Order:100
              Action name:  Reset form
               Client : checked</a:t>
            </a:r>
            <a:endParaRPr lang="en-US" sz="1500"/>
          </a:p>
        </p:txBody>
      </p:sp>
    </p:spTree>
    <p:extLst>
      <p:ext uri="{BB962C8B-B14F-4D97-AF65-F5344CB8AC3E}">
        <p14:creationId xmlns:p14="http://schemas.microsoft.com/office/powerpoint/2010/main" val="115309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D38D496-E64A-D183-23BD-ED29A5F39EC6}"/>
              </a:ext>
            </a:extLst>
          </p:cNvPr>
          <p:cNvSpPr>
            <a:spLocks noGrp="1"/>
          </p:cNvSpPr>
          <p:nvPr>
            <p:ph type="title"/>
          </p:nvPr>
        </p:nvSpPr>
        <p:spPr>
          <a:xfrm>
            <a:off x="855266" y="618518"/>
            <a:ext cx="2851417" cy="1478570"/>
          </a:xfrm>
        </p:spPr>
        <p:txBody>
          <a:bodyPr>
            <a:normAutofit/>
          </a:bodyPr>
          <a:lstStyle/>
          <a:p>
            <a:r>
              <a:rPr lang="en-IN" sz="2500">
                <a:solidFill>
                  <a:srgbClr val="FFFFFF"/>
                </a:solidFill>
              </a:rPr>
              <a:t>Exporting changes to another instances</a:t>
            </a:r>
            <a:endParaRPr lang="en-US" sz="2500">
              <a:solidFill>
                <a:srgbClr val="FFFFFF"/>
              </a:solidFill>
            </a:endParaRPr>
          </a:p>
        </p:txBody>
      </p:sp>
      <p:sp>
        <p:nvSpPr>
          <p:cNvPr id="3" name="Content Placeholder 2">
            <a:extLst>
              <a:ext uri="{FF2B5EF4-FFF2-40B4-BE49-F238E27FC236}">
                <a16:creationId xmlns:a16="http://schemas.microsoft.com/office/drawing/2014/main" id="{CD2BFEC0-19F0-C2EC-D246-EDE11A27E015}"/>
              </a:ext>
            </a:extLst>
          </p:cNvPr>
          <p:cNvSpPr>
            <a:spLocks noGrp="1"/>
          </p:cNvSpPr>
          <p:nvPr>
            <p:ph idx="1"/>
          </p:nvPr>
        </p:nvSpPr>
        <p:spPr>
          <a:xfrm>
            <a:off x="844620" y="2249487"/>
            <a:ext cx="2862444" cy="3957302"/>
          </a:xfrm>
        </p:spPr>
        <p:txBody>
          <a:bodyPr>
            <a:normAutofit/>
          </a:bodyPr>
          <a:lstStyle/>
          <a:p>
            <a:r>
              <a:rPr lang="en-IN" sz="1400">
                <a:solidFill>
                  <a:srgbClr val="FFFFFF"/>
                </a:solidFill>
              </a:rPr>
              <a:t>Click on All  &gt;&gt; search for update sets
Select local update set 
Select created update set i.e. ‘Laptop Request Project’
Set the state to ‘Complete’
In the related list Update tab, updates are visible which we perform under this update set.
Click on export to XML ,it download one file</a:t>
            </a:r>
            <a:endParaRPr lang="en-US" sz="14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pic>
        <p:nvPicPr>
          <p:cNvPr id="4" name="Picture 3">
            <a:extLst>
              <a:ext uri="{FF2B5EF4-FFF2-40B4-BE49-F238E27FC236}">
                <a16:creationId xmlns:a16="http://schemas.microsoft.com/office/drawing/2014/main" id="{BD778DD2-56AD-A51E-D3F8-64B7ED08FD7F}"/>
              </a:ext>
            </a:extLst>
          </p:cNvPr>
          <p:cNvPicPr>
            <a:picLocks noChangeAspect="1"/>
          </p:cNvPicPr>
          <p:nvPr/>
        </p:nvPicPr>
        <p:blipFill>
          <a:blip r:embed="rId3"/>
          <a:stretch>
            <a:fillRect/>
          </a:stretch>
        </p:blipFill>
        <p:spPr>
          <a:xfrm>
            <a:off x="4711778" y="1501860"/>
            <a:ext cx="6844045" cy="3849775"/>
          </a:xfrm>
          <a:prstGeom prst="rect">
            <a:avLst/>
          </a:prstGeom>
        </p:spPr>
      </p:pic>
    </p:spTree>
    <p:extLst>
      <p:ext uri="{BB962C8B-B14F-4D97-AF65-F5344CB8AC3E}">
        <p14:creationId xmlns:p14="http://schemas.microsoft.com/office/powerpoint/2010/main" val="2771159743"/>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47694-2325-D9F6-9145-FC2080BB72A1}"/>
              </a:ext>
            </a:extLst>
          </p:cNvPr>
          <p:cNvSpPr>
            <a:spLocks noGrp="1"/>
          </p:cNvSpPr>
          <p:nvPr>
            <p:ph type="title"/>
          </p:nvPr>
        </p:nvSpPr>
        <p:spPr>
          <a:xfrm>
            <a:off x="1141413" y="618518"/>
            <a:ext cx="9905998" cy="1478570"/>
          </a:xfrm>
        </p:spPr>
        <p:txBody>
          <a:bodyPr/>
          <a:lstStyle/>
          <a:p>
            <a:pPr algn="ctr"/>
            <a:r>
              <a:rPr lang="en-IN" dirty="0"/>
              <a:t>Retrieving the update set</a:t>
            </a:r>
            <a:endParaRPr lang="en-US"/>
          </a:p>
        </p:txBody>
      </p:sp>
      <p:pic>
        <p:nvPicPr>
          <p:cNvPr id="4" name="Picture 3">
            <a:extLst>
              <a:ext uri="{FF2B5EF4-FFF2-40B4-BE49-F238E27FC236}">
                <a16:creationId xmlns:a16="http://schemas.microsoft.com/office/drawing/2014/main" id="{EC0A3AAF-9BCE-78D9-3F4B-138A71EFA473}"/>
              </a:ext>
            </a:extLst>
          </p:cNvPr>
          <p:cNvPicPr>
            <a:picLocks noChangeAspect="1"/>
          </p:cNvPicPr>
          <p:nvPr/>
        </p:nvPicPr>
        <p:blipFill>
          <a:blip r:embed="rId3"/>
          <a:srcRect l="5928" r="8029" b="-1"/>
          <a:stretch>
            <a:fillRect/>
          </a:stretch>
        </p:blipFill>
        <p:spPr>
          <a:xfrm>
            <a:off x="1141412" y="2497720"/>
            <a:ext cx="4662140"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C49D72AB-E867-4054-20B7-FB3B4A74E8AF}"/>
              </a:ext>
            </a:extLst>
          </p:cNvPr>
          <p:cNvSpPr>
            <a:spLocks noGrp="1"/>
          </p:cNvSpPr>
          <p:nvPr>
            <p:ph idx="1"/>
          </p:nvPr>
        </p:nvSpPr>
        <p:spPr>
          <a:xfrm>
            <a:off x="6204479" y="2249487"/>
            <a:ext cx="4844521" cy="3541714"/>
          </a:xfrm>
        </p:spPr>
        <p:txBody>
          <a:bodyPr anchor="ctr">
            <a:normAutofit/>
          </a:bodyPr>
          <a:lstStyle/>
          <a:p>
            <a:pPr>
              <a:lnSpc>
                <a:spcPct val="110000"/>
              </a:lnSpc>
            </a:pPr>
            <a:r>
              <a:rPr lang="en-IN" sz="1700"/>
              <a:t>Open another instance in incognito window 
Login with credentials 
Click on all&gt;&gt; search for update sets
Select “Retrieved update set” under system update set
It open retrieved update set list and scroll down
Click on Import update set from XML</a:t>
            </a:r>
          </a:p>
          <a:p>
            <a:pPr>
              <a:lnSpc>
                <a:spcPct val="110000"/>
              </a:lnSpc>
            </a:pPr>
            <a:r>
              <a:rPr lang="en-IN" sz="1700"/>
              <a:t>Upload the downloaded file in XML file
Click on Upload and it gets uploaded.</a:t>
            </a:r>
            <a:endParaRPr lang="en-US" sz="1700"/>
          </a:p>
        </p:txBody>
      </p:sp>
    </p:spTree>
    <p:extLst>
      <p:ext uri="{BB962C8B-B14F-4D97-AF65-F5344CB8AC3E}">
        <p14:creationId xmlns:p14="http://schemas.microsoft.com/office/powerpoint/2010/main" val="2077444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2A850-AD56-3B2D-17FC-A8EC67ABE385}"/>
              </a:ext>
            </a:extLst>
          </p:cNvPr>
          <p:cNvSpPr>
            <a:spLocks noGrp="1"/>
          </p:cNvSpPr>
          <p:nvPr>
            <p:ph type="title"/>
          </p:nvPr>
        </p:nvSpPr>
        <p:spPr>
          <a:xfrm>
            <a:off x="1141413" y="618518"/>
            <a:ext cx="9905998" cy="1478570"/>
          </a:xfrm>
        </p:spPr>
        <p:txBody>
          <a:bodyPr/>
          <a:lstStyle/>
          <a:p>
            <a:pPr algn="ctr"/>
            <a:r>
              <a:rPr lang="en-IN" dirty="0"/>
              <a:t>Test </a:t>
            </a:r>
            <a:r>
              <a:rPr lang="en-IN" dirty="0" err="1"/>
              <a:t>Catalog</a:t>
            </a:r>
            <a:r>
              <a:rPr lang="en-IN" dirty="0"/>
              <a:t> Item</a:t>
            </a:r>
            <a:endParaRPr lang="en-US"/>
          </a:p>
        </p:txBody>
      </p:sp>
      <p:sp>
        <p:nvSpPr>
          <p:cNvPr id="3" name="Content Placeholder 2">
            <a:extLst>
              <a:ext uri="{FF2B5EF4-FFF2-40B4-BE49-F238E27FC236}">
                <a16:creationId xmlns:a16="http://schemas.microsoft.com/office/drawing/2014/main" id="{09369828-95B5-7109-F638-7515064EE556}"/>
              </a:ext>
            </a:extLst>
          </p:cNvPr>
          <p:cNvSpPr>
            <a:spLocks noGrp="1"/>
          </p:cNvSpPr>
          <p:nvPr>
            <p:ph idx="1"/>
          </p:nvPr>
        </p:nvSpPr>
        <p:spPr>
          <a:xfrm>
            <a:off x="1141412" y="2249487"/>
            <a:ext cx="4844521" cy="3541714"/>
          </a:xfrm>
        </p:spPr>
        <p:txBody>
          <a:bodyPr anchor="ctr">
            <a:normAutofit/>
          </a:bodyPr>
          <a:lstStyle/>
          <a:p>
            <a:pPr>
              <a:lnSpc>
                <a:spcPct val="110000"/>
              </a:lnSpc>
            </a:pPr>
            <a:r>
              <a:rPr lang="en-IN" sz="1700"/>
              <a:t>Upload the downloaded file in XML file
Click on Upload and it gets </a:t>
            </a:r>
            <a:r>
              <a:rPr lang="en-IN" sz="1700" err="1"/>
              <a:t>uploaded.Search</a:t>
            </a:r>
            <a:r>
              <a:rPr lang="en-IN" sz="1700"/>
              <a:t> for service </a:t>
            </a:r>
            <a:r>
              <a:rPr lang="en-IN" sz="1700" err="1"/>
              <a:t>catalog</a:t>
            </a:r>
            <a:r>
              <a:rPr lang="en-IN" sz="1700"/>
              <a:t> in application navigator in target instance
Select </a:t>
            </a:r>
            <a:r>
              <a:rPr lang="en-IN" sz="1700" err="1"/>
              <a:t>catalog</a:t>
            </a:r>
            <a:r>
              <a:rPr lang="en-IN" sz="1700"/>
              <a:t> under service </a:t>
            </a:r>
            <a:r>
              <a:rPr lang="en-IN" sz="1700" err="1"/>
              <a:t>catalog</a:t>
            </a:r>
            <a:r>
              <a:rPr lang="en-IN" sz="1700"/>
              <a:t> 
Select  hardware category and search for ‘laptop request’ item
Select laptop request item and open  it 
It shows three variables only</a:t>
            </a:r>
            <a:endParaRPr lang="en-US" sz="1700"/>
          </a:p>
        </p:txBody>
      </p:sp>
      <p:pic>
        <p:nvPicPr>
          <p:cNvPr id="4" name="Picture 3">
            <a:extLst>
              <a:ext uri="{FF2B5EF4-FFF2-40B4-BE49-F238E27FC236}">
                <a16:creationId xmlns:a16="http://schemas.microsoft.com/office/drawing/2014/main" id="{17FF0C4D-FF85-3373-E69F-43763EA7ABA6}"/>
              </a:ext>
            </a:extLst>
          </p:cNvPr>
          <p:cNvPicPr>
            <a:picLocks noChangeAspect="1"/>
          </p:cNvPicPr>
          <p:nvPr/>
        </p:nvPicPr>
        <p:blipFill>
          <a:blip r:embed="rId3"/>
          <a:srcRect l="13174" r="914" b="-1"/>
          <a:stretch>
            <a:fillRect/>
          </a:stretch>
        </p:blipFill>
        <p:spPr>
          <a:xfrm>
            <a:off x="6392335" y="2497720"/>
            <a:ext cx="4655075"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505816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6CCF2-46E3-2E19-619C-A2A95A596E0B}"/>
              </a:ext>
            </a:extLst>
          </p:cNvPr>
          <p:cNvSpPr>
            <a:spLocks noGrp="1"/>
          </p:cNvSpPr>
          <p:nvPr>
            <p:ph type="title"/>
          </p:nvPr>
        </p:nvSpPr>
        <p:spPr/>
        <p:txBody>
          <a:bodyPr/>
          <a:lstStyle/>
          <a:p>
            <a:r>
              <a:rPr lang="en-IN" dirty="0"/>
              <a:t>CONCLUSION</a:t>
            </a:r>
            <a:endParaRPr lang="en-US" dirty="0"/>
          </a:p>
        </p:txBody>
      </p:sp>
      <p:sp>
        <p:nvSpPr>
          <p:cNvPr id="3" name="Content Placeholder 2">
            <a:extLst>
              <a:ext uri="{FF2B5EF4-FFF2-40B4-BE49-F238E27FC236}">
                <a16:creationId xmlns:a16="http://schemas.microsoft.com/office/drawing/2014/main" id="{57A1033A-64DA-B764-EFC1-E25F470381DD}"/>
              </a:ext>
            </a:extLst>
          </p:cNvPr>
          <p:cNvSpPr>
            <a:spLocks noGrp="1"/>
          </p:cNvSpPr>
          <p:nvPr>
            <p:ph idx="1"/>
          </p:nvPr>
        </p:nvSpPr>
        <p:spPr/>
        <p:txBody>
          <a:bodyPr>
            <a:normAutofit fontScale="92500"/>
          </a:bodyPr>
          <a:lstStyle/>
          <a:p>
            <a:r>
              <a:rPr lang="en-IN" dirty="0"/>
              <a:t>The Laptop Request </a:t>
            </a:r>
            <a:r>
              <a:rPr lang="en-IN" dirty="0" err="1"/>
              <a:t>Catalog</a:t>
            </a:r>
            <a:r>
              <a:rPr lang="en-IN" dirty="0"/>
              <a:t> Item project successfully streamlines the process of requesting laptops within the organization by leveraging </a:t>
            </a:r>
            <a:r>
              <a:rPr lang="en-IN" dirty="0" err="1"/>
              <a:t>ServiceNow’s</a:t>
            </a:r>
            <a:r>
              <a:rPr lang="en-IN" dirty="0"/>
              <a:t> Service </a:t>
            </a:r>
            <a:r>
              <a:rPr lang="en-IN" dirty="0" err="1"/>
              <a:t>Catalog</a:t>
            </a:r>
            <a:r>
              <a:rPr lang="en-IN" dirty="0"/>
              <a:t> capabilities. Through the implementation of a dynamic </a:t>
            </a:r>
            <a:r>
              <a:rPr lang="en-IN" dirty="0" err="1"/>
              <a:t>catalog</a:t>
            </a:r>
            <a:r>
              <a:rPr lang="en-IN" dirty="0"/>
              <a:t> item, the project ensures that users have an intuitive and user-friendly interface, reducing errors and improving </a:t>
            </a:r>
            <a:r>
              <a:rPr lang="en-IN" dirty="0" err="1"/>
              <a:t>efficiency.This</a:t>
            </a:r>
            <a:r>
              <a:rPr lang="en-IN" dirty="0"/>
              <a:t> project demonstrates how </a:t>
            </a:r>
            <a:r>
              <a:rPr lang="en-IN" dirty="0" err="1"/>
              <a:t>ServiceNow</a:t>
            </a:r>
            <a:r>
              <a:rPr lang="en-IN" dirty="0"/>
              <a:t> can be used to replace manual, error-prone processes with automated, efficient, and user-centric solutions. It not only improves service delivery but also enhances employee satisfaction by providing a modern and streamlined request experience.</a:t>
            </a:r>
            <a:endParaRPr lang="en-US" dirty="0"/>
          </a:p>
        </p:txBody>
      </p:sp>
    </p:spTree>
    <p:extLst>
      <p:ext uri="{BB962C8B-B14F-4D97-AF65-F5344CB8AC3E}">
        <p14:creationId xmlns:p14="http://schemas.microsoft.com/office/powerpoint/2010/main" val="2127480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Circuit</vt:lpstr>
      <vt:lpstr>Laptop Request Catalog Item</vt:lpstr>
      <vt:lpstr>UPDATE SET</vt:lpstr>
      <vt:lpstr>Create Service Catalog Item</vt:lpstr>
      <vt:lpstr>Create Catalog Ui policies</vt:lpstr>
      <vt:lpstr>Create ui action</vt:lpstr>
      <vt:lpstr>Exporting changes to another instances</vt:lpstr>
      <vt:lpstr>Retrieving the update set</vt:lpstr>
      <vt:lpstr>Test Catalog Item</vt:lpstr>
      <vt:lpstr>CONCLUSION</vt:lpstr>
      <vt:lpstr>Laptop Request Catalog Item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Laptop Request Catalog Item</dc:title>
  <dc:creator>mpraga202@gmail.com</dc:creator>
  <cp:lastModifiedBy>Tamil Arasu.R</cp:lastModifiedBy>
  <cp:revision>2</cp:revision>
  <dcterms:created xsi:type="dcterms:W3CDTF">2025-09-10T10:03:30Z</dcterms:created>
  <dcterms:modified xsi:type="dcterms:W3CDTF">2025-09-17T04:22:55Z</dcterms:modified>
</cp:coreProperties>
</file>