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4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5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6.xml" ContentType="application/vnd.openxmlformats-officedocument.drawingml.chart+xml"/>
  <Override PartName="/ppt/theme/themeOverride1.xml" ContentType="application/vnd.openxmlformats-officedocument.themeOverride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1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097704430632009E-2"/>
          <c:y val="7.4933286846445762E-2"/>
          <c:w val="0.93980459113873593"/>
          <c:h val="0.749504701351715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Share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D-41EB-9D33-FD00CD91D9B9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D-41EB-9D33-FD00CD91D9B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D-41EB-9D33-FD00CD91D9B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D-41EB-9D33-FD00CD91D9B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D-41EB-9D33-FD00CD91D9B9}"/>
              </c:ext>
            </c:extLst>
          </c:dPt>
          <c:dPt>
            <c:idx val="5"/>
            <c:invertIfNegative val="0"/>
            <c:bubble3D val="0"/>
            <c:spPr>
              <a:solidFill>
                <a:srgbClr val="FF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41D-41EB-9D33-FD00CD91D9B9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41D-41EB-9D33-FD00CD91D9B9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41D-41EB-9D33-FD00CD91D9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Q3 '20</c:v>
                  </c:pt>
                  <c:pt idx="1">
                    <c:v>Q4 '20</c:v>
                  </c:pt>
                  <c:pt idx="2">
                    <c:v>Q3 '20</c:v>
                  </c:pt>
                  <c:pt idx="3">
                    <c:v>Q4 '20</c:v>
                  </c:pt>
                  <c:pt idx="4">
                    <c:v>Q3 '20</c:v>
                  </c:pt>
                  <c:pt idx="5">
                    <c:v>Q4 '20</c:v>
                  </c:pt>
                  <c:pt idx="6">
                    <c:v>Q3 '20</c:v>
                  </c:pt>
                  <c:pt idx="7">
                    <c:v>Q4 '20</c:v>
                  </c:pt>
                </c:lvl>
                <c:lvl>
                  <c:pt idx="0">
                    <c:v>Brand 1</c:v>
                  </c:pt>
                  <c:pt idx="2">
                    <c:v>Brand 2</c:v>
                  </c:pt>
                  <c:pt idx="4">
                    <c:v>Brand 3</c:v>
                  </c:pt>
                  <c:pt idx="6">
                    <c:v>Brand 4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0%</c:formatCode>
                <c:ptCount val="8"/>
                <c:pt idx="0">
                  <c:v>0.23250563698905641</c:v>
                </c:pt>
                <c:pt idx="1">
                  <c:v>0.23501573795115452</c:v>
                </c:pt>
                <c:pt idx="2">
                  <c:v>8.7834464703170051E-2</c:v>
                </c:pt>
                <c:pt idx="3">
                  <c:v>8.5882870287723512E-2</c:v>
                </c:pt>
                <c:pt idx="4">
                  <c:v>0.14272558236369029</c:v>
                </c:pt>
                <c:pt idx="5">
                  <c:v>0.15067977196033358</c:v>
                </c:pt>
                <c:pt idx="6">
                  <c:v>0.34841114453985367</c:v>
                </c:pt>
                <c:pt idx="7">
                  <c:v>0.34164212474596056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41D-41EB-9D33-FD00CD91D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209496736"/>
        <c:axId val="211221440"/>
      </c:barChart>
      <c:catAx>
        <c:axId val="209496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3175" cap="flat" cmpd="sng" algn="ctr">
            <a:solidFill>
              <a:srgbClr val="59595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1440"/>
        <c:crosses val="autoZero"/>
        <c:auto val="1"/>
        <c:lblAlgn val="ctr"/>
        <c:lblOffset val="100"/>
        <c:noMultiLvlLbl val="0"/>
      </c:catAx>
      <c:valAx>
        <c:axId val="2112214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94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4933286846445762E-2"/>
          <c:w val="0.97016575500757918"/>
          <c:h val="0.925067669575937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Brand 1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E6-4B4E-BDE8-BA83E85ADF7A}"/>
              </c:ext>
            </c:extLst>
          </c:dPt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Sheet1!$C$2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1BE6-4B4E-BDE8-BA83E85ADF7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Brand 2</c:v>
                </c:pt>
              </c:strCache>
            </c:strRef>
          </c:tx>
          <c:spPr>
            <a:solidFill>
              <a:srgbClr val="FFCC00"/>
            </a:solidFill>
            <a:ln>
              <a:noFill/>
            </a:ln>
            <a:effectLst/>
          </c:spPr>
          <c:invertIfNegative val="0"/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Sheet1!$D$2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1BE6-4B4E-BDE8-BA83E85ADF7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Brand 3</c:v>
                </c:pt>
              </c:strCache>
            </c:strRef>
          </c:tx>
          <c:spPr>
            <a:solidFill>
              <a:srgbClr val="FF00FF"/>
            </a:solidFill>
            <a:ln>
              <a:noFill/>
            </a:ln>
            <a:effectLst/>
          </c:spPr>
          <c:invertIfNegative val="0"/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Sheet1!$E$2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1BE6-4B4E-BDE8-BA83E85ADF7A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Brand 4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Sheet1!$F$2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1BE6-4B4E-BDE8-BA83E85ADF7A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Other Brands</c:v>
                </c:pt>
              </c:strCache>
            </c:strRef>
          </c:tx>
          <c:spPr>
            <a:solidFill>
              <a:srgbClr val="ADBCC3"/>
            </a:solidFill>
            <a:ln>
              <a:noFill/>
            </a:ln>
            <a:effectLst/>
          </c:spPr>
          <c:invertIfNegative val="0"/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Sheet1!$G$2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6-1BE6-4B4E-BDE8-BA83E85ADF7A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cat>
            <c:numRef>
              <c:f>Sheet1!$A$2:$B$2</c:f>
              <c:numCache>
                <c:formatCode>General</c:formatCode>
                <c:ptCount val="2"/>
              </c:numCache>
            </c:numRef>
          </c:cat>
          <c:val>
            <c:numRef>
              <c:f>Sheet1!$H$2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1BE6-4B4E-BDE8-BA83E85A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9496736"/>
        <c:axId val="211221440"/>
      </c:barChart>
      <c:catAx>
        <c:axId val="20949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21440"/>
        <c:crosses val="autoZero"/>
        <c:auto val="1"/>
        <c:lblAlgn val="ctr"/>
        <c:lblOffset val="100"/>
        <c:noMultiLvlLbl val="0"/>
      </c:catAx>
      <c:valAx>
        <c:axId val="211221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94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239291229364411E-2"/>
          <c:y val="0.33333255681222557"/>
          <c:w val="0.98746573252391856"/>
          <c:h val="0.48915471794812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875945045391"/>
          <c:y val="8.7263232255210724E-2"/>
          <c:w val="0.40738471409497612"/>
          <c:h val="0.80274828840605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tx>
          <c:spPr>
            <a:ln w="6350">
              <a:noFill/>
              <a:prstDash val="dash"/>
            </a:ln>
          </c:spPr>
          <c:dPt>
            <c:idx val="0"/>
            <c:bubble3D val="0"/>
            <c:spPr>
              <a:solidFill>
                <a:srgbClr val="46641E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7B-44ED-A6B0-E7C6E9DB04F0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7B-44ED-A6B0-E7C6E9DB04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7B-44ED-A6B0-E7C6E9DB04F0}"/>
              </c:ext>
            </c:extLst>
          </c:dPt>
          <c:dPt>
            <c:idx val="3"/>
            <c:bubble3D val="0"/>
            <c:spPr>
              <a:solidFill>
                <a:srgbClr val="9A0051"/>
              </a:solidFill>
              <a:ln w="635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7B-44ED-A6B0-E7C6E9DB04F0}"/>
              </c:ext>
            </c:extLst>
          </c:dPt>
          <c:dPt>
            <c:idx val="4"/>
            <c:bubble3D val="0"/>
            <c:spPr>
              <a:solidFill>
                <a:srgbClr val="9DC7DC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B7B-44ED-A6B0-E7C6E9DB04F0}"/>
              </c:ext>
            </c:extLst>
          </c:dPt>
          <c:dPt>
            <c:idx val="5"/>
            <c:bubble3D val="0"/>
            <c:spPr>
              <a:solidFill>
                <a:srgbClr val="FFFF66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5B7B-44ED-A6B0-E7C6E9DB04F0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B7B-44ED-A6B0-E7C6E9DB04F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B7B-44ED-A6B0-E7C6E9DB04F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B7B-44ED-A6B0-E7C6E9DB0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&lt; 15k</c:v>
                </c:pt>
                <c:pt idx="1">
                  <c:v>15k-35k</c:v>
                </c:pt>
                <c:pt idx="2">
                  <c:v>35k-50k</c:v>
                </c:pt>
                <c:pt idx="3">
                  <c:v>50k-75k</c:v>
                </c:pt>
                <c:pt idx="4">
                  <c:v>75k-100k</c:v>
                </c:pt>
                <c:pt idx="5">
                  <c:v>100k +</c:v>
                </c:pt>
              </c:strCache>
            </c:strRef>
          </c:cat>
          <c:val>
            <c:numRef>
              <c:f>Sheet1!$B$2:$B$7</c:f>
              <c:numCache>
                <c:formatCode>###0%</c:formatCode>
                <c:ptCount val="6"/>
                <c:pt idx="0">
                  <c:v>0.13032626117798035</c:v>
                </c:pt>
                <c:pt idx="1">
                  <c:v>0.22519383379623492</c:v>
                </c:pt>
                <c:pt idx="2">
                  <c:v>0.16010455203593096</c:v>
                </c:pt>
                <c:pt idx="3">
                  <c:v>0.20284909361092029</c:v>
                </c:pt>
                <c:pt idx="4">
                  <c:v>0.13835284525543295</c:v>
                </c:pt>
                <c:pt idx="5">
                  <c:v>0.14317341412350026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7B-44ED-A6B0-E7C6E9DB0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9442916638349463"/>
          <c:y val="4.5482900766377846E-3"/>
          <c:w val="0.39805743290771683"/>
          <c:h val="0.84165208996625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71337624259698E-2"/>
          <c:y val="8.4356248352568428E-2"/>
          <c:w val="0.95392958519747206"/>
          <c:h val="0.5068352258337941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13-17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2.2263381941975951E-2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4-4ECF-9019-23156392B3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2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04-4ECF-9019-23156392B3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0.15216418863921385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04-4ECF-9019-23156392B3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0089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021343487037008E-17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04-4ECF-9019-23156392B3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0.14204579439460574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04-4ECF-9019-23156392B3A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229243282547082E-3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04-4ECF-9019-23156392B3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0.27240904014828676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04-4ECF-9019-23156392B3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9DC7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0.4111175948759172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04-4ECF-9019-23156392B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7408656"/>
        <c:axId val="317409440"/>
      </c:barChart>
      <c:catAx>
        <c:axId val="31740865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7409440"/>
        <c:crosses val="autoZero"/>
        <c:auto val="1"/>
        <c:lblAlgn val="ctr"/>
        <c:lblOffset val="100"/>
        <c:noMultiLvlLbl val="0"/>
      </c:catAx>
      <c:valAx>
        <c:axId val="31740944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740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4311786240725844E-2"/>
          <c:y val="0.70763322875911583"/>
          <c:w val="0.95208486139624715"/>
          <c:h val="0.29236677124088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929620241335E-2"/>
          <c:y val="0.10754067998412487"/>
          <c:w val="0.94904242643709025"/>
          <c:h val="0.554105481324690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46641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443-4C7D-ACAE-42499484EED4}"/>
              </c:ext>
            </c:extLst>
          </c:dPt>
          <c:dLbls>
            <c:dLbl>
              <c:idx val="0"/>
              <c:layout>
                <c:manualLayout>
                  <c:x val="-3.5883095699651142E-3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43-4C7D-ACAE-42499484EE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0.82612565358369006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43-4C7D-ACAE-42499484EE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675917827506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43-4C7D-ACAE-42499484EED4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6.0801934405035951E-2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43-4C7D-ACAE-42499484EE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Black/AA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6.5655015451355006E-2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43-4C7D-ACAE-42499484EED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3.0885039654127934E-3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43-4C7D-ACAE-42499484EED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DC7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43-4C7D-ACAE-42499484EE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4.4328892594504642E-2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43-4C7D-ACAE-42499484E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7410224"/>
        <c:axId val="318090672"/>
      </c:barChart>
      <c:catAx>
        <c:axId val="31741022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8090672"/>
        <c:crosses val="autoZero"/>
        <c:auto val="1"/>
        <c:lblAlgn val="ctr"/>
        <c:lblOffset val="100"/>
        <c:noMultiLvlLbl val="0"/>
      </c:catAx>
      <c:valAx>
        <c:axId val="318090672"/>
        <c:scaling>
          <c:orientation val="minMax"/>
          <c:min val="0"/>
        </c:scaling>
        <c:delete val="1"/>
        <c:axPos val="b"/>
        <c:numFmt formatCode="0%" sourceLinked="0"/>
        <c:majorTickMark val="out"/>
        <c:minorTickMark val="none"/>
        <c:tickLblPos val="nextTo"/>
        <c:crossAx val="31741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5026899501697752"/>
          <c:w val="1"/>
          <c:h val="0.24973100498302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875945045391"/>
          <c:y val="8.7263232255210724E-2"/>
          <c:w val="0.40738471409497612"/>
          <c:h val="0.80274828840605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tx>
          <c:spPr>
            <a:ln w="6350">
              <a:noFill/>
            </a:ln>
          </c:spPr>
          <c:dPt>
            <c:idx val="0"/>
            <c:bubble3D val="0"/>
            <c:spPr>
              <a:solidFill>
                <a:srgbClr val="46641E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0-43BC-AADD-3085E3AA6E6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0-43BC-AADD-3085E3AA6E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60-43BC-AADD-3085E3AA6E66}"/>
              </c:ext>
            </c:extLst>
          </c:dPt>
          <c:dPt>
            <c:idx val="3"/>
            <c:bubble3D val="0"/>
            <c:spPr>
              <a:solidFill>
                <a:srgbClr val="9A0051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60-43BC-AADD-3085E3AA6E66}"/>
              </c:ext>
            </c:extLst>
          </c:dPt>
          <c:dPt>
            <c:idx val="4"/>
            <c:bubble3D val="0"/>
            <c:spPr>
              <a:solidFill>
                <a:srgbClr val="9DC7DC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60-43BC-AADD-3085E3AA6E66}"/>
              </c:ext>
            </c:extLst>
          </c:dPt>
          <c:dPt>
            <c:idx val="5"/>
            <c:bubble3D val="0"/>
            <c:spPr>
              <a:solidFill>
                <a:srgbClr val="FFFF66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60-43BC-AADD-3085E3AA6E6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E60-43BC-AADD-3085E3AA6E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E60-43BC-AADD-3085E3AA6E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E60-43BC-AADD-3085E3AA6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&lt; 15k</c:v>
                </c:pt>
                <c:pt idx="1">
                  <c:v>15k-35k</c:v>
                </c:pt>
                <c:pt idx="2">
                  <c:v>35k-50k</c:v>
                </c:pt>
                <c:pt idx="3">
                  <c:v>50k-75k</c:v>
                </c:pt>
                <c:pt idx="4">
                  <c:v>75k-100k</c:v>
                </c:pt>
                <c:pt idx="5">
                  <c:v>100k +</c:v>
                </c:pt>
              </c:strCache>
            </c:strRef>
          </c:cat>
          <c:val>
            <c:numRef>
              <c:f>Sheet1!$B$2:$B$7</c:f>
              <c:numCache>
                <c:formatCode>###0%</c:formatCode>
                <c:ptCount val="6"/>
                <c:pt idx="0">
                  <c:v>7.5031878555063061E-2</c:v>
                </c:pt>
                <c:pt idx="1">
                  <c:v>0.15683654494333879</c:v>
                </c:pt>
                <c:pt idx="2">
                  <c:v>0.1423750589594994</c:v>
                </c:pt>
                <c:pt idx="3">
                  <c:v>0.19955433581387466</c:v>
                </c:pt>
                <c:pt idx="4">
                  <c:v>0.14821924481186627</c:v>
                </c:pt>
                <c:pt idx="5">
                  <c:v>0.27798293691635639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60-43BC-AADD-3085E3AA6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89316616878898"/>
          <c:y val="6.1626951520131472E-2"/>
          <c:w val="0.39805743290771683"/>
          <c:h val="0.84165208996625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71337624259698E-2"/>
          <c:y val="8.4356248352568428E-2"/>
          <c:w val="0.95392958519747206"/>
          <c:h val="0.5068352258337941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13-17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1.4822123904478724E-2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F-420B-A9C8-FE8E45D3D12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8F-420B-A9C8-FE8E45D3D1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0.11078616425186109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8F-420B-A9C8-FE8E45D3D12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0089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021343487037008E-17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8F-420B-A9C8-FE8E45D3D1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0.15093363629392048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8F-420B-A9C8-FE8E45D3D12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229243282547082E-3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8F-420B-A9C8-FE8E45D3D1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0.27374569954095518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8F-420B-A9C8-FE8E45D3D12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9DC7D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3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 rtl="0">
                    <a:defRPr lang="en-IN"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8F-420B-A9C8-FE8E45D3D1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0.44971237600878317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8F-420B-A9C8-FE8E45D3D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8090280"/>
        <c:axId val="318093808"/>
      </c:barChart>
      <c:catAx>
        <c:axId val="31809028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8093808"/>
        <c:crosses val="autoZero"/>
        <c:auto val="1"/>
        <c:lblAlgn val="ctr"/>
        <c:lblOffset val="100"/>
        <c:noMultiLvlLbl val="0"/>
      </c:catAx>
      <c:valAx>
        <c:axId val="318093808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80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4311786240725844E-2"/>
          <c:y val="0.70763322875911583"/>
          <c:w val="0.56820703914399517"/>
          <c:h val="0.292366643482268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929620241335E-2"/>
          <c:y val="0.10754067998412487"/>
          <c:w val="0.94904242643709025"/>
          <c:h val="0.554105481324690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46641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976-4B8B-8C4D-4F717F7FB173}"/>
              </c:ext>
            </c:extLst>
          </c:dPt>
          <c:dLbls>
            <c:dLbl>
              <c:idx val="0"/>
              <c:layout>
                <c:manualLayout>
                  <c:x val="-3.5883095699651142E-3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76-4B8B-8C4D-4F717F7FB1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0.8485802473586187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6-4B8B-8C4D-4F717F7FB17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675917827506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76-4B8B-8C4D-4F717F7FB173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5.8982170542518378E-2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76-4B8B-8C4D-4F717F7FB17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Black/AA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7524585617680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76-4B8B-8C4D-4F717F7FB1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4.540343994802773E-2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76-4B8B-8C4D-4F717F7FB17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1.5951853777251085E-2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76-4B8B-8C4D-4F717F7FB17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DC7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976-4B8B-8C4D-4F717F7FB1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3.1082288373583792E-2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976-4B8B-8C4D-4F717F7FB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8091848"/>
        <c:axId val="318092240"/>
      </c:barChart>
      <c:catAx>
        <c:axId val="31809184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8092240"/>
        <c:crosses val="autoZero"/>
        <c:auto val="1"/>
        <c:lblAlgn val="ctr"/>
        <c:lblOffset val="100"/>
        <c:noMultiLvlLbl val="0"/>
      </c:catAx>
      <c:valAx>
        <c:axId val="318092240"/>
        <c:scaling>
          <c:orientation val="minMax"/>
          <c:min val="0"/>
        </c:scaling>
        <c:delete val="1"/>
        <c:axPos val="b"/>
        <c:numFmt formatCode="0%" sourceLinked="0"/>
        <c:majorTickMark val="out"/>
        <c:minorTickMark val="none"/>
        <c:tickLblPos val="nextTo"/>
        <c:crossAx val="31809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5026899501697752"/>
          <c:w val="1"/>
          <c:h val="0.24973100498302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875945045391"/>
          <c:y val="8.7263232255210724E-2"/>
          <c:w val="0.40738471409497612"/>
          <c:h val="0.80274828840605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tx>
          <c:spPr>
            <a:ln w="6350">
              <a:noFill/>
            </a:ln>
          </c:spPr>
          <c:dPt>
            <c:idx val="0"/>
            <c:bubble3D val="0"/>
            <c:spPr>
              <a:solidFill>
                <a:srgbClr val="46641E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96-4BDD-810F-480E286CAE6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96-4BDD-810F-480E286CAE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96-4BDD-810F-480E286CAE63}"/>
              </c:ext>
            </c:extLst>
          </c:dPt>
          <c:dPt>
            <c:idx val="3"/>
            <c:bubble3D val="0"/>
            <c:spPr>
              <a:solidFill>
                <a:srgbClr val="9A0051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96-4BDD-810F-480E286CAE63}"/>
              </c:ext>
            </c:extLst>
          </c:dPt>
          <c:dPt>
            <c:idx val="4"/>
            <c:bubble3D val="0"/>
            <c:spPr>
              <a:solidFill>
                <a:srgbClr val="9DC7DC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96-4BDD-810F-480E286CAE63}"/>
              </c:ext>
            </c:extLst>
          </c:dPt>
          <c:dPt>
            <c:idx val="5"/>
            <c:bubble3D val="0"/>
            <c:spPr>
              <a:solidFill>
                <a:srgbClr val="FFFF66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A996-4BDD-810F-480E286CAE6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996-4BDD-810F-480E286CAE6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996-4BDD-810F-480E286CAE6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996-4BDD-810F-480E286CA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&lt; 15k</c:v>
                </c:pt>
                <c:pt idx="1">
                  <c:v>15k-35k</c:v>
                </c:pt>
                <c:pt idx="2">
                  <c:v>35k-50k</c:v>
                </c:pt>
                <c:pt idx="3">
                  <c:v>50k-75k</c:v>
                </c:pt>
                <c:pt idx="4">
                  <c:v>75k-100k</c:v>
                </c:pt>
                <c:pt idx="5">
                  <c:v>100k +</c:v>
                </c:pt>
              </c:strCache>
            </c:strRef>
          </c:cat>
          <c:val>
            <c:numRef>
              <c:f>Sheet1!$B$2:$B$7</c:f>
              <c:numCache>
                <c:formatCode>###0%</c:formatCode>
                <c:ptCount val="6"/>
                <c:pt idx="0">
                  <c:v>7.1033297990471658E-2</c:v>
                </c:pt>
                <c:pt idx="1">
                  <c:v>0.15472379649064563</c:v>
                </c:pt>
                <c:pt idx="2">
                  <c:v>0.10143454918870737</c:v>
                </c:pt>
                <c:pt idx="3">
                  <c:v>0.16715930738372753</c:v>
                </c:pt>
                <c:pt idx="4">
                  <c:v>0.13746305878089543</c:v>
                </c:pt>
                <c:pt idx="5">
                  <c:v>0.36818599016555081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996-4BDD-810F-480E286CA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89316616878898"/>
          <c:y val="6.1626951520131472E-2"/>
          <c:w val="0.39805743290771683"/>
          <c:h val="0.84165208996625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71337624259698E-2"/>
          <c:y val="8.4356248352568428E-2"/>
          <c:w val="0.95392958519747206"/>
          <c:h val="0.5068352258337941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13-17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2.4559507668885153E-2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C-48C3-B337-5F7DA2B6D05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7C-48C3-B337-5F7DA2B6D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0.10095670544101003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7C-48C3-B337-5F7DA2B6D05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0089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021343487037008E-17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7C-48C3-B337-5F7DA2B6D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0.17371247908347104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7C-48C3-B337-5F7DA2B6D05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229243282547082E-3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7C-48C3-B337-5F7DA2B6D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0.36562860077039794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7C-48C3-B337-5F7DA2B6D05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9DC7D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3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 rtl="0">
                    <a:defRPr lang="en-IN"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7C-48C3-B337-5F7DA2B6D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0.33514270703623306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7C-48C3-B337-5F7DA2B6D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8095376"/>
        <c:axId val="318093416"/>
      </c:barChart>
      <c:catAx>
        <c:axId val="31809537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8093416"/>
        <c:crosses val="autoZero"/>
        <c:auto val="1"/>
        <c:lblAlgn val="ctr"/>
        <c:lblOffset val="100"/>
        <c:noMultiLvlLbl val="0"/>
      </c:catAx>
      <c:valAx>
        <c:axId val="318093416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809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4311786240725844E-2"/>
          <c:y val="0.70763322875911583"/>
          <c:w val="0.60549838214164731"/>
          <c:h val="0.292366643482268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929620241335E-2"/>
          <c:y val="0.10754067998412487"/>
          <c:w val="0.94904242643709025"/>
          <c:h val="0.554105481324690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46641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B77-4E36-B634-3AD999218DB4}"/>
              </c:ext>
            </c:extLst>
          </c:dPt>
          <c:dLbls>
            <c:dLbl>
              <c:idx val="0"/>
              <c:layout>
                <c:manualLayout>
                  <c:x val="-3.5883095699651142E-3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77-4E36-B634-3AD999218D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0.77643782819071017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77-4E36-B634-3AD999218DB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675917827506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77-4E36-B634-3AD999218DB4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0.10866177948941737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77-4E36-B634-3AD999218DB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Black/AA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7524585617680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77-4E36-B634-3AD999218D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4.682322631757127E-2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77-4E36-B634-3AD999218DB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1.8664382145675732E-2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77-4E36-B634-3AD999218DB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DC7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77-4E36-B634-3AD999218DB4}"/>
              </c:ext>
            </c:extLst>
          </c:dPt>
          <c:dLbls>
            <c:dLbl>
              <c:idx val="0"/>
              <c:layout>
                <c:manualLayout>
                  <c:x val="5.4345731073393534E-3"/>
                  <c:y val="-1.18291661154473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785379700258146E-2"/>
                      <c:h val="0.499997795122811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3B77-4E36-B634-3AD999218D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4.9412783856622962E-2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B77-4E36-B634-3AD999218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8094984"/>
        <c:axId val="318095768"/>
      </c:barChart>
      <c:catAx>
        <c:axId val="31809498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8095768"/>
        <c:crosses val="autoZero"/>
        <c:auto val="1"/>
        <c:lblAlgn val="ctr"/>
        <c:lblOffset val="100"/>
        <c:noMultiLvlLbl val="0"/>
      </c:catAx>
      <c:valAx>
        <c:axId val="318095768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809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5026899501697752"/>
          <c:w val="1"/>
          <c:h val="0.24973100498302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097704430632009E-2"/>
          <c:y val="7.4933286846445762E-2"/>
          <c:w val="0.93980459113873593"/>
          <c:h val="0.7644137785293193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Current Brand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4-47BF-BB6A-DD65C0650D8E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4-47BF-BB6A-DD65C0650D8E}"/>
              </c:ext>
            </c:extLst>
          </c:dPt>
          <c:dPt>
            <c:idx val="2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4-47BF-BB6A-DD65C0650D8E}"/>
              </c:ext>
            </c:extLst>
          </c:dPt>
          <c:dPt>
            <c:idx val="3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4-47BF-BB6A-DD65C0650D8E}"/>
              </c:ext>
            </c:extLst>
          </c:dPt>
          <c:dPt>
            <c:idx val="4"/>
            <c:invertIfNegative val="0"/>
            <c:bubble3D val="0"/>
            <c:spPr>
              <a:solidFill>
                <a:srgbClr val="FF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54-47BF-BB6A-DD65C0650D8E}"/>
              </c:ext>
            </c:extLst>
          </c:dPt>
          <c:dPt>
            <c:idx val="5"/>
            <c:invertIfNegative val="0"/>
            <c:bubble3D val="0"/>
            <c:spPr>
              <a:solidFill>
                <a:srgbClr val="FF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054-47BF-BB6A-DD65C0650D8E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054-47BF-BB6A-DD65C0650D8E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054-47BF-BB6A-DD65C0650D8E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054-47BF-BB6A-DD65C0650D8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054-47BF-BB6A-DD65C0650D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Q3 '20</c:v>
                  </c:pt>
                  <c:pt idx="1">
                    <c:v>Q4 '20</c:v>
                  </c:pt>
                  <c:pt idx="2">
                    <c:v>Q3 '20</c:v>
                  </c:pt>
                  <c:pt idx="3">
                    <c:v>Q4 '20</c:v>
                  </c:pt>
                  <c:pt idx="4">
                    <c:v>Q3 '20</c:v>
                  </c:pt>
                  <c:pt idx="5">
                    <c:v>Q4 '20</c:v>
                  </c:pt>
                  <c:pt idx="6">
                    <c:v>Q3 '20</c:v>
                  </c:pt>
                  <c:pt idx="7">
                    <c:v>Q4 '20</c:v>
                  </c:pt>
                </c:lvl>
                <c:lvl>
                  <c:pt idx="0">
                    <c:v>Brand 1</c:v>
                  </c:pt>
                  <c:pt idx="2">
                    <c:v>Brand 2</c:v>
                  </c:pt>
                  <c:pt idx="4">
                    <c:v>Brand 3</c:v>
                  </c:pt>
                  <c:pt idx="6">
                    <c:v>Brand 4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0%</c:formatCode>
                <c:ptCount val="8"/>
                <c:pt idx="0">
                  <c:v>0.5873739043270958</c:v>
                </c:pt>
                <c:pt idx="1">
                  <c:v>0.59464031984490862</c:v>
                </c:pt>
                <c:pt idx="2">
                  <c:v>0.39615722695539818</c:v>
                </c:pt>
                <c:pt idx="3">
                  <c:v>0.36387158859009977</c:v>
                </c:pt>
                <c:pt idx="4">
                  <c:v>0.5489148144081808</c:v>
                </c:pt>
                <c:pt idx="5">
                  <c:v>0.55380509074297046</c:v>
                </c:pt>
                <c:pt idx="6">
                  <c:v>0.72717510398234675</c:v>
                </c:pt>
                <c:pt idx="7">
                  <c:v>0.72939592070519155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054-47BF-BB6A-DD65C0650D8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Other Brands</c:v>
                </c:pt>
              </c:strCache>
            </c:strRef>
          </c:tx>
          <c:spPr>
            <a:solidFill>
              <a:srgbClr val="ADBCC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Q3 '20</c:v>
                  </c:pt>
                  <c:pt idx="1">
                    <c:v>Q4 '20</c:v>
                  </c:pt>
                  <c:pt idx="2">
                    <c:v>Q3 '20</c:v>
                  </c:pt>
                  <c:pt idx="3">
                    <c:v>Q4 '20</c:v>
                  </c:pt>
                  <c:pt idx="4">
                    <c:v>Q3 '20</c:v>
                  </c:pt>
                  <c:pt idx="5">
                    <c:v>Q4 '20</c:v>
                  </c:pt>
                  <c:pt idx="6">
                    <c:v>Q3 '20</c:v>
                  </c:pt>
                  <c:pt idx="7">
                    <c:v>Q4 '20</c:v>
                  </c:pt>
                </c:lvl>
                <c:lvl>
                  <c:pt idx="0">
                    <c:v>Brand 1</c:v>
                  </c:pt>
                  <c:pt idx="2">
                    <c:v>Brand 2</c:v>
                  </c:pt>
                  <c:pt idx="4">
                    <c:v>Brand 3</c:v>
                  </c:pt>
                  <c:pt idx="6">
                    <c:v>Brand 4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0%</c:formatCode>
                <c:ptCount val="8"/>
                <c:pt idx="0">
                  <c:v>0.2740644719379367</c:v>
                </c:pt>
                <c:pt idx="1">
                  <c:v>0.26625333688675612</c:v>
                </c:pt>
                <c:pt idx="2">
                  <c:v>0.47390810223457669</c:v>
                </c:pt>
                <c:pt idx="3">
                  <c:v>0.49871421433784358</c:v>
                </c:pt>
                <c:pt idx="4">
                  <c:v>0.34344827559421054</c:v>
                </c:pt>
                <c:pt idx="5">
                  <c:v>0.34463385794081913</c:v>
                </c:pt>
                <c:pt idx="6">
                  <c:v>0.12922333393937124</c:v>
                </c:pt>
                <c:pt idx="7">
                  <c:v>0.12953629942991027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054-47BF-BB6A-DD65C0650D8E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Q3 '20</c:v>
                  </c:pt>
                  <c:pt idx="1">
                    <c:v>Q4 '20</c:v>
                  </c:pt>
                  <c:pt idx="2">
                    <c:v>Q3 '20</c:v>
                  </c:pt>
                  <c:pt idx="3">
                    <c:v>Q4 '20</c:v>
                  </c:pt>
                  <c:pt idx="4">
                    <c:v>Q3 '20</c:v>
                  </c:pt>
                  <c:pt idx="5">
                    <c:v>Q4 '20</c:v>
                  </c:pt>
                  <c:pt idx="6">
                    <c:v>Q3 '20</c:v>
                  </c:pt>
                  <c:pt idx="7">
                    <c:v>Q4 '20</c:v>
                  </c:pt>
                </c:lvl>
                <c:lvl>
                  <c:pt idx="0">
                    <c:v>Brand 1</c:v>
                  </c:pt>
                  <c:pt idx="2">
                    <c:v>Brand 2</c:v>
                  </c:pt>
                  <c:pt idx="4">
                    <c:v>Brand 3</c:v>
                  </c:pt>
                  <c:pt idx="6">
                    <c:v>Brand 4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0%</c:formatCode>
                <c:ptCount val="8"/>
                <c:pt idx="0">
                  <c:v>0.13856162373496736</c:v>
                </c:pt>
                <c:pt idx="1">
                  <c:v>0.13910634326833876</c:v>
                </c:pt>
                <c:pt idx="2">
                  <c:v>0.12993467081002638</c:v>
                </c:pt>
                <c:pt idx="3">
                  <c:v>0.13741419707205924</c:v>
                </c:pt>
                <c:pt idx="4">
                  <c:v>0.10763690999760617</c:v>
                </c:pt>
                <c:pt idx="5">
                  <c:v>0.10156105131621182</c:v>
                </c:pt>
                <c:pt idx="6">
                  <c:v>0.14360156207827515</c:v>
                </c:pt>
                <c:pt idx="7">
                  <c:v>0.1410677798648983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54-47BF-BB6A-DD65C0650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9496736"/>
        <c:axId val="211221440"/>
      </c:barChart>
      <c:catAx>
        <c:axId val="2094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9595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1440"/>
        <c:crosses val="autoZero"/>
        <c:auto val="1"/>
        <c:lblAlgn val="ctr"/>
        <c:lblOffset val="100"/>
        <c:noMultiLvlLbl val="0"/>
      </c:catAx>
      <c:valAx>
        <c:axId val="211221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94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875945045391"/>
          <c:y val="8.7263232255210724E-2"/>
          <c:w val="0.40738471409497612"/>
          <c:h val="0.80274828840605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tx>
          <c:spPr>
            <a:ln w="6350">
              <a:noFill/>
            </a:ln>
          </c:spPr>
          <c:dPt>
            <c:idx val="0"/>
            <c:bubble3D val="0"/>
            <c:spPr>
              <a:solidFill>
                <a:srgbClr val="46641E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62-4E5E-88F9-AADE7A94157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62-4E5E-88F9-AADE7A9415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62-4E5E-88F9-AADE7A941574}"/>
              </c:ext>
            </c:extLst>
          </c:dPt>
          <c:dPt>
            <c:idx val="3"/>
            <c:bubble3D val="0"/>
            <c:spPr>
              <a:solidFill>
                <a:srgbClr val="9A0051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62-4E5E-88F9-AADE7A941574}"/>
              </c:ext>
            </c:extLst>
          </c:dPt>
          <c:dPt>
            <c:idx val="4"/>
            <c:bubble3D val="0"/>
            <c:spPr>
              <a:solidFill>
                <a:srgbClr val="9DC7DC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62-4E5E-88F9-AADE7A941574}"/>
              </c:ext>
            </c:extLst>
          </c:dPt>
          <c:dPt>
            <c:idx val="5"/>
            <c:bubble3D val="0"/>
            <c:spPr>
              <a:solidFill>
                <a:srgbClr val="FFFF66"/>
              </a:solidFill>
              <a:ln w="12700">
                <a:noFill/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62-4E5E-88F9-AADE7A941574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C62-4E5E-88F9-AADE7A94157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C62-4E5E-88F9-AADE7A94157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C62-4E5E-88F9-AADE7A9415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&lt; 15k</c:v>
                </c:pt>
                <c:pt idx="1">
                  <c:v>15k-35k</c:v>
                </c:pt>
                <c:pt idx="2">
                  <c:v>35k-50k</c:v>
                </c:pt>
                <c:pt idx="3">
                  <c:v>50k-75k</c:v>
                </c:pt>
                <c:pt idx="4">
                  <c:v>75k-100k</c:v>
                </c:pt>
                <c:pt idx="5">
                  <c:v>100k +</c:v>
                </c:pt>
              </c:strCache>
            </c:strRef>
          </c:cat>
          <c:val>
            <c:numRef>
              <c:f>Sheet1!$B$2:$B$7</c:f>
              <c:numCache>
                <c:formatCode>###0%</c:formatCode>
                <c:ptCount val="6"/>
                <c:pt idx="0">
                  <c:v>0.10676502574199116</c:v>
                </c:pt>
                <c:pt idx="1">
                  <c:v>0.202920981968923</c:v>
                </c:pt>
                <c:pt idx="2">
                  <c:v>0.1416807283528343</c:v>
                </c:pt>
                <c:pt idx="3">
                  <c:v>0.18409517213634199</c:v>
                </c:pt>
                <c:pt idx="4">
                  <c:v>0.13075365663886709</c:v>
                </c:pt>
                <c:pt idx="5">
                  <c:v>0.23378443516103764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C62-4E5E-88F9-AADE7A941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89316616878898"/>
          <c:y val="6.1626951520131472E-2"/>
          <c:w val="0.39805743290771683"/>
          <c:h val="0.84165208996625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71337624259698E-2"/>
          <c:y val="8.4356248352568428E-2"/>
          <c:w val="0.95392958519747206"/>
          <c:h val="0.5068352258337941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13-17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2.2290595803829038E-2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8-447C-90F9-41A5E8CFDFE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2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48-447C-90F9-41A5E8CFD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0.11995600204018012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48-447C-90F9-41A5E8CFDFE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0089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021343487037008E-17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48-447C-90F9-41A5E8CFD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0.15642478197954204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48-447C-90F9-41A5E8CFDFE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229243282547082E-3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48-447C-90F9-41A5E8CFD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0.30087388843257024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48-447C-90F9-41A5E8CFDFE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9DC7D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3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 rtl="0">
                    <a:defRPr lang="en-IN"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48-447C-90F9-41A5E8CFD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0.4004547317438793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48-447C-90F9-41A5E8CFD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9959704"/>
        <c:axId val="319964800"/>
      </c:barChart>
      <c:catAx>
        <c:axId val="31995970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9964800"/>
        <c:crosses val="autoZero"/>
        <c:auto val="1"/>
        <c:lblAlgn val="ctr"/>
        <c:lblOffset val="100"/>
        <c:noMultiLvlLbl val="0"/>
      </c:catAx>
      <c:valAx>
        <c:axId val="31996480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995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4311786240725844E-2"/>
          <c:y val="0.70763322875911583"/>
          <c:w val="0.95208486139624715"/>
          <c:h val="0.29236677124088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929620241335E-2"/>
          <c:y val="0.10754067998412487"/>
          <c:w val="0.94904242643709025"/>
          <c:h val="0.554105481324690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46641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DE-4B1B-BE4E-E4BCB35416BA}"/>
              </c:ext>
            </c:extLst>
          </c:dPt>
          <c:dLbls>
            <c:dLbl>
              <c:idx val="0"/>
              <c:layout>
                <c:manualLayout>
                  <c:x val="-3.5883095699651142E-3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DE-4B1B-BE4E-E4BCB35416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0.78632832040279754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DE-4B1B-BE4E-E4BCB35416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675917827506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DE-4B1B-BE4E-E4BCB35416BA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8.1458375100779995E-2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DE-4B1B-BE4E-E4BCB35416B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Black/AA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7524585617680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DE-4B1B-BE4E-E4BCB35416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7.1118425898152163E-2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DE-4B1B-BE4E-E4BCB35416B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1.7194878476604E-2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DE-4B1B-BE4E-E4BCB35416B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DC7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FDE-4B1B-BE4E-E4BCB35416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4.3900000121668246E-2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DE-4B1B-BE4E-E4BCB3541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9960096"/>
        <c:axId val="319958136"/>
      </c:barChart>
      <c:catAx>
        <c:axId val="3199600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9958136"/>
        <c:crosses val="autoZero"/>
        <c:auto val="1"/>
        <c:lblAlgn val="ctr"/>
        <c:lblOffset val="100"/>
        <c:noMultiLvlLbl val="0"/>
      </c:catAx>
      <c:valAx>
        <c:axId val="319958136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996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5026899501697752"/>
          <c:w val="1"/>
          <c:h val="0.24973100498302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7875945045391"/>
          <c:y val="8.7263232255210724E-2"/>
          <c:w val="0.40738471409497612"/>
          <c:h val="0.80274828840605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tx>
          <c:spPr>
            <a:ln w="6350">
              <a:noFill/>
              <a:prstDash val="lgDash"/>
            </a:ln>
          </c:spPr>
          <c:explosion val="3"/>
          <c:dPt>
            <c:idx val="0"/>
            <c:bubble3D val="0"/>
            <c:spPr>
              <a:solidFill>
                <a:srgbClr val="46641E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93-4265-B8E2-A49175955CC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93-4265-B8E2-A49175955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93-4265-B8E2-A49175955CC2}"/>
              </c:ext>
            </c:extLst>
          </c:dPt>
          <c:dPt>
            <c:idx val="3"/>
            <c:bubble3D val="0"/>
            <c:spPr>
              <a:solidFill>
                <a:srgbClr val="9A0051"/>
              </a:solidFill>
              <a:ln w="635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93-4265-B8E2-A49175955CC2}"/>
              </c:ext>
            </c:extLst>
          </c:dPt>
          <c:dPt>
            <c:idx val="4"/>
            <c:bubble3D val="0"/>
            <c:spPr>
              <a:solidFill>
                <a:srgbClr val="9DC7DC"/>
              </a:solidFill>
              <a:ln w="1270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93-4265-B8E2-A49175955CC2}"/>
              </c:ext>
            </c:extLst>
          </c:dPt>
          <c:dPt>
            <c:idx val="5"/>
            <c:bubble3D val="0"/>
            <c:spPr>
              <a:solidFill>
                <a:srgbClr val="FFFF66"/>
              </a:solidFill>
              <a:ln w="12700">
                <a:noFill/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93-4265-B8E2-A49175955CC2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293-4265-B8E2-A49175955CC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293-4265-B8E2-A49175955CC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293-4265-B8E2-A49175955C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&lt; 15k</c:v>
                </c:pt>
                <c:pt idx="1">
                  <c:v>15k-35k</c:v>
                </c:pt>
                <c:pt idx="2">
                  <c:v>35k-50k</c:v>
                </c:pt>
                <c:pt idx="3">
                  <c:v>50k-75k</c:v>
                </c:pt>
                <c:pt idx="4">
                  <c:v>75k-100k</c:v>
                </c:pt>
                <c:pt idx="5">
                  <c:v>100k +</c:v>
                </c:pt>
              </c:strCache>
            </c:strRef>
          </c:cat>
          <c:val>
            <c:numRef>
              <c:f>Sheet1!$B$2:$B$7</c:f>
              <c:numCache>
                <c:formatCode>###0%</c:formatCode>
                <c:ptCount val="6"/>
                <c:pt idx="0">
                  <c:v>9.6728295972461339E-2</c:v>
                </c:pt>
                <c:pt idx="1">
                  <c:v>0.22716474941977091</c:v>
                </c:pt>
                <c:pt idx="2">
                  <c:v>0.14112392774088739</c:v>
                </c:pt>
                <c:pt idx="3">
                  <c:v>0.18646798484870181</c:v>
                </c:pt>
                <c:pt idx="4">
                  <c:v>0.1318622809048379</c:v>
                </c:pt>
                <c:pt idx="5">
                  <c:v>0.21665276111334136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293-4265-B8E2-A49175955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89316616878898"/>
          <c:y val="6.1626951520131472E-2"/>
          <c:w val="0.39805743290771683"/>
          <c:h val="0.84165208996625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71337624259698E-2"/>
          <c:y val="8.4356248352568428E-2"/>
          <c:w val="0.95392958519747206"/>
          <c:h val="0.5068352258337941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13-17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2.6005098540477015E-2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6-4DB8-BBE1-37D523D4F5A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A6-4DB8-BBE1-37D523D4F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0.16139975136216425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A6-4DB8-BBE1-37D523D4F5A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0089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021343487037008E-17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A6-4DB8-BBE1-37D523D4F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0.16736566921397972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A6-4DB8-BBE1-37D523D4F5A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35-54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229243282547082E-3"/>
                  <c:y val="-2.9085346024010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A6-4DB8-BBE1-37D523D4F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0.34688257072502993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A6-4DB8-BBE1-37D523D4F5A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9DC7D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90853460240103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 rtl="0">
                    <a:defRPr lang="en-IN"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A6-4DB8-BBE1-37D523D4F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0.29834691015835024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A6-4DB8-BBE1-37D523D4F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9961664"/>
        <c:axId val="319961272"/>
      </c:barChart>
      <c:catAx>
        <c:axId val="31996166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9961272"/>
        <c:crosses val="autoZero"/>
        <c:auto val="1"/>
        <c:lblAlgn val="ctr"/>
        <c:lblOffset val="100"/>
        <c:noMultiLvlLbl val="0"/>
      </c:catAx>
      <c:valAx>
        <c:axId val="319961272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996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4311786240725844E-2"/>
          <c:y val="0.70763322875911583"/>
          <c:w val="0.95208486139624715"/>
          <c:h val="0.29236677124088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4929620241335E-2"/>
          <c:y val="0.10754067998412487"/>
          <c:w val="0.94904242643709025"/>
          <c:h val="0.554105481324690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46641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461-4C35-81B4-6FCA0153F66F}"/>
              </c:ext>
            </c:extLst>
          </c:dPt>
          <c:dLbls>
            <c:dLbl>
              <c:idx val="0"/>
              <c:layout>
                <c:manualLayout>
                  <c:x val="-3.5883095699651142E-3"/>
                  <c:y val="-2.9085346024010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61-4C35-81B4-6FCA0153F6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Sheet1!$B$2</c:f>
              <c:numCache>
                <c:formatCode>###0%</c:formatCode>
                <c:ptCount val="1"/>
                <c:pt idx="0">
                  <c:v>0.62116758328995902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1-4C35-81B4-6FCA0153F66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6759178275061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61-4C35-81B4-6FCA0153F66F}"/>
                </c:ext>
              </c:extLst>
            </c:dLbl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Sheet1!$B$3</c:f>
              <c:numCache>
                <c:formatCode>###0%</c:formatCode>
                <c:ptCount val="1"/>
                <c:pt idx="0">
                  <c:v>0.14737492768221833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61-4C35-81B4-6FCA0153F66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Black/AA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7524585617680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61-4C35-81B4-6FCA0153F6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Sheet1!$B$4</c:f>
              <c:numCache>
                <c:formatCode>###0%</c:formatCode>
                <c:ptCount val="1"/>
                <c:pt idx="0">
                  <c:v>0.1324553107182678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61-4C35-81B4-6FCA0153F66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9A00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Sheet1!$B$5</c:f>
              <c:numCache>
                <c:formatCode>###0%</c:formatCode>
                <c:ptCount val="1"/>
                <c:pt idx="0">
                  <c:v>3.8122546294485631E-2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61-4C35-81B4-6FCA0153F66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DC7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461-4C35-81B4-6FCA0153F66F}"/>
              </c:ext>
            </c:extLst>
          </c:dPt>
          <c:dLbls>
            <c:dLbl>
              <c:idx val="0"/>
              <c:layout>
                <c:manualLayout>
                  <c:x val="5.4345731073393534E-3"/>
                  <c:y val="-1.18291661154473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191E2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785379700258146E-2"/>
                      <c:h val="0.499997795122811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E461-4C35-81B4-6FCA0153F6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Q4 2020</c:v>
                </c:pt>
              </c:strCache>
            </c:strRef>
          </c:cat>
          <c:val>
            <c:numRef>
              <c:f>Sheet1!$B$6</c:f>
              <c:numCache>
                <c:formatCode>###0%</c:formatCode>
                <c:ptCount val="1"/>
                <c:pt idx="0">
                  <c:v>6.0879632015068387E-2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461-4C35-81B4-6FCA0153F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9962448"/>
        <c:axId val="319962840"/>
      </c:barChart>
      <c:catAx>
        <c:axId val="31996244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19962840"/>
        <c:crosses val="autoZero"/>
        <c:auto val="1"/>
        <c:lblAlgn val="ctr"/>
        <c:lblOffset val="100"/>
        <c:noMultiLvlLbl val="0"/>
      </c:catAx>
      <c:valAx>
        <c:axId val="31996284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low"/>
        <c:crossAx val="31996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191E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5026899501697752"/>
          <c:w val="1"/>
          <c:h val="0.24973100498302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rgbClr val="191E2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217644656827705E-2"/>
          <c:y val="0"/>
          <c:w val="0.98199600829396438"/>
          <c:h val="0.66943518955444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Brand 1</c:v>
                </c:pt>
              </c:strCache>
            </c:strRef>
          </c:tx>
          <c:spPr>
            <a:solidFill>
              <a:srgbClr val="00206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1" i="0" u="none" strike="noStrike" kern="1200" baseline="0">
                    <a:solidFill>
                      <a:srgbClr val="191E2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0.20892574301221592</c:v>
                </c:pt>
                <c:pt idx="1">
                  <c:v>7.1132286226479505E-2</c:v>
                </c:pt>
                <c:pt idx="2">
                  <c:v>5.6978046788935831E-2</c:v>
                </c:pt>
                <c:pt idx="3">
                  <c:v>4.4687595853651209E-2</c:v>
                </c:pt>
                <c:pt idx="4">
                  <c:v>2.1087018133985277E-2</c:v>
                </c:pt>
                <c:pt idx="5">
                  <c:v>0.55344317863363446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8-43FA-B90D-0B8E9167891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Brand 2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5"/>
              <c:layout>
                <c:manualLayout>
                  <c:x val="8.2166959935244168E-3"/>
                  <c:y val="-1.4311770078596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8-43FA-B90D-0B8E916789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191E22"/>
                    </a:solidFill>
                    <a:latin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9.1648901625466545E-2</c:v>
                </c:pt>
                <c:pt idx="1">
                  <c:v>0.12457766683770263</c:v>
                </c:pt>
                <c:pt idx="2">
                  <c:v>8.4906350439788614E-2</c:v>
                </c:pt>
                <c:pt idx="3">
                  <c:v>7.1424252088871598E-2</c:v>
                </c:pt>
                <c:pt idx="4">
                  <c:v>1.3081810372702112E-2</c:v>
                </c:pt>
                <c:pt idx="5">
                  <c:v>0.50785170473445196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8-43FA-B90D-0B8E9167891D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Brand 3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191E22"/>
                    </a:solidFill>
                    <a:latin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0.23439323347131219</c:v>
                </c:pt>
                <c:pt idx="1">
                  <c:v>0.10950015745930503</c:v>
                </c:pt>
                <c:pt idx="2">
                  <c:v>9.3508230111244262E-2</c:v>
                </c:pt>
                <c:pt idx="3">
                  <c:v>6.7985946134646119E-2</c:v>
                </c:pt>
                <c:pt idx="4">
                  <c:v>5.6967445124327006E-2</c:v>
                </c:pt>
                <c:pt idx="5">
                  <c:v>0.47322972146041659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B8-43FA-B90D-0B8E916789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Brand 4</c:v>
                </c:pt>
              </c:strCache>
            </c:strRef>
          </c:tx>
          <c:spPr>
            <a:solidFill>
              <a:srgbClr val="FF670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191E22"/>
                    </a:solidFill>
                    <a:latin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0.21437603398345004</c:v>
                </c:pt>
                <c:pt idx="1">
                  <c:v>0.17639493762898181</c:v>
                </c:pt>
                <c:pt idx="2">
                  <c:v>9.6453639732172025E-2</c:v>
                </c:pt>
                <c:pt idx="3">
                  <c:v>6.7332065941622055E-2</c:v>
                </c:pt>
                <c:pt idx="4">
                  <c:v>5.3769434160666159E-2</c:v>
                </c:pt>
                <c:pt idx="5">
                  <c:v>0.34944782710493238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B8-43FA-B90D-0B8E916789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Brand 5</c:v>
                </c:pt>
              </c:strCache>
            </c:strRef>
          </c:tx>
          <c:spPr>
            <a:solidFill>
              <a:srgbClr val="A4B7C7"/>
            </a:solidFill>
          </c:spPr>
          <c:invertIfNegative val="0"/>
          <c:dLbls>
            <c:dLbl>
              <c:idx val="5"/>
              <c:layout>
                <c:manualLayout>
                  <c:x val="-1.173813713360606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B8-43FA-B90D-0B8E916789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191E22"/>
                    </a:solidFill>
                    <a:latin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6.3196850214567515E-2</c:v>
                </c:pt>
                <c:pt idx="1">
                  <c:v>4.0228895406078727E-2</c:v>
                </c:pt>
                <c:pt idx="2">
                  <c:v>4.3841134138396687E-2</c:v>
                </c:pt>
                <c:pt idx="3">
                  <c:v>3.1522442084822189E-2</c:v>
                </c:pt>
                <c:pt idx="4">
                  <c:v>1.9061154779105464E-2</c:v>
                </c:pt>
                <c:pt idx="5">
                  <c:v>0.71726834067891032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B8-43FA-B90D-0B8E916789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Brand 6</c:v>
                </c:pt>
              </c:strCache>
            </c:strRef>
          </c:tx>
          <c:spPr>
            <a:solidFill>
              <a:srgbClr val="47F1F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191E22"/>
                    </a:solidFill>
                    <a:latin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 Device discount/upgrade for contract renewal</c:v>
                </c:pt>
                <c:pt idx="1">
                  <c:v>$0 down payment for new device</c:v>
                </c:pt>
                <c:pt idx="2">
                  <c:v>Instant rebate</c:v>
                </c:pt>
                <c:pt idx="3">
                  <c:v>Mobile phone trade-in special </c:v>
                </c:pt>
                <c:pt idx="4">
                  <c:v>Gift card offering</c:v>
                </c:pt>
                <c:pt idx="5">
                  <c:v>I did not participate any special promotion 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1.1204173643771156E-2</c:v>
                </c:pt>
                <c:pt idx="1">
                  <c:v>3.9990174343447552E-2</c:v>
                </c:pt>
                <c:pt idx="2">
                  <c:v>1.5810394430201474E-2</c:v>
                </c:pt>
                <c:pt idx="3">
                  <c:v>1.8837980034133291E-2</c:v>
                </c:pt>
                <c:pt idx="4">
                  <c:v>3.153479446037008E-2</c:v>
                </c:pt>
                <c:pt idx="5">
                  <c:v>0.62825523989361387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4B8-43FA-B90D-0B8E916789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59210496"/>
        <c:axId val="39156480"/>
      </c:barChart>
      <c:catAx>
        <c:axId val="159210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>
            <a:solidFill>
              <a:srgbClr val="191E22">
                <a:lumMod val="50000"/>
                <a:lumOff val="50000"/>
              </a:srgbClr>
            </a:solidFill>
          </a:ln>
        </c:spPr>
        <c:txPr>
          <a:bodyPr/>
          <a:lstStyle/>
          <a:p>
            <a:pPr marL="0" indent="0" algn="ctr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ZapfDingbatsITC" pitchFamily="2" charset="0"/>
              <a:buNone/>
              <a:defRPr lang="en-IN" sz="1000" b="0" i="0" u="none" strike="noStrike" kern="1200" baseline="0">
                <a:solidFill>
                  <a:srgbClr val="191E22"/>
                </a:solidFill>
                <a:latin typeface="+mn-lt"/>
                <a:ea typeface="Impact"/>
                <a:cs typeface="Impact"/>
              </a:defRPr>
            </a:pPr>
            <a:endParaRPr lang="en-US"/>
          </a:p>
        </c:txPr>
        <c:crossAx val="39156480"/>
        <c:crosses val="autoZero"/>
        <c:auto val="1"/>
        <c:lblAlgn val="ctr"/>
        <c:lblOffset val="100"/>
        <c:noMultiLvlLbl val="0"/>
      </c:catAx>
      <c:valAx>
        <c:axId val="39156480"/>
        <c:scaling>
          <c:orientation val="minMax"/>
        </c:scaling>
        <c:delete val="1"/>
        <c:axPos val="l"/>
        <c:numFmt formatCode="0.0%" sourceLinked="0"/>
        <c:majorTickMark val="out"/>
        <c:minorTickMark val="none"/>
        <c:tickLblPos val="nextTo"/>
        <c:crossAx val="1592104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3828418381220312"/>
          <c:y val="0.82521008203089619"/>
          <c:w val="0.50824941489545572"/>
          <c:h val="0.11571909303666843"/>
        </c:manualLayout>
      </c:layout>
      <c:overlay val="1"/>
      <c:txPr>
        <a:bodyPr/>
        <a:lstStyle/>
        <a:p>
          <a:pPr marL="91440" indent="0" algn="ctr" defTabSz="914400" rtl="0" eaLnBrk="1" fontAlgn="base" latinLnBrk="0" hangingPunct="1">
            <a:lnSpc>
              <a:spcPct val="100000"/>
            </a:lnSpc>
            <a:spcBef>
              <a:spcPts val="0"/>
            </a:spcBef>
            <a:spcAft>
              <a:spcPts val="1400"/>
            </a:spcAft>
            <a:buClr>
              <a:schemeClr val="accent1"/>
            </a:buClr>
            <a:buFont typeface="ZapfDingbatsITC" pitchFamily="2" charset="0"/>
            <a:buNone/>
            <a:defRPr lang="en-IN" sz="1000" b="0" i="0" u="none" strike="noStrike" kern="1200" baseline="0">
              <a:solidFill>
                <a:srgbClr val="191E22"/>
              </a:solidFill>
              <a:latin typeface="+mn-lt"/>
              <a:ea typeface="Impact"/>
              <a:cs typeface="Impac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>
          <a:solidFill>
            <a:srgbClr val="474746"/>
          </a:solidFill>
          <a:latin typeface="Calibri" panose="020F0502020204030204" pitchFamily="34" charset="0"/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36557930258718"/>
          <c:y val="5.8466053243041251E-2"/>
          <c:w val="0.83822671749557454"/>
          <c:h val="0.72615099386952497"/>
        </c:manualLayout>
      </c:layout>
      <c:barChart>
        <c:barDir val="bar"/>
        <c:grouping val="percentStacked"/>
        <c:varyColors val="1"/>
        <c:ser>
          <c:idx val="3"/>
          <c:order val="0"/>
          <c:tx>
            <c:strRef>
              <c:f>Sheet1!$B$1</c:f>
              <c:strCache>
                <c:ptCount val="1"/>
                <c:pt idx="0">
                  <c:v>In less than one month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BE2-4935-B60C-0390B65148F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E2-4935-B60C-0390B65148F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E2-4935-B60C-0390B65148F5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E2-4935-B60C-0390B65148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5"/>
                <c:pt idx="0">
                  <c:v>4.7723634917057639E-2</c:v>
                </c:pt>
                <c:pt idx="1">
                  <c:v>6.5332468933994831E-2</c:v>
                </c:pt>
                <c:pt idx="2">
                  <c:v>4.9380116870753853E-2</c:v>
                </c:pt>
                <c:pt idx="3">
                  <c:v>4.6416635417245965E-2</c:v>
                </c:pt>
                <c:pt idx="4">
                  <c:v>6.3844023190888541E-2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E2-4935-B60C-0390B65148F5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In 1 to less than 3 months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5"/>
                <c:pt idx="0">
                  <c:v>0.18354506950901217</c:v>
                </c:pt>
                <c:pt idx="1">
                  <c:v>0.16113265793803752</c:v>
                </c:pt>
                <c:pt idx="2">
                  <c:v>0.17815227749634488</c:v>
                </c:pt>
                <c:pt idx="3">
                  <c:v>0.17025419015335874</c:v>
                </c:pt>
                <c:pt idx="4">
                  <c:v>0.18408690966431929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E2-4935-B60C-0390B65148F5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In 3 to less than 6 months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5"/>
                <c:pt idx="0">
                  <c:v>0.28406751398662422</c:v>
                </c:pt>
                <c:pt idx="1">
                  <c:v>0.2551818024988064</c:v>
                </c:pt>
                <c:pt idx="2">
                  <c:v>0.2647102286312249</c:v>
                </c:pt>
                <c:pt idx="3">
                  <c:v>0.26481456100728279</c:v>
                </c:pt>
                <c:pt idx="4">
                  <c:v>0.2604462615210536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E2-4935-B60C-0390B65148F5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In 6 to less than 9 months</c:v>
                </c:pt>
              </c:strCache>
            </c:strRef>
          </c:tx>
          <c:spPr>
            <a:solidFill>
              <a:srgbClr val="E1C62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5"/>
                <c:pt idx="0">
                  <c:v>0.19021711205862654</c:v>
                </c:pt>
                <c:pt idx="1">
                  <c:v>0.1976081118017694</c:v>
                </c:pt>
                <c:pt idx="2">
                  <c:v>0.19073268453143599</c:v>
                </c:pt>
                <c:pt idx="3">
                  <c:v>0.19939827477544228</c:v>
                </c:pt>
                <c:pt idx="4">
                  <c:v>0.1870591105191112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BE2-4935-B60C-0390B65148F5}"/>
            </c:ext>
          </c:extLst>
        </c:ser>
        <c:ser>
          <c:idx val="2"/>
          <c:order val="4"/>
          <c:tx>
            <c:strRef>
              <c:f>Sheet1!$F$1</c:f>
              <c:strCache>
                <c:ptCount val="1"/>
                <c:pt idx="0">
                  <c:v>In 9 to less than 12 months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5"/>
                <c:pt idx="0">
                  <c:v>0.18882971333652226</c:v>
                </c:pt>
                <c:pt idx="1">
                  <c:v>0.17587415633983422</c:v>
                </c:pt>
                <c:pt idx="2">
                  <c:v>0.16831167425437191</c:v>
                </c:pt>
                <c:pt idx="3">
                  <c:v>0.21123568909845386</c:v>
                </c:pt>
                <c:pt idx="4">
                  <c:v>0.21049643225834078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E2-4935-B60C-0390B65148F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Not sure</c:v>
                </c:pt>
              </c:strCache>
            </c:strRef>
          </c:tx>
          <c:spPr>
            <a:solidFill>
              <a:srgbClr val="59595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Operator 5</c:v>
                </c:pt>
                <c:pt idx="1">
                  <c:v>Operator 4</c:v>
                </c:pt>
                <c:pt idx="2">
                  <c:v>Operator 3</c:v>
                </c:pt>
                <c:pt idx="3">
                  <c:v>Operator 2</c:v>
                </c:pt>
                <c:pt idx="4">
                  <c:v>Operator 1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5"/>
                <c:pt idx="0">
                  <c:v>0.10561695619215669</c:v>
                </c:pt>
                <c:pt idx="1">
                  <c:v>0.14487080248755885</c:v>
                </c:pt>
                <c:pt idx="2">
                  <c:v>0.14871301821586821</c:v>
                </c:pt>
                <c:pt idx="3">
                  <c:v>0.10788064954822241</c:v>
                </c:pt>
                <c:pt idx="4">
                  <c:v>9.4067262846287469E-2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BE2-4935-B60C-0390B65148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17720960"/>
        <c:axId val="117722496"/>
      </c:barChart>
      <c:catAx>
        <c:axId val="1177209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1"/>
          <c:min val="0"/>
        </c:scaling>
        <c:delete val="1"/>
        <c:axPos val="b"/>
        <c:numFmt formatCode="0%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1232208473940758"/>
          <c:y val="0.84212616297186127"/>
          <c:w val="0.84272215973003373"/>
          <c:h val="0.11929255203265651"/>
        </c:manualLayout>
      </c:layout>
      <c:overlay val="0"/>
      <c:spPr>
        <a:noFill/>
        <a:ln w="25367">
          <a:noFill/>
        </a:ln>
      </c:spPr>
      <c:txPr>
        <a:bodyPr/>
        <a:lstStyle/>
        <a:p>
          <a:pPr>
            <a:defRPr sz="800" b="0">
              <a:solidFill>
                <a:srgbClr val="595959"/>
              </a:solidFill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solidFill>
        <a:srgbClr val="595959"/>
      </a:solidFill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91202447520138"/>
          <c:y val="0.13785083764806733"/>
          <c:w val="0.84950392301295197"/>
          <c:h val="0.6389038699605869"/>
        </c:manualLayout>
      </c:layout>
      <c:lineChart>
        <c:grouping val="standar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Brand 1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noFill/>
              <a:ln w="9540">
                <a:noFill/>
              </a:ln>
            </c:spPr>
          </c:marker>
          <c:cat>
            <c:strRef>
              <c:f>Sheet1!$B$1:$N$1</c:f>
              <c:strCache>
                <c:ptCount val="4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</c:strCache>
            </c:strRef>
          </c:cat>
          <c:val>
            <c:numRef>
              <c:f>Sheet1!$B$2:$N$2</c:f>
              <c:numCache>
                <c:formatCode>0%</c:formatCode>
                <c:ptCount val="4"/>
                <c:pt idx="0">
                  <c:v>0.56740953193388521</c:v>
                </c:pt>
                <c:pt idx="1">
                  <c:v>0.59349184088357998</c:v>
                </c:pt>
                <c:pt idx="2">
                  <c:v>0.61404763678722107</c:v>
                </c:pt>
                <c:pt idx="3">
                  <c:v>0.62047043838318228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7E4-46D1-8AD9-70662A933090}"/>
            </c:ext>
          </c:extLst>
        </c:ser>
        <c:ser>
          <c:idx val="6"/>
          <c:order val="1"/>
          <c:tx>
            <c:strRef>
              <c:f>Sheet1!$A$3</c:f>
              <c:strCache>
                <c:ptCount val="1"/>
                <c:pt idx="0">
                  <c:v>Brand 2</c:v>
                </c:pt>
              </c:strCache>
            </c:strRef>
          </c:tx>
          <c:spPr>
            <a:ln w="28575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strRef>
              <c:f>Sheet1!$B$1:$N$1</c:f>
              <c:strCache>
                <c:ptCount val="4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</c:strCache>
            </c:strRef>
          </c:cat>
          <c:val>
            <c:numRef>
              <c:f>Sheet1!$B$3:$N$3</c:f>
              <c:numCache>
                <c:formatCode>0%</c:formatCode>
                <c:ptCount val="4"/>
                <c:pt idx="0">
                  <c:v>0.53237579506371124</c:v>
                </c:pt>
                <c:pt idx="1">
                  <c:v>0.54409133804983556</c:v>
                </c:pt>
                <c:pt idx="2">
                  <c:v>0.55237468922573596</c:v>
                </c:pt>
                <c:pt idx="3">
                  <c:v>0.53133254520061957</c:v>
                </c:pt>
              </c:numCache>
            </c:numRef>
          </c: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37E4-46D1-8AD9-70662A93309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Brand 3</c:v>
                </c:pt>
              </c:strCache>
            </c:strRef>
          </c:tx>
          <c:spPr>
            <a:ln w="254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strRef>
              <c:f>Sheet1!$B$1:$N$1</c:f>
              <c:strCache>
                <c:ptCount val="4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</c:strCache>
            </c:strRef>
          </c:cat>
          <c:val>
            <c:numRef>
              <c:f>Sheet1!$B$4:$N$4</c:f>
              <c:numCache>
                <c:formatCode>0%</c:formatCode>
                <c:ptCount val="4"/>
                <c:pt idx="0">
                  <c:v>0.72963646404079352</c:v>
                </c:pt>
                <c:pt idx="1">
                  <c:v>0.74007677570660291</c:v>
                </c:pt>
                <c:pt idx="2">
                  <c:v>0.72866760653710694</c:v>
                </c:pt>
                <c:pt idx="3">
                  <c:v>0.73999619348325363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7E4-46D1-8AD9-70662A933090}"/>
            </c:ext>
          </c:extLst>
        </c:ser>
        <c:ser>
          <c:idx val="7"/>
          <c:order val="3"/>
          <c:tx>
            <c:strRef>
              <c:f>Sheet1!$A$5</c:f>
              <c:strCache>
                <c:ptCount val="1"/>
                <c:pt idx="0">
                  <c:v>Brand 4</c:v>
                </c:pt>
              </c:strCache>
            </c:strRef>
          </c:tx>
          <c:spPr>
            <a:ln w="28575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strRef>
              <c:f>Sheet1!$B$1:$N$1</c:f>
              <c:strCache>
                <c:ptCount val="4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</c:strCache>
            </c:strRef>
          </c:cat>
          <c:val>
            <c:numRef>
              <c:f>Sheet1!$B$5:$N$5</c:f>
              <c:numCache>
                <c:formatCode>0%</c:formatCode>
                <c:ptCount val="4"/>
                <c:pt idx="0">
                  <c:v>0.53652010960019081</c:v>
                </c:pt>
                <c:pt idx="1">
                  <c:v>0.56185774180472614</c:v>
                </c:pt>
                <c:pt idx="2">
                  <c:v>0.56838487646559954</c:v>
                </c:pt>
                <c:pt idx="3">
                  <c:v>0.57337065169939971</c:v>
                </c:pt>
              </c:numCache>
            </c:numRef>
          </c: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37E4-46D1-8AD9-70662A933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460928"/>
        <c:axId val="110462464"/>
        <c:extLst/>
      </c:lineChart>
      <c:catAx>
        <c:axId val="110460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80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 algn="ctr">
              <a:defRPr lang="en-US" sz="1000" b="0" i="0" u="none" strike="noStrike" kern="1200" baseline="0">
                <a:solidFill>
                  <a:srgbClr val="595959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110462464"/>
        <c:crossesAt val="0"/>
        <c:auto val="1"/>
        <c:lblAlgn val="ctr"/>
        <c:lblOffset val="100"/>
        <c:tickLblSkip val="1"/>
        <c:tickMarkSkip val="1"/>
        <c:noMultiLvlLbl val="1"/>
      </c:catAx>
      <c:valAx>
        <c:axId val="110462464"/>
        <c:scaling>
          <c:orientation val="minMax"/>
          <c:max val="0.9"/>
          <c:min val="0.4"/>
        </c:scaling>
        <c:delete val="0"/>
        <c:axPos val="l"/>
        <c:majorGridlines>
          <c:spPr>
            <a:ln>
              <a:solidFill>
                <a:srgbClr val="CCCCCC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 w="3180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 algn="ctr">
              <a:defRPr lang="en-US" sz="1000" b="0" i="0" u="none" strike="noStrike" kern="1200" baseline="0">
                <a:solidFill>
                  <a:srgbClr val="595959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110460928"/>
        <c:crosses val="autoZero"/>
        <c:crossBetween val="between"/>
        <c:majorUnit val="0.1"/>
      </c:valAx>
      <c:spPr>
        <a:noFill/>
        <a:ln w="25439">
          <a:noFill/>
        </a:ln>
      </c:spPr>
    </c:plotArea>
    <c:legend>
      <c:legendPos val="b"/>
      <c:layout>
        <c:manualLayout>
          <c:xMode val="edge"/>
          <c:yMode val="edge"/>
          <c:x val="1.9380736995372811E-2"/>
          <c:y val="0.8880397191210776"/>
          <c:w val="0.98061926300462721"/>
          <c:h val="9.4765270049675984E-2"/>
        </c:manualLayout>
      </c:layout>
      <c:overlay val="1"/>
      <c:spPr>
        <a:noFill/>
        <a:ln w="25439">
          <a:noFill/>
        </a:ln>
      </c:spPr>
      <c:txPr>
        <a:bodyPr/>
        <a:lstStyle/>
        <a:p>
          <a:pPr algn="ctr">
            <a:defRPr sz="1000">
              <a:solidFill>
                <a:srgbClr val="595959"/>
              </a:solidFill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solidFill>
        <a:srgbClr val="595959"/>
      </a:solidFill>
    </a:ln>
  </c:spPr>
  <c:txPr>
    <a:bodyPr/>
    <a:lstStyle/>
    <a:p>
      <a:pPr>
        <a:defRPr sz="1002" b="0" i="0" u="none" strike="noStrike" baseline="0">
          <a:solidFill>
            <a:schemeClr val="tx1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67444522195105E-2"/>
          <c:y val="1.5578371019949497E-2"/>
          <c:w val="0.97183526795027086"/>
          <c:h val="0.76435795184778188"/>
        </c:manualLayout>
      </c:layout>
      <c:barChart>
        <c:barDir val="col"/>
        <c:grouping val="clustered"/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0.17448691956252876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B-40DF-B299-CAADF211F0EE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1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0.13168039868951872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B-40DF-B299-CAADF211F0E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1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0.11364125740146273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B-40DF-B299-CAADF211F0E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Fast data speed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E1C62E"/>
              </a:solidFill>
            </c:spPr>
            <c:extLst>
              <c:ext xmlns:c16="http://schemas.microsoft.com/office/drawing/2014/chart" uri="{C3380CC4-5D6E-409C-BE32-E72D297353CC}">
                <c16:uniqueId val="{00000004-AB5B-40DF-B299-CAADF211F0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1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9.9525498339170765E-2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5B-40DF-B299-CAADF211F0E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1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9.7225934994301183E-2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5B-40DF-B299-CAADF211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20960"/>
        <c:axId val="117722496"/>
      </c:barChart>
      <c:catAx>
        <c:axId val="117720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0.30000000000000004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36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415066359642688E-2"/>
          <c:y val="2.8309319956815023E-2"/>
          <c:w val="0.97183526795027086"/>
          <c:h val="0.76435795184778188"/>
        </c:manualLayout>
      </c:layout>
      <c:barChart>
        <c:barDir val="col"/>
        <c:grouping val="clustered"/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2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0.15627218764407133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5-413F-B38C-B780EB44CA55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2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0.13187437313651007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5-413F-B38C-B780EB44CA5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2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0.12434118366261684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5-413F-B38C-B780EB44CA5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Fast data speed</c:v>
                </c:pt>
              </c:strCache>
            </c:strRef>
          </c:tx>
          <c:spPr>
            <a:solidFill>
              <a:srgbClr val="E1C62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2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0.10974415782663419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5-413F-B38C-B780EB44CA5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2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9.2832595488869851E-2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55-413F-B38C-B780EB44C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20960"/>
        <c:axId val="117722496"/>
      </c:barChart>
      <c:catAx>
        <c:axId val="117720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0.30000000000000004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36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415066359642688E-2"/>
          <c:y val="2.8309319956815023E-2"/>
          <c:w val="0.97183526795027086"/>
          <c:h val="0.76435795184778188"/>
        </c:manualLayout>
      </c:layout>
      <c:barChart>
        <c:barDir val="col"/>
        <c:grouping val="clustered"/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3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0.24203624899550111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6-4CAD-811C-CAC40F0DCEA1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3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0.12018521666321794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6-4CAD-811C-CAC40F0DCEA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Fast data speed</c:v>
                </c:pt>
              </c:strCache>
            </c:strRef>
          </c:tx>
          <c:spPr>
            <a:solidFill>
              <a:srgbClr val="E1C62E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516-4CAD-811C-CAC40F0DCE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3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9.9700184124790536E-2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16-4CAD-811C-CAC40F0DCEA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5516-4CAD-811C-CAC40F0DCE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3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8.8343895706286715E-2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16-4CAD-811C-CAC40F0DCEA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3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7.9631304582310158E-2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16-4CAD-811C-CAC40F0DC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20960"/>
        <c:axId val="117722496"/>
      </c:barChart>
      <c:catAx>
        <c:axId val="117720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0.30000000000000004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36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415006706127269E-2"/>
          <c:y val="2.8309099703757532E-2"/>
          <c:w val="0.97183526795027086"/>
          <c:h val="0.76435795184778188"/>
        </c:manualLayout>
      </c:layout>
      <c:barChart>
        <c:barDir val="col"/>
        <c:grouping val="clustered"/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4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0.22005222880987835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5-4E99-B564-1FF82F73B98D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4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0.14673596043228329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5-4E99-B564-1FF82F73B98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4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0.10948842153625389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5-4E99-B564-1FF82F73B98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4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9.2517283250788576E-2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A5-4E99-B564-1FF82F73B98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Fast data speed</c:v>
                </c:pt>
              </c:strCache>
            </c:strRef>
          </c:tx>
          <c:spPr>
            <a:solidFill>
              <a:srgbClr val="E1C62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4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8.3438839068543227E-2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A5-4E99-B564-1FF82F73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20960"/>
        <c:axId val="117722496"/>
      </c:barChart>
      <c:catAx>
        <c:axId val="117720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0.30000000000000004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36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415006706127269E-2"/>
          <c:y val="2.8309099703757532E-2"/>
          <c:w val="0.97183526795027086"/>
          <c:h val="0.76435795184778188"/>
        </c:manualLayout>
      </c:layout>
      <c:barChart>
        <c:barDir val="col"/>
        <c:grouping val="clustered"/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CB4-4AF3-B7D7-BDF70F3F27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5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0.12925997189209415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4-4AF3-B7D7-BDF70F3F2783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Camera quality</c:v>
                </c:pt>
              </c:strCache>
            </c:strRef>
          </c:tx>
          <c:spPr>
            <a:solidFill>
              <a:srgbClr val="FFA07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5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0.12778025120803413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B4-4AF3-B7D7-BDF70F3F278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5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0.12213157796969201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B4-4AF3-B7D7-BDF70F3F278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CB4-4AF3-B7D7-BDF70F3F27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5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0.10652266248086723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B4-4AF3-B7D7-BDF70F3F278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solidFill>
                      <a:srgbClr val="59595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Operator 5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8.5634148814051028E-2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B4-4AF3-B7D7-BDF70F3F2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20960"/>
        <c:axId val="117722496"/>
      </c:barChart>
      <c:catAx>
        <c:axId val="117720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3175">
            <a:solidFill>
              <a:srgbClr val="595959"/>
            </a:solidFill>
            <a:prstDash val="solid"/>
          </a:ln>
        </c:spPr>
        <c:txPr>
          <a:bodyPr rot="0" vert="horz"/>
          <a:lstStyle/>
          <a:p>
            <a:pPr>
              <a:defRPr sz="800" b="0">
                <a:solidFill>
                  <a:srgbClr val="595959"/>
                </a:solidFill>
              </a:defRPr>
            </a:pPr>
            <a:endParaRPr lang="en-US"/>
          </a:p>
        </c:txPr>
        <c:crossAx val="117722496"/>
        <c:crosses val="autoZero"/>
        <c:auto val="1"/>
        <c:lblAlgn val="ctr"/>
        <c:lblOffset val="100"/>
        <c:noMultiLvlLbl val="1"/>
      </c:catAx>
      <c:valAx>
        <c:axId val="117722496"/>
        <c:scaling>
          <c:orientation val="minMax"/>
          <c:max val="0.30000000000000004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117720960"/>
        <c:crosses val="autoZero"/>
        <c:crossBetween val="between"/>
        <c:majorUnit val="0.1"/>
      </c:valAx>
      <c:spPr>
        <a:noFill/>
        <a:ln w="2536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9" b="1" i="0" u="none" strike="noStrike" baseline="0">
          <a:solidFill>
            <a:schemeClr val="tx1"/>
          </a:solidFill>
          <a:latin typeface="+mn-lt"/>
          <a:ea typeface="Arial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38049056942932"/>
          <c:y val="0"/>
          <c:w val="0.81761950943057071"/>
          <c:h val="0.731855488528405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8BC63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D500-4D32-A13E-4DF6D98D5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8BC63D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D500-4D32-A13E-4DF6D98D5D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Operating System</c:v>
                </c:pt>
              </c:strCache>
            </c:strRef>
          </c:tx>
          <c:spPr>
            <a:solidFill>
              <a:srgbClr val="51C3F9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D500-4D32-A13E-4DF6D98D5D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9C9DCA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D500-4D32-A13E-4DF6D98D5D6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Fast data speed</c:v>
                </c:pt>
              </c:strCache>
            </c:strRef>
          </c:tx>
          <c:spPr>
            <a:solidFill>
              <a:srgbClr val="E1C62E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D500-4D32-A13E-4DF6D98D5D6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Battery Life</c:v>
                </c:pt>
              </c:strCache>
            </c:strRef>
          </c:tx>
          <c:spPr>
            <a:solidFill>
              <a:srgbClr val="14ECD7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D500-4D32-A13E-4DF6D98D5D6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Camera quality</c:v>
                </c:pt>
              </c:strCache>
            </c:strRef>
          </c:tx>
          <c:spPr>
            <a:solidFill>
              <a:srgbClr val="FFA07A"/>
            </a:solidFill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Verizon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6-D500-4D32-A13E-4DF6D98D5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801664"/>
        <c:axId val="110803200"/>
      </c:barChart>
      <c:catAx>
        <c:axId val="11080166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10803200"/>
        <c:crosses val="autoZero"/>
        <c:auto val="1"/>
        <c:lblAlgn val="ctr"/>
        <c:lblOffset val="100"/>
        <c:noMultiLvlLbl val="0"/>
      </c:catAx>
      <c:valAx>
        <c:axId val="110803200"/>
        <c:scaling>
          <c:orientation val="minMax"/>
          <c:max val="0.5"/>
        </c:scaling>
        <c:delete val="1"/>
        <c:axPos val="t"/>
        <c:numFmt formatCode="General" sourceLinked="1"/>
        <c:majorTickMark val="out"/>
        <c:minorTickMark val="none"/>
        <c:tickLblPos val="nextTo"/>
        <c:crossAx val="11080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"/>
          <c:y val="3.0830630595638071E-2"/>
          <c:w val="1"/>
          <c:h val="0.59092851177875749"/>
        </c:manualLayout>
      </c:layout>
      <c:overlay val="0"/>
      <c:spPr>
        <a:ln>
          <a:noFill/>
        </a:ln>
      </c:spPr>
      <c:txPr>
        <a:bodyPr/>
        <a:lstStyle/>
        <a:p>
          <a:pPr algn="ctr">
            <a:defRPr lang="en-US" sz="1000" b="0" i="0" u="none" strike="noStrike" kern="1200" baseline="0">
              <a:solidFill>
                <a:srgbClr val="595959"/>
              </a:solidFill>
              <a:latin typeface="+mn-lt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4CA-3150-46AA-A688-0880A0EA1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24BE5-FE7E-45F6-A4E6-62F3C7AB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6704-6E28-44E6-B54D-EB4283D5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DA7A-6F9D-4399-9C05-E027D4A6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1DB3-847A-4F6A-A471-D3A6B25A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2573-31CB-40E9-9013-3BB4ACD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6E8F-E36F-4CA4-AD5F-27617942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446D-E184-4D1B-B172-3EE1DC2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61B5-466E-424D-914B-6264586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8C1D-46B4-4F24-AE6B-64F6FC5C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73AC0-F50A-4871-890F-3EFAA0A79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CF91C-1450-490A-A366-E5A7ADB7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F477-DB07-4A69-A9F3-390A644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E67D-FA25-4F9F-9BB9-4C7945DF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4A46-F188-462A-9451-56BF76E9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2CA-5530-4B3F-8254-B0FAD6E2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E6A-9DFF-423F-9F9B-2CED958F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19D9-D025-4443-8E6B-B9FF1B65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3FBD-ACA3-46A1-A716-06E88BF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519B-C4F6-4F19-B215-F5CCBA6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698-DC5B-4DAC-8A15-917D16C4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8974-8491-457D-B320-218C219F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B61A-2A48-45E6-AB77-09D42566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E973-16DE-4716-8E0D-9D088F51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E578-1DE8-441E-9739-D9E78FE0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330-317B-4D7C-9CC9-324F3D1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9A89-2634-4925-8461-B68266743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6C44-8739-4AC7-8903-DF1F892F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F547-AA3D-4605-8EB3-E5441240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E51B-4E0B-475E-92DB-1061439E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EDDF-7CF4-4B2A-97A5-5A0D7AA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9F2D-CA3D-4EE8-AEB7-BAC6B6F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CF19-6A55-4847-90A3-2FE71BF9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AF28-E44C-41C1-B36D-C361CBE0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7B339-417D-4978-8B8C-C53C45073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A9F63-D380-4C1A-A00F-D628F45B3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03B04-B6E8-432B-8F21-0028229E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047F9-7DF3-4D07-B06E-6CDDED42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2EE9-32B4-4E87-95B2-7E59C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FBD-7F2A-4DFC-817B-49CFBD11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F96CB-A89B-4A5F-9B93-71B4F01C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4EC6B-469D-4DBE-9B5A-E791C657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D15A9-8D6E-4CF6-9A31-22A0293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9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89EB6-1DDE-460A-9DF6-62FAB52B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E743A-D0C4-4CE9-ACEB-683C00BD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269E2-2CB9-496F-84A4-85298F5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CA13-B9D3-44F5-A490-9A792F8F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A198-AEA0-4694-9201-F2E0C264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F46DE-441B-4AD9-B830-796DEC6C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1F8A2-4346-4847-8F01-63A97B2A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DDFE-3785-4E8E-80F3-A0E1E9F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FBE5-620D-4CCB-91CD-93B1CB49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0CE-D129-4124-89B8-0582EEA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43D1-CC08-4B84-A597-F88613665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D129E-9906-4297-9ACB-59419EB4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CC25-E29F-4951-87D0-6698669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A361-6889-4666-83C0-98E22DB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EF72-DAB3-4856-8F4C-1E95827B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92F5E-5EDD-40DA-AD4F-D3DC79AC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D9798-A24E-4821-9C21-F0B946CF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6481-A490-40CA-A01F-DBECE0DC9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FB3B-23F7-497F-BAFC-5E43643032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3151-50A9-4AA9-A7E9-F4131F79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CB0C-C5B1-4BEF-A860-5A5B69DA2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00CF-CA84-4917-9A59-D2AC7B11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tags" Target="../tags/tag3.xml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11" Type="http://schemas.openxmlformats.org/officeDocument/2006/relationships/chart" Target="../charts/chart7.xml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slideLayout" Target="../slideLayouts/slideLayout1.xml"/><Relationship Id="rId9" Type="http://schemas.openxmlformats.org/officeDocument/2006/relationships/chart" Target="../charts/chart5.xml"/><Relationship Id="rId1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13" Type="http://schemas.openxmlformats.org/officeDocument/2006/relationships/chart" Target="../charts/chart22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12" Type="http://schemas.openxmlformats.org/officeDocument/2006/relationships/chart" Target="../charts/chart21.xml"/><Relationship Id="rId2" Type="http://schemas.openxmlformats.org/officeDocument/2006/relationships/chart" Target="../charts/chart11.xml"/><Relationship Id="rId16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5" Type="http://schemas.openxmlformats.org/officeDocument/2006/relationships/chart" Target="../charts/chart24.xml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Relationship Id="rId1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A06900-E556-40C4-B9CD-1DFB399E3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854804"/>
              </p:ext>
            </p:extLst>
          </p:nvPr>
        </p:nvGraphicFramePr>
        <p:xfrm>
          <a:off x="180839" y="449311"/>
          <a:ext cx="3862567" cy="2692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F404D79C-1356-4696-B77F-BCD93E11DCD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1111" y="174440"/>
            <a:ext cx="3522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1800" b="1" dirty="0">
                <a:solidFill>
                  <a:srgbClr val="92D050"/>
                </a:solidFill>
                <a:latin typeface="Malgun Gothic (Body)"/>
                <a:ea typeface="+mn-ea"/>
                <a:cs typeface="ＭＳ Ｐゴシック"/>
              </a:rPr>
              <a:t>Share</a:t>
            </a:r>
            <a:endParaRPr lang="en-US" sz="1800" b="1" dirty="0">
              <a:solidFill>
                <a:srgbClr val="92D050"/>
              </a:solidFill>
              <a:latin typeface="+mn-lt"/>
              <a:ea typeface="+mn-ea"/>
              <a:cs typeface="ＭＳ Ｐゴシック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DACE7D7-D413-40A1-8D5B-A7DC8CDB0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856675"/>
              </p:ext>
            </p:extLst>
          </p:nvPr>
        </p:nvGraphicFramePr>
        <p:xfrm>
          <a:off x="4145038" y="466036"/>
          <a:ext cx="3862567" cy="270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A82F8F0C-B557-421E-B983-7638EC2A5C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735" y="172995"/>
            <a:ext cx="3522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1800" b="1" dirty="0">
                <a:solidFill>
                  <a:srgbClr val="595959"/>
                </a:solidFill>
                <a:latin typeface="Malgun Gothic (Body)"/>
                <a:ea typeface="+mn-ea"/>
                <a:cs typeface="ＭＳ Ｐゴシック"/>
              </a:rPr>
              <a:t>Best</a:t>
            </a:r>
            <a:r>
              <a:rPr lang="en-US" sz="1800" b="1" dirty="0">
                <a:solidFill>
                  <a:srgbClr val="192222"/>
                </a:solidFill>
                <a:latin typeface="Malgun Gothic (Body)"/>
                <a:ea typeface="+mn-ea"/>
                <a:cs typeface="ＭＳ Ｐゴシック"/>
              </a:rPr>
              <a:t> </a:t>
            </a:r>
            <a:r>
              <a:rPr lang="en-US" sz="1800" b="1" dirty="0">
                <a:solidFill>
                  <a:srgbClr val="8BC63D"/>
                </a:solidFill>
                <a:latin typeface="+mn-lt"/>
                <a:ea typeface="+mn-ea"/>
                <a:cs typeface="ＭＳ Ｐゴシック"/>
              </a:rPr>
              <a:t>Data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81E539C-B56F-4E30-A366-C79201800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45037"/>
              </p:ext>
            </p:extLst>
          </p:nvPr>
        </p:nvGraphicFramePr>
        <p:xfrm>
          <a:off x="8109236" y="449310"/>
          <a:ext cx="3862567" cy="2696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158207E1-4E33-486C-A918-5E301AD8203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88934" y="174583"/>
            <a:ext cx="3522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1800" b="1" dirty="0">
                <a:solidFill>
                  <a:srgbClr val="595959"/>
                </a:solidFill>
                <a:latin typeface="Malgun Gothic (Body)"/>
                <a:ea typeface="+mn-ea"/>
                <a:cs typeface="ＭＳ Ｐゴシック"/>
              </a:rPr>
              <a:t>Overall</a:t>
            </a:r>
            <a:r>
              <a:rPr lang="en-US" sz="1800" b="1" dirty="0">
                <a:solidFill>
                  <a:srgbClr val="192222"/>
                </a:solidFill>
                <a:latin typeface="Malgun Gothic (Body)"/>
                <a:ea typeface="+mn-ea"/>
                <a:cs typeface="ＭＳ Ｐゴシック"/>
              </a:rPr>
              <a:t> </a:t>
            </a:r>
            <a:r>
              <a:rPr lang="en-US" sz="1800" b="1" dirty="0">
                <a:solidFill>
                  <a:srgbClr val="8BC63D"/>
                </a:solidFill>
                <a:latin typeface="+mn-lt"/>
                <a:ea typeface="+mn-ea"/>
                <a:cs typeface="ＭＳ Ｐゴシック"/>
              </a:rPr>
              <a:t>Satisfaction with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85FBA-2EF9-43B1-9CBD-688759D81140}"/>
              </a:ext>
            </a:extLst>
          </p:cNvPr>
          <p:cNvSpPr/>
          <p:nvPr/>
        </p:nvSpPr>
        <p:spPr>
          <a:xfrm>
            <a:off x="609600" y="3581400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rgbClr val="595959"/>
                </a:solidFill>
              </a:rPr>
              <a:t>Factors that will drive next phone purchase</a:t>
            </a:r>
          </a:p>
          <a:p>
            <a:pPr algn="ctr"/>
            <a:r>
              <a:rPr lang="en-IN" sz="1100" i="1" dirty="0">
                <a:solidFill>
                  <a:srgbClr val="595959"/>
                </a:solidFill>
              </a:rPr>
              <a:t>(Showing top 5 factors, among likely upgraders)</a:t>
            </a:r>
            <a:endParaRPr lang="en-IN" sz="1100" i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Object 1175">
            <a:extLst>
              <a:ext uri="{FF2B5EF4-FFF2-40B4-BE49-F238E27FC236}">
                <a16:creationId xmlns:a16="http://schemas.microsoft.com/office/drawing/2014/main" id="{DB667717-6E35-4475-93E1-C460CED62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53858"/>
              </p:ext>
            </p:extLst>
          </p:nvPr>
        </p:nvGraphicFramePr>
        <p:xfrm>
          <a:off x="762000" y="4040704"/>
          <a:ext cx="2133601" cy="199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Object 1175">
            <a:extLst>
              <a:ext uri="{FF2B5EF4-FFF2-40B4-BE49-F238E27FC236}">
                <a16:creationId xmlns:a16="http://schemas.microsoft.com/office/drawing/2014/main" id="{7557E33D-3510-4EC2-AC28-0E1F168AA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42062"/>
              </p:ext>
            </p:extLst>
          </p:nvPr>
        </p:nvGraphicFramePr>
        <p:xfrm>
          <a:off x="2895601" y="4021608"/>
          <a:ext cx="2133601" cy="199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Object 1175">
            <a:extLst>
              <a:ext uri="{FF2B5EF4-FFF2-40B4-BE49-F238E27FC236}">
                <a16:creationId xmlns:a16="http://schemas.microsoft.com/office/drawing/2014/main" id="{1134C04C-4BD6-4997-9F41-FC9506306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686433"/>
              </p:ext>
            </p:extLst>
          </p:nvPr>
        </p:nvGraphicFramePr>
        <p:xfrm>
          <a:off x="5029201" y="4024662"/>
          <a:ext cx="2133601" cy="199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Object 1175">
            <a:extLst>
              <a:ext uri="{FF2B5EF4-FFF2-40B4-BE49-F238E27FC236}">
                <a16:creationId xmlns:a16="http://schemas.microsoft.com/office/drawing/2014/main" id="{38AD817B-556B-42F3-B6C4-7851DF618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65003"/>
              </p:ext>
            </p:extLst>
          </p:nvPr>
        </p:nvGraphicFramePr>
        <p:xfrm>
          <a:off x="7162801" y="4024662"/>
          <a:ext cx="2133601" cy="199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Object 1175">
            <a:extLst>
              <a:ext uri="{FF2B5EF4-FFF2-40B4-BE49-F238E27FC236}">
                <a16:creationId xmlns:a16="http://schemas.microsoft.com/office/drawing/2014/main" id="{706F53D0-A1E0-4C42-A87D-4C4A4B775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38329"/>
              </p:ext>
            </p:extLst>
          </p:nvPr>
        </p:nvGraphicFramePr>
        <p:xfrm>
          <a:off x="9296399" y="4024662"/>
          <a:ext cx="2133601" cy="199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9C75EF-A54F-4DA0-AD03-B4D6D7FFDEFD}"/>
              </a:ext>
            </a:extLst>
          </p:cNvPr>
          <p:cNvSpPr/>
          <p:nvPr/>
        </p:nvSpPr>
        <p:spPr>
          <a:xfrm>
            <a:off x="609600" y="4018554"/>
            <a:ext cx="10972800" cy="245680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A6C19F0-FB30-48EA-A666-5C2B2756E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993085"/>
              </p:ext>
            </p:extLst>
          </p:nvPr>
        </p:nvGraphicFramePr>
        <p:xfrm>
          <a:off x="914164" y="6105933"/>
          <a:ext cx="10363671" cy="41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E155C9C-9C20-4B9C-BE06-5112C26BA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489319"/>
              </p:ext>
            </p:extLst>
          </p:nvPr>
        </p:nvGraphicFramePr>
        <p:xfrm>
          <a:off x="180839" y="3163607"/>
          <a:ext cx="11790964" cy="33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8356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18160-D013-459A-ADEB-FC1EA449BD8C}"/>
              </a:ext>
            </a:extLst>
          </p:cNvPr>
          <p:cNvSpPr/>
          <p:nvPr/>
        </p:nvSpPr>
        <p:spPr>
          <a:xfrm>
            <a:off x="685802" y="1647753"/>
            <a:ext cx="3433881" cy="1996819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867E7-2846-4E76-B94F-77194F8BD73E}"/>
              </a:ext>
            </a:extLst>
          </p:cNvPr>
          <p:cNvSpPr/>
          <p:nvPr/>
        </p:nvSpPr>
        <p:spPr>
          <a:xfrm>
            <a:off x="685802" y="1405175"/>
            <a:ext cx="3433881" cy="2425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Brand 1 Base Customers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9825FE-A074-4BF3-A0A9-03A759BAB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009379"/>
              </p:ext>
            </p:extLst>
          </p:nvPr>
        </p:nvGraphicFramePr>
        <p:xfrm>
          <a:off x="1824981" y="1688421"/>
          <a:ext cx="2310139" cy="11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1614E6-015A-4121-9B17-58A5CC0F4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706623"/>
              </p:ext>
            </p:extLst>
          </p:nvPr>
        </p:nvGraphicFramePr>
        <p:xfrm>
          <a:off x="685800" y="2728645"/>
          <a:ext cx="3424280" cy="46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84EF33-7BE5-461C-BDD1-9F7652853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932860"/>
              </p:ext>
            </p:extLst>
          </p:nvPr>
        </p:nvGraphicFramePr>
        <p:xfrm>
          <a:off x="685800" y="3175512"/>
          <a:ext cx="3424280" cy="4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16">
            <a:extLst>
              <a:ext uri="{FF2B5EF4-FFF2-40B4-BE49-F238E27FC236}">
                <a16:creationId xmlns:a16="http://schemas.microsoft.com/office/drawing/2014/main" id="{21FE1E99-7A08-487A-B667-4C2D9144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90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b="1">
                <a:latin typeface="+mn-lt"/>
              </a:rPr>
              <a:t>39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C9562D39-9784-40CD-A096-AE896ADB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520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b="1">
                <a:latin typeface="+mn-lt"/>
              </a:rPr>
              <a:t>61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</p:txBody>
      </p:sp>
      <p:sp>
        <p:nvSpPr>
          <p:cNvPr id="11" name="Graphic 48">
            <a:extLst>
              <a:ext uri="{FF2B5EF4-FFF2-40B4-BE49-F238E27FC236}">
                <a16:creationId xmlns:a16="http://schemas.microsoft.com/office/drawing/2014/main" id="{7E87ED54-2358-44D6-BBB4-DA1C7792BA53}"/>
              </a:ext>
            </a:extLst>
          </p:cNvPr>
          <p:cNvSpPr/>
          <p:nvPr/>
        </p:nvSpPr>
        <p:spPr>
          <a:xfrm>
            <a:off x="899244" y="1817121"/>
            <a:ext cx="245510" cy="613775"/>
          </a:xfrm>
          <a:custGeom>
            <a:avLst/>
            <a:gdLst>
              <a:gd name="connsiteX0" fmla="*/ 175260 w 342900"/>
              <a:gd name="connsiteY0" fmla="*/ 150495 h 857250"/>
              <a:gd name="connsiteX1" fmla="*/ 250508 w 342900"/>
              <a:gd name="connsiteY1" fmla="*/ 75248 h 857250"/>
              <a:gd name="connsiteX2" fmla="*/ 175260 w 342900"/>
              <a:gd name="connsiteY2" fmla="*/ 0 h 857250"/>
              <a:gd name="connsiteX3" fmla="*/ 100013 w 342900"/>
              <a:gd name="connsiteY3" fmla="*/ 75248 h 857250"/>
              <a:gd name="connsiteX4" fmla="*/ 175260 w 342900"/>
              <a:gd name="connsiteY4" fmla="*/ 150495 h 857250"/>
              <a:gd name="connsiteX5" fmla="*/ 258128 w 342900"/>
              <a:gd name="connsiteY5" fmla="*/ 160972 h 857250"/>
              <a:gd name="connsiteX6" fmla="*/ 92392 w 342900"/>
              <a:gd name="connsiteY6" fmla="*/ 160972 h 857250"/>
              <a:gd name="connsiteX7" fmla="*/ 0 w 342900"/>
              <a:gd name="connsiteY7" fmla="*/ 253365 h 857250"/>
              <a:gd name="connsiteX8" fmla="*/ 0 w 342900"/>
              <a:gd name="connsiteY8" fmla="*/ 455295 h 857250"/>
              <a:gd name="connsiteX9" fmla="*/ 36195 w 342900"/>
              <a:gd name="connsiteY9" fmla="*/ 491490 h 857250"/>
              <a:gd name="connsiteX10" fmla="*/ 72390 w 342900"/>
              <a:gd name="connsiteY10" fmla="*/ 455295 h 857250"/>
              <a:gd name="connsiteX11" fmla="*/ 72390 w 342900"/>
              <a:gd name="connsiteY11" fmla="*/ 271463 h 857250"/>
              <a:gd name="connsiteX12" fmla="*/ 77153 w 342900"/>
              <a:gd name="connsiteY12" fmla="*/ 266700 h 857250"/>
              <a:gd name="connsiteX13" fmla="*/ 81915 w 342900"/>
              <a:gd name="connsiteY13" fmla="*/ 271463 h 857250"/>
              <a:gd name="connsiteX14" fmla="*/ 81915 w 342900"/>
              <a:gd name="connsiteY14" fmla="*/ 272415 h 857250"/>
              <a:gd name="connsiteX15" fmla="*/ 81915 w 342900"/>
              <a:gd name="connsiteY15" fmla="*/ 272415 h 857250"/>
              <a:gd name="connsiteX16" fmla="*/ 81915 w 342900"/>
              <a:gd name="connsiteY16" fmla="*/ 818198 h 857250"/>
              <a:gd name="connsiteX17" fmla="*/ 122873 w 342900"/>
              <a:gd name="connsiteY17" fmla="*/ 859155 h 857250"/>
              <a:gd name="connsiteX18" fmla="*/ 126683 w 342900"/>
              <a:gd name="connsiteY18" fmla="*/ 859155 h 857250"/>
              <a:gd name="connsiteX19" fmla="*/ 167640 w 342900"/>
              <a:gd name="connsiteY19" fmla="*/ 818198 h 857250"/>
              <a:gd name="connsiteX20" fmla="*/ 167640 w 342900"/>
              <a:gd name="connsiteY20" fmla="*/ 538163 h 857250"/>
              <a:gd name="connsiteX21" fmla="*/ 175260 w 342900"/>
              <a:gd name="connsiteY21" fmla="*/ 530543 h 857250"/>
              <a:gd name="connsiteX22" fmla="*/ 175260 w 342900"/>
              <a:gd name="connsiteY22" fmla="*/ 530543 h 857250"/>
              <a:gd name="connsiteX23" fmla="*/ 182880 w 342900"/>
              <a:gd name="connsiteY23" fmla="*/ 538163 h 857250"/>
              <a:gd name="connsiteX24" fmla="*/ 182880 w 342900"/>
              <a:gd name="connsiteY24" fmla="*/ 538163 h 857250"/>
              <a:gd name="connsiteX25" fmla="*/ 182880 w 342900"/>
              <a:gd name="connsiteY25" fmla="*/ 538163 h 857250"/>
              <a:gd name="connsiteX26" fmla="*/ 182880 w 342900"/>
              <a:gd name="connsiteY26" fmla="*/ 818198 h 857250"/>
              <a:gd name="connsiteX27" fmla="*/ 223838 w 342900"/>
              <a:gd name="connsiteY27" fmla="*/ 859155 h 857250"/>
              <a:gd name="connsiteX28" fmla="*/ 227648 w 342900"/>
              <a:gd name="connsiteY28" fmla="*/ 859155 h 857250"/>
              <a:gd name="connsiteX29" fmla="*/ 268605 w 342900"/>
              <a:gd name="connsiteY29" fmla="*/ 818198 h 857250"/>
              <a:gd name="connsiteX30" fmla="*/ 268605 w 342900"/>
              <a:gd name="connsiteY30" fmla="*/ 271463 h 857250"/>
              <a:gd name="connsiteX31" fmla="*/ 273368 w 342900"/>
              <a:gd name="connsiteY31" fmla="*/ 266700 h 857250"/>
              <a:gd name="connsiteX32" fmla="*/ 278130 w 342900"/>
              <a:gd name="connsiteY32" fmla="*/ 271463 h 857250"/>
              <a:gd name="connsiteX33" fmla="*/ 278130 w 342900"/>
              <a:gd name="connsiteY33" fmla="*/ 272415 h 857250"/>
              <a:gd name="connsiteX34" fmla="*/ 278130 w 342900"/>
              <a:gd name="connsiteY34" fmla="*/ 272415 h 857250"/>
              <a:gd name="connsiteX35" fmla="*/ 278130 w 342900"/>
              <a:gd name="connsiteY35" fmla="*/ 454343 h 857250"/>
              <a:gd name="connsiteX36" fmla="*/ 314325 w 342900"/>
              <a:gd name="connsiteY36" fmla="*/ 490538 h 857250"/>
              <a:gd name="connsiteX37" fmla="*/ 350520 w 342900"/>
              <a:gd name="connsiteY37" fmla="*/ 454343 h 857250"/>
              <a:gd name="connsiteX38" fmla="*/ 350520 w 342900"/>
              <a:gd name="connsiteY38" fmla="*/ 253365 h 857250"/>
              <a:gd name="connsiteX39" fmla="*/ 258128 w 342900"/>
              <a:gd name="connsiteY39" fmla="*/ 160972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2900" h="857250">
                <a:moveTo>
                  <a:pt x="175260" y="150495"/>
                </a:moveTo>
                <a:cubicBezTo>
                  <a:pt x="217170" y="150495"/>
                  <a:pt x="250508" y="117158"/>
                  <a:pt x="250508" y="75248"/>
                </a:cubicBezTo>
                <a:cubicBezTo>
                  <a:pt x="250508" y="33337"/>
                  <a:pt x="217170" y="0"/>
                  <a:pt x="175260" y="0"/>
                </a:cubicBezTo>
                <a:cubicBezTo>
                  <a:pt x="133350" y="0"/>
                  <a:pt x="100013" y="33337"/>
                  <a:pt x="100013" y="75248"/>
                </a:cubicBezTo>
                <a:cubicBezTo>
                  <a:pt x="100013" y="117158"/>
                  <a:pt x="133350" y="150495"/>
                  <a:pt x="175260" y="150495"/>
                </a:cubicBezTo>
                <a:close/>
                <a:moveTo>
                  <a:pt x="258128" y="160972"/>
                </a:moveTo>
                <a:lnTo>
                  <a:pt x="92392" y="160972"/>
                </a:lnTo>
                <a:cubicBezTo>
                  <a:pt x="41910" y="160972"/>
                  <a:pt x="0" y="202883"/>
                  <a:pt x="0" y="253365"/>
                </a:cubicBezTo>
                <a:lnTo>
                  <a:pt x="0" y="455295"/>
                </a:lnTo>
                <a:cubicBezTo>
                  <a:pt x="0" y="475298"/>
                  <a:pt x="16192" y="491490"/>
                  <a:pt x="36195" y="491490"/>
                </a:cubicBezTo>
                <a:cubicBezTo>
                  <a:pt x="56197" y="491490"/>
                  <a:pt x="72390" y="475298"/>
                  <a:pt x="72390" y="455295"/>
                </a:cubicBezTo>
                <a:lnTo>
                  <a:pt x="72390" y="271463"/>
                </a:lnTo>
                <a:cubicBezTo>
                  <a:pt x="72390" y="268605"/>
                  <a:pt x="74295" y="266700"/>
                  <a:pt x="77153" y="266700"/>
                </a:cubicBezTo>
                <a:cubicBezTo>
                  <a:pt x="80010" y="266700"/>
                  <a:pt x="81915" y="268605"/>
                  <a:pt x="81915" y="271463"/>
                </a:cubicBezTo>
                <a:lnTo>
                  <a:pt x="81915" y="272415"/>
                </a:lnTo>
                <a:lnTo>
                  <a:pt x="81915" y="272415"/>
                </a:lnTo>
                <a:lnTo>
                  <a:pt x="81915" y="818198"/>
                </a:lnTo>
                <a:cubicBezTo>
                  <a:pt x="81915" y="841058"/>
                  <a:pt x="100013" y="859155"/>
                  <a:pt x="122873" y="859155"/>
                </a:cubicBezTo>
                <a:lnTo>
                  <a:pt x="126683" y="859155"/>
                </a:lnTo>
                <a:cubicBezTo>
                  <a:pt x="149542" y="859155"/>
                  <a:pt x="167640" y="841058"/>
                  <a:pt x="167640" y="818198"/>
                </a:cubicBezTo>
                <a:lnTo>
                  <a:pt x="167640" y="538163"/>
                </a:lnTo>
                <a:cubicBezTo>
                  <a:pt x="167640" y="534353"/>
                  <a:pt x="171450" y="530543"/>
                  <a:pt x="175260" y="530543"/>
                </a:cubicBezTo>
                <a:lnTo>
                  <a:pt x="175260" y="530543"/>
                </a:lnTo>
                <a:cubicBezTo>
                  <a:pt x="179070" y="530543"/>
                  <a:pt x="182880" y="534353"/>
                  <a:pt x="182880" y="538163"/>
                </a:cubicBezTo>
                <a:lnTo>
                  <a:pt x="182880" y="538163"/>
                </a:lnTo>
                <a:lnTo>
                  <a:pt x="182880" y="538163"/>
                </a:lnTo>
                <a:lnTo>
                  <a:pt x="182880" y="818198"/>
                </a:lnTo>
                <a:cubicBezTo>
                  <a:pt x="182880" y="841058"/>
                  <a:pt x="200978" y="859155"/>
                  <a:pt x="223838" y="859155"/>
                </a:cubicBezTo>
                <a:lnTo>
                  <a:pt x="227648" y="859155"/>
                </a:lnTo>
                <a:cubicBezTo>
                  <a:pt x="250508" y="859155"/>
                  <a:pt x="268605" y="841058"/>
                  <a:pt x="268605" y="818198"/>
                </a:cubicBezTo>
                <a:lnTo>
                  <a:pt x="268605" y="271463"/>
                </a:lnTo>
                <a:cubicBezTo>
                  <a:pt x="268605" y="268605"/>
                  <a:pt x="270510" y="266700"/>
                  <a:pt x="273368" y="266700"/>
                </a:cubicBezTo>
                <a:cubicBezTo>
                  <a:pt x="276225" y="266700"/>
                  <a:pt x="278130" y="268605"/>
                  <a:pt x="278130" y="271463"/>
                </a:cubicBezTo>
                <a:lnTo>
                  <a:pt x="278130" y="272415"/>
                </a:lnTo>
                <a:lnTo>
                  <a:pt x="278130" y="272415"/>
                </a:lnTo>
                <a:lnTo>
                  <a:pt x="278130" y="454343"/>
                </a:lnTo>
                <a:cubicBezTo>
                  <a:pt x="278130" y="474345"/>
                  <a:pt x="294323" y="490538"/>
                  <a:pt x="314325" y="490538"/>
                </a:cubicBezTo>
                <a:cubicBezTo>
                  <a:pt x="334328" y="490538"/>
                  <a:pt x="350520" y="474345"/>
                  <a:pt x="350520" y="454343"/>
                </a:cubicBezTo>
                <a:lnTo>
                  <a:pt x="350520" y="253365"/>
                </a:lnTo>
                <a:cubicBezTo>
                  <a:pt x="349568" y="201930"/>
                  <a:pt x="308610" y="160972"/>
                  <a:pt x="258128" y="16097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51">
            <a:extLst>
              <a:ext uri="{FF2B5EF4-FFF2-40B4-BE49-F238E27FC236}">
                <a16:creationId xmlns:a16="http://schemas.microsoft.com/office/drawing/2014/main" id="{16A3022B-6C2A-41C6-98FC-9C2BD1463A38}"/>
              </a:ext>
            </a:extLst>
          </p:cNvPr>
          <p:cNvSpPr/>
          <p:nvPr/>
        </p:nvSpPr>
        <p:spPr>
          <a:xfrm>
            <a:off x="1356396" y="1817121"/>
            <a:ext cx="300067" cy="613775"/>
          </a:xfrm>
          <a:custGeom>
            <a:avLst/>
            <a:gdLst>
              <a:gd name="connsiteX0" fmla="*/ 213095 w 419100"/>
              <a:gd name="connsiteY0" fmla="*/ 150495 h 857250"/>
              <a:gd name="connsiteX1" fmla="*/ 288342 w 419100"/>
              <a:gd name="connsiteY1" fmla="*/ 75248 h 857250"/>
              <a:gd name="connsiteX2" fmla="*/ 213095 w 419100"/>
              <a:gd name="connsiteY2" fmla="*/ 0 h 857250"/>
              <a:gd name="connsiteX3" fmla="*/ 137847 w 419100"/>
              <a:gd name="connsiteY3" fmla="*/ 75248 h 857250"/>
              <a:gd name="connsiteX4" fmla="*/ 213095 w 419100"/>
              <a:gd name="connsiteY4" fmla="*/ 150495 h 857250"/>
              <a:gd name="connsiteX5" fmla="*/ 425502 w 419100"/>
              <a:gd name="connsiteY5" fmla="*/ 446723 h 857250"/>
              <a:gd name="connsiteX6" fmla="*/ 382640 w 419100"/>
              <a:gd name="connsiteY6" fmla="*/ 238125 h 857250"/>
              <a:gd name="connsiteX7" fmla="*/ 382640 w 419100"/>
              <a:gd name="connsiteY7" fmla="*/ 238125 h 857250"/>
              <a:gd name="connsiteX8" fmla="*/ 381687 w 419100"/>
              <a:gd name="connsiteY8" fmla="*/ 231458 h 857250"/>
              <a:gd name="connsiteX9" fmla="*/ 381687 w 419100"/>
              <a:gd name="connsiteY9" fmla="*/ 231458 h 857250"/>
              <a:gd name="connsiteX10" fmla="*/ 381687 w 419100"/>
              <a:gd name="connsiteY10" fmla="*/ 229553 h 857250"/>
              <a:gd name="connsiteX11" fmla="*/ 381687 w 419100"/>
              <a:gd name="connsiteY11" fmla="*/ 229553 h 857250"/>
              <a:gd name="connsiteX12" fmla="*/ 381687 w 419100"/>
              <a:gd name="connsiteY12" fmla="*/ 229553 h 857250"/>
              <a:gd name="connsiteX13" fmla="*/ 381687 w 419100"/>
              <a:gd name="connsiteY13" fmla="*/ 229553 h 857250"/>
              <a:gd name="connsiteX14" fmla="*/ 360732 w 419100"/>
              <a:gd name="connsiteY14" fmla="*/ 191453 h 857250"/>
              <a:gd name="connsiteX15" fmla="*/ 359780 w 419100"/>
              <a:gd name="connsiteY15" fmla="*/ 190500 h 857250"/>
              <a:gd name="connsiteX16" fmla="*/ 355969 w 419100"/>
              <a:gd name="connsiteY16" fmla="*/ 186690 h 857250"/>
              <a:gd name="connsiteX17" fmla="*/ 354065 w 419100"/>
              <a:gd name="connsiteY17" fmla="*/ 184785 h 857250"/>
              <a:gd name="connsiteX18" fmla="*/ 350255 w 419100"/>
              <a:gd name="connsiteY18" fmla="*/ 180975 h 857250"/>
              <a:gd name="connsiteX19" fmla="*/ 348350 w 419100"/>
              <a:gd name="connsiteY19" fmla="*/ 179070 h 857250"/>
              <a:gd name="connsiteX20" fmla="*/ 344540 w 419100"/>
              <a:gd name="connsiteY20" fmla="*/ 176212 h 857250"/>
              <a:gd name="connsiteX21" fmla="*/ 341682 w 419100"/>
              <a:gd name="connsiteY21" fmla="*/ 174308 h 857250"/>
              <a:gd name="connsiteX22" fmla="*/ 335015 w 419100"/>
              <a:gd name="connsiteY22" fmla="*/ 170498 h 857250"/>
              <a:gd name="connsiteX23" fmla="*/ 330252 w 419100"/>
              <a:gd name="connsiteY23" fmla="*/ 168593 h 857250"/>
              <a:gd name="connsiteX24" fmla="*/ 327395 w 419100"/>
              <a:gd name="connsiteY24" fmla="*/ 167640 h 857250"/>
              <a:gd name="connsiteX25" fmla="*/ 322632 w 419100"/>
              <a:gd name="connsiteY25" fmla="*/ 165735 h 857250"/>
              <a:gd name="connsiteX26" fmla="*/ 318822 w 419100"/>
              <a:gd name="connsiteY26" fmla="*/ 164783 h 857250"/>
              <a:gd name="connsiteX27" fmla="*/ 312155 w 419100"/>
              <a:gd name="connsiteY27" fmla="*/ 162878 h 857250"/>
              <a:gd name="connsiteX28" fmla="*/ 309297 w 419100"/>
              <a:gd name="connsiteY28" fmla="*/ 161925 h 857250"/>
              <a:gd name="connsiteX29" fmla="*/ 303582 w 419100"/>
              <a:gd name="connsiteY29" fmla="*/ 160973 h 857250"/>
              <a:gd name="connsiteX30" fmla="*/ 300725 w 419100"/>
              <a:gd name="connsiteY30" fmla="*/ 160973 h 857250"/>
              <a:gd name="connsiteX31" fmla="*/ 292152 w 419100"/>
              <a:gd name="connsiteY31" fmla="*/ 160973 h 857250"/>
              <a:gd name="connsiteX32" fmla="*/ 125465 w 419100"/>
              <a:gd name="connsiteY32" fmla="*/ 160973 h 857250"/>
              <a:gd name="connsiteX33" fmla="*/ 126417 w 419100"/>
              <a:gd name="connsiteY33" fmla="*/ 160973 h 857250"/>
              <a:gd name="connsiteX34" fmla="*/ 44502 w 419100"/>
              <a:gd name="connsiteY34" fmla="*/ 229553 h 857250"/>
              <a:gd name="connsiteX35" fmla="*/ 44502 w 419100"/>
              <a:gd name="connsiteY35" fmla="*/ 229553 h 857250"/>
              <a:gd name="connsiteX36" fmla="*/ 44502 w 419100"/>
              <a:gd name="connsiteY36" fmla="*/ 231458 h 857250"/>
              <a:gd name="connsiteX37" fmla="*/ 43550 w 419100"/>
              <a:gd name="connsiteY37" fmla="*/ 238125 h 857250"/>
              <a:gd name="connsiteX38" fmla="*/ 687 w 419100"/>
              <a:gd name="connsiteY38" fmla="*/ 446723 h 857250"/>
              <a:gd name="connsiteX39" fmla="*/ 29262 w 419100"/>
              <a:gd name="connsiteY39" fmla="*/ 489585 h 857250"/>
              <a:gd name="connsiteX40" fmla="*/ 72125 w 419100"/>
              <a:gd name="connsiteY40" fmla="*/ 461010 h 857250"/>
              <a:gd name="connsiteX41" fmla="*/ 112129 w 419100"/>
              <a:gd name="connsiteY41" fmla="*/ 269557 h 857250"/>
              <a:gd name="connsiteX42" fmla="*/ 116892 w 419100"/>
              <a:gd name="connsiteY42" fmla="*/ 266700 h 857250"/>
              <a:gd name="connsiteX43" fmla="*/ 119750 w 419100"/>
              <a:gd name="connsiteY43" fmla="*/ 271463 h 857250"/>
              <a:gd name="connsiteX44" fmla="*/ 119750 w 419100"/>
              <a:gd name="connsiteY44" fmla="*/ 273368 h 857250"/>
              <a:gd name="connsiteX45" fmla="*/ 118797 w 419100"/>
              <a:gd name="connsiteY45" fmla="*/ 279082 h 857250"/>
              <a:gd name="connsiteX46" fmla="*/ 53075 w 419100"/>
              <a:gd name="connsiteY46" fmla="*/ 600075 h 857250"/>
              <a:gd name="connsiteX47" fmla="*/ 62600 w 419100"/>
              <a:gd name="connsiteY47" fmla="*/ 614363 h 857250"/>
              <a:gd name="connsiteX48" fmla="*/ 118797 w 419100"/>
              <a:gd name="connsiteY48" fmla="*/ 614363 h 857250"/>
              <a:gd name="connsiteX49" fmla="*/ 118797 w 419100"/>
              <a:gd name="connsiteY49" fmla="*/ 819150 h 857250"/>
              <a:gd name="connsiteX50" fmla="*/ 159755 w 419100"/>
              <a:gd name="connsiteY50" fmla="*/ 860108 h 857250"/>
              <a:gd name="connsiteX51" fmla="*/ 163565 w 419100"/>
              <a:gd name="connsiteY51" fmla="*/ 860108 h 857250"/>
              <a:gd name="connsiteX52" fmla="*/ 204522 w 419100"/>
              <a:gd name="connsiteY52" fmla="*/ 819150 h 857250"/>
              <a:gd name="connsiteX53" fmla="*/ 204522 w 419100"/>
              <a:gd name="connsiteY53" fmla="*/ 615315 h 857250"/>
              <a:gd name="connsiteX54" fmla="*/ 220715 w 419100"/>
              <a:gd name="connsiteY54" fmla="*/ 615315 h 857250"/>
              <a:gd name="connsiteX55" fmla="*/ 220715 w 419100"/>
              <a:gd name="connsiteY55" fmla="*/ 820103 h 857250"/>
              <a:gd name="connsiteX56" fmla="*/ 261672 w 419100"/>
              <a:gd name="connsiteY56" fmla="*/ 861060 h 857250"/>
              <a:gd name="connsiteX57" fmla="*/ 265482 w 419100"/>
              <a:gd name="connsiteY57" fmla="*/ 861060 h 857250"/>
              <a:gd name="connsiteX58" fmla="*/ 306440 w 419100"/>
              <a:gd name="connsiteY58" fmla="*/ 820103 h 857250"/>
              <a:gd name="connsiteX59" fmla="*/ 306440 w 419100"/>
              <a:gd name="connsiteY59" fmla="*/ 615315 h 857250"/>
              <a:gd name="connsiteX60" fmla="*/ 363590 w 419100"/>
              <a:gd name="connsiteY60" fmla="*/ 615315 h 857250"/>
              <a:gd name="connsiteX61" fmla="*/ 374067 w 419100"/>
              <a:gd name="connsiteY61" fmla="*/ 601028 h 857250"/>
              <a:gd name="connsiteX62" fmla="*/ 308345 w 419100"/>
              <a:gd name="connsiteY62" fmla="*/ 280035 h 857250"/>
              <a:gd name="connsiteX63" fmla="*/ 308345 w 419100"/>
              <a:gd name="connsiteY63" fmla="*/ 280035 h 857250"/>
              <a:gd name="connsiteX64" fmla="*/ 306440 w 419100"/>
              <a:gd name="connsiteY64" fmla="*/ 273368 h 857250"/>
              <a:gd name="connsiteX65" fmla="*/ 306440 w 419100"/>
              <a:gd name="connsiteY65" fmla="*/ 271463 h 857250"/>
              <a:gd name="connsiteX66" fmla="*/ 309297 w 419100"/>
              <a:gd name="connsiteY66" fmla="*/ 266700 h 857250"/>
              <a:gd name="connsiteX67" fmla="*/ 314060 w 419100"/>
              <a:gd name="connsiteY67" fmla="*/ 269557 h 857250"/>
              <a:gd name="connsiteX68" fmla="*/ 354065 w 419100"/>
              <a:gd name="connsiteY68" fmla="*/ 461963 h 857250"/>
              <a:gd name="connsiteX69" fmla="*/ 396927 w 419100"/>
              <a:gd name="connsiteY69" fmla="*/ 490538 h 857250"/>
              <a:gd name="connsiteX70" fmla="*/ 419787 w 419100"/>
              <a:gd name="connsiteY70" fmla="*/ 474345 h 857250"/>
              <a:gd name="connsiteX71" fmla="*/ 425502 w 419100"/>
              <a:gd name="connsiteY71" fmla="*/ 44672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9100" h="857250">
                <a:moveTo>
                  <a:pt x="213095" y="150495"/>
                </a:moveTo>
                <a:cubicBezTo>
                  <a:pt x="255005" y="150495"/>
                  <a:pt x="288342" y="117158"/>
                  <a:pt x="288342" y="75248"/>
                </a:cubicBezTo>
                <a:cubicBezTo>
                  <a:pt x="288342" y="33338"/>
                  <a:pt x="255005" y="0"/>
                  <a:pt x="213095" y="0"/>
                </a:cubicBezTo>
                <a:cubicBezTo>
                  <a:pt x="171185" y="0"/>
                  <a:pt x="137847" y="33338"/>
                  <a:pt x="137847" y="75248"/>
                </a:cubicBezTo>
                <a:cubicBezTo>
                  <a:pt x="137847" y="117158"/>
                  <a:pt x="171185" y="150495"/>
                  <a:pt x="213095" y="150495"/>
                </a:cubicBezTo>
                <a:close/>
                <a:moveTo>
                  <a:pt x="425502" y="446723"/>
                </a:moveTo>
                <a:lnTo>
                  <a:pt x="382640" y="238125"/>
                </a:lnTo>
                <a:lnTo>
                  <a:pt x="382640" y="238125"/>
                </a:lnTo>
                <a:cubicBezTo>
                  <a:pt x="382640" y="236220"/>
                  <a:pt x="381687" y="234315"/>
                  <a:pt x="381687" y="231458"/>
                </a:cubicBezTo>
                <a:cubicBezTo>
                  <a:pt x="381687" y="231458"/>
                  <a:pt x="381687" y="231458"/>
                  <a:pt x="381687" y="231458"/>
                </a:cubicBez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cubicBezTo>
                  <a:pt x="377877" y="215265"/>
                  <a:pt x="370257" y="201930"/>
                  <a:pt x="360732" y="191453"/>
                </a:cubicBezTo>
                <a:cubicBezTo>
                  <a:pt x="360732" y="191453"/>
                  <a:pt x="359780" y="190500"/>
                  <a:pt x="359780" y="190500"/>
                </a:cubicBezTo>
                <a:cubicBezTo>
                  <a:pt x="358827" y="189548"/>
                  <a:pt x="356922" y="187643"/>
                  <a:pt x="355969" y="186690"/>
                </a:cubicBezTo>
                <a:cubicBezTo>
                  <a:pt x="355017" y="185737"/>
                  <a:pt x="355017" y="185737"/>
                  <a:pt x="354065" y="184785"/>
                </a:cubicBezTo>
                <a:cubicBezTo>
                  <a:pt x="353112" y="183833"/>
                  <a:pt x="351207" y="181928"/>
                  <a:pt x="350255" y="180975"/>
                </a:cubicBezTo>
                <a:cubicBezTo>
                  <a:pt x="349302" y="180023"/>
                  <a:pt x="348350" y="180023"/>
                  <a:pt x="348350" y="179070"/>
                </a:cubicBezTo>
                <a:cubicBezTo>
                  <a:pt x="347397" y="178118"/>
                  <a:pt x="345492" y="177165"/>
                  <a:pt x="344540" y="176212"/>
                </a:cubicBezTo>
                <a:cubicBezTo>
                  <a:pt x="343587" y="175260"/>
                  <a:pt x="342635" y="175260"/>
                  <a:pt x="341682" y="174308"/>
                </a:cubicBezTo>
                <a:cubicBezTo>
                  <a:pt x="339777" y="173355"/>
                  <a:pt x="336920" y="171450"/>
                  <a:pt x="335015" y="170498"/>
                </a:cubicBezTo>
                <a:cubicBezTo>
                  <a:pt x="333110" y="169545"/>
                  <a:pt x="332157" y="168593"/>
                  <a:pt x="330252" y="168593"/>
                </a:cubicBezTo>
                <a:cubicBezTo>
                  <a:pt x="329300" y="167640"/>
                  <a:pt x="328347" y="167640"/>
                  <a:pt x="327395" y="167640"/>
                </a:cubicBezTo>
                <a:cubicBezTo>
                  <a:pt x="325490" y="166687"/>
                  <a:pt x="324537" y="166687"/>
                  <a:pt x="322632" y="165735"/>
                </a:cubicBezTo>
                <a:cubicBezTo>
                  <a:pt x="321680" y="165735"/>
                  <a:pt x="320727" y="164783"/>
                  <a:pt x="318822" y="164783"/>
                </a:cubicBezTo>
                <a:cubicBezTo>
                  <a:pt x="315965" y="163830"/>
                  <a:pt x="314060" y="163830"/>
                  <a:pt x="312155" y="162878"/>
                </a:cubicBezTo>
                <a:cubicBezTo>
                  <a:pt x="311202" y="162878"/>
                  <a:pt x="310250" y="161925"/>
                  <a:pt x="309297" y="161925"/>
                </a:cubicBezTo>
                <a:cubicBezTo>
                  <a:pt x="307392" y="161925"/>
                  <a:pt x="305487" y="160973"/>
                  <a:pt x="303582" y="160973"/>
                </a:cubicBezTo>
                <a:cubicBezTo>
                  <a:pt x="302630" y="160973"/>
                  <a:pt x="301677" y="160973"/>
                  <a:pt x="300725" y="160973"/>
                </a:cubicBezTo>
                <a:cubicBezTo>
                  <a:pt x="297867" y="160973"/>
                  <a:pt x="295010" y="160973"/>
                  <a:pt x="292152" y="160973"/>
                </a:cubicBezTo>
                <a:lnTo>
                  <a:pt x="125465" y="160973"/>
                </a:lnTo>
                <a:lnTo>
                  <a:pt x="126417" y="160973"/>
                </a:lnTo>
                <a:cubicBezTo>
                  <a:pt x="87365" y="163830"/>
                  <a:pt x="54979" y="192405"/>
                  <a:pt x="44502" y="229553"/>
                </a:cubicBezTo>
                <a:lnTo>
                  <a:pt x="44502" y="229553"/>
                </a:lnTo>
                <a:lnTo>
                  <a:pt x="44502" y="231458"/>
                </a:lnTo>
                <a:cubicBezTo>
                  <a:pt x="43550" y="233362"/>
                  <a:pt x="43550" y="235268"/>
                  <a:pt x="43550" y="238125"/>
                </a:cubicBezTo>
                <a:lnTo>
                  <a:pt x="687" y="446723"/>
                </a:lnTo>
                <a:cubicBezTo>
                  <a:pt x="-3123" y="466725"/>
                  <a:pt x="9260" y="485775"/>
                  <a:pt x="29262" y="489585"/>
                </a:cubicBezTo>
                <a:cubicBezTo>
                  <a:pt x="49265" y="493395"/>
                  <a:pt x="68315" y="481013"/>
                  <a:pt x="72125" y="461010"/>
                </a:cubicBezTo>
                <a:lnTo>
                  <a:pt x="112129" y="269557"/>
                </a:lnTo>
                <a:cubicBezTo>
                  <a:pt x="113082" y="267653"/>
                  <a:pt x="114987" y="265748"/>
                  <a:pt x="116892" y="266700"/>
                </a:cubicBezTo>
                <a:cubicBezTo>
                  <a:pt x="118797" y="266700"/>
                  <a:pt x="120702" y="269557"/>
                  <a:pt x="119750" y="271463"/>
                </a:cubicBezTo>
                <a:lnTo>
                  <a:pt x="119750" y="273368"/>
                </a:lnTo>
                <a:lnTo>
                  <a:pt x="118797" y="279082"/>
                </a:lnTo>
                <a:lnTo>
                  <a:pt x="53075" y="600075"/>
                </a:lnTo>
                <a:cubicBezTo>
                  <a:pt x="50217" y="606743"/>
                  <a:pt x="55932" y="614363"/>
                  <a:pt x="62600" y="614363"/>
                </a:cubicBezTo>
                <a:lnTo>
                  <a:pt x="118797" y="614363"/>
                </a:lnTo>
                <a:lnTo>
                  <a:pt x="118797" y="819150"/>
                </a:lnTo>
                <a:cubicBezTo>
                  <a:pt x="118797" y="842010"/>
                  <a:pt x="136895" y="860108"/>
                  <a:pt x="159755" y="860108"/>
                </a:cubicBezTo>
                <a:lnTo>
                  <a:pt x="163565" y="860108"/>
                </a:lnTo>
                <a:cubicBezTo>
                  <a:pt x="186425" y="860108"/>
                  <a:pt x="204522" y="842010"/>
                  <a:pt x="204522" y="819150"/>
                </a:cubicBezTo>
                <a:lnTo>
                  <a:pt x="204522" y="615315"/>
                </a:lnTo>
                <a:lnTo>
                  <a:pt x="220715" y="615315"/>
                </a:lnTo>
                <a:lnTo>
                  <a:pt x="220715" y="820103"/>
                </a:lnTo>
                <a:cubicBezTo>
                  <a:pt x="220715" y="842963"/>
                  <a:pt x="238812" y="861060"/>
                  <a:pt x="261672" y="861060"/>
                </a:cubicBezTo>
                <a:lnTo>
                  <a:pt x="265482" y="861060"/>
                </a:lnTo>
                <a:cubicBezTo>
                  <a:pt x="288342" y="861060"/>
                  <a:pt x="306440" y="842963"/>
                  <a:pt x="306440" y="820103"/>
                </a:cubicBezTo>
                <a:lnTo>
                  <a:pt x="306440" y="615315"/>
                </a:lnTo>
                <a:lnTo>
                  <a:pt x="363590" y="615315"/>
                </a:lnTo>
                <a:cubicBezTo>
                  <a:pt x="371210" y="615315"/>
                  <a:pt x="375972" y="607695"/>
                  <a:pt x="374067" y="601028"/>
                </a:cubicBezTo>
                <a:lnTo>
                  <a:pt x="308345" y="280035"/>
                </a:lnTo>
                <a:lnTo>
                  <a:pt x="308345" y="280035"/>
                </a:lnTo>
                <a:lnTo>
                  <a:pt x="306440" y="273368"/>
                </a:lnTo>
                <a:lnTo>
                  <a:pt x="306440" y="271463"/>
                </a:lnTo>
                <a:cubicBezTo>
                  <a:pt x="306440" y="269557"/>
                  <a:pt x="307392" y="266700"/>
                  <a:pt x="309297" y="266700"/>
                </a:cubicBezTo>
                <a:cubicBezTo>
                  <a:pt x="311202" y="266700"/>
                  <a:pt x="314060" y="267653"/>
                  <a:pt x="314060" y="269557"/>
                </a:cubicBezTo>
                <a:lnTo>
                  <a:pt x="354065" y="461963"/>
                </a:lnTo>
                <a:cubicBezTo>
                  <a:pt x="357875" y="481965"/>
                  <a:pt x="377877" y="494348"/>
                  <a:pt x="396927" y="490538"/>
                </a:cubicBezTo>
                <a:cubicBezTo>
                  <a:pt x="406452" y="488632"/>
                  <a:pt x="415025" y="482918"/>
                  <a:pt x="419787" y="474345"/>
                </a:cubicBezTo>
                <a:cubicBezTo>
                  <a:pt x="425502" y="466725"/>
                  <a:pt x="428360" y="457200"/>
                  <a:pt x="425502" y="446723"/>
                </a:cubicBezTo>
                <a:close/>
              </a:path>
            </a:pathLst>
          </a:custGeom>
          <a:solidFill>
            <a:srgbClr val="688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C4DF7-7473-47D7-A351-07D9DC08D158}"/>
              </a:ext>
            </a:extLst>
          </p:cNvPr>
          <p:cNvSpPr/>
          <p:nvPr/>
        </p:nvSpPr>
        <p:spPr>
          <a:xfrm>
            <a:off x="4371341" y="1647753"/>
            <a:ext cx="3433881" cy="1996819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D9150-5ADC-400B-A5F0-D15394C40AE6}"/>
              </a:ext>
            </a:extLst>
          </p:cNvPr>
          <p:cNvSpPr/>
          <p:nvPr/>
        </p:nvSpPr>
        <p:spPr>
          <a:xfrm>
            <a:off x="4371341" y="1405175"/>
            <a:ext cx="3433881" cy="2425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Brand 2 Base Customers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217A49A-E49D-4A01-AD70-9964FC131158}"/>
              </a:ext>
            </a:extLst>
          </p:cNvPr>
          <p:cNvGraphicFramePr/>
          <p:nvPr/>
        </p:nvGraphicFramePr>
        <p:xfrm>
          <a:off x="5510520" y="1688421"/>
          <a:ext cx="2310139" cy="11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B63F7D9-9B03-4F55-8187-DBB8FE857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723995"/>
              </p:ext>
            </p:extLst>
          </p:nvPr>
        </p:nvGraphicFramePr>
        <p:xfrm>
          <a:off x="4371339" y="2728089"/>
          <a:ext cx="3424280" cy="46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04B242D-E39E-4D78-8EC3-5D8A67010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076016"/>
              </p:ext>
            </p:extLst>
          </p:nvPr>
        </p:nvGraphicFramePr>
        <p:xfrm>
          <a:off x="4371339" y="3175512"/>
          <a:ext cx="3424280" cy="4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TextBox 16">
            <a:extLst>
              <a:ext uri="{FF2B5EF4-FFF2-40B4-BE49-F238E27FC236}">
                <a16:creationId xmlns:a16="http://schemas.microsoft.com/office/drawing/2014/main" id="{59433BE8-884F-4A61-9CA0-2630C941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29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47%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7252140D-62AB-4DEE-9B61-4FE199157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059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53%</a:t>
            </a:r>
          </a:p>
        </p:txBody>
      </p:sp>
      <p:sp>
        <p:nvSpPr>
          <p:cNvPr id="20" name="Graphic 48">
            <a:extLst>
              <a:ext uri="{FF2B5EF4-FFF2-40B4-BE49-F238E27FC236}">
                <a16:creationId xmlns:a16="http://schemas.microsoft.com/office/drawing/2014/main" id="{800DE78A-B8AA-4D21-93B1-CC9C4965A9AD}"/>
              </a:ext>
            </a:extLst>
          </p:cNvPr>
          <p:cNvSpPr/>
          <p:nvPr/>
        </p:nvSpPr>
        <p:spPr>
          <a:xfrm>
            <a:off x="4584783" y="1817121"/>
            <a:ext cx="245510" cy="613775"/>
          </a:xfrm>
          <a:custGeom>
            <a:avLst/>
            <a:gdLst>
              <a:gd name="connsiteX0" fmla="*/ 175260 w 342900"/>
              <a:gd name="connsiteY0" fmla="*/ 150495 h 857250"/>
              <a:gd name="connsiteX1" fmla="*/ 250508 w 342900"/>
              <a:gd name="connsiteY1" fmla="*/ 75248 h 857250"/>
              <a:gd name="connsiteX2" fmla="*/ 175260 w 342900"/>
              <a:gd name="connsiteY2" fmla="*/ 0 h 857250"/>
              <a:gd name="connsiteX3" fmla="*/ 100013 w 342900"/>
              <a:gd name="connsiteY3" fmla="*/ 75248 h 857250"/>
              <a:gd name="connsiteX4" fmla="*/ 175260 w 342900"/>
              <a:gd name="connsiteY4" fmla="*/ 150495 h 857250"/>
              <a:gd name="connsiteX5" fmla="*/ 258128 w 342900"/>
              <a:gd name="connsiteY5" fmla="*/ 160972 h 857250"/>
              <a:gd name="connsiteX6" fmla="*/ 92392 w 342900"/>
              <a:gd name="connsiteY6" fmla="*/ 160972 h 857250"/>
              <a:gd name="connsiteX7" fmla="*/ 0 w 342900"/>
              <a:gd name="connsiteY7" fmla="*/ 253365 h 857250"/>
              <a:gd name="connsiteX8" fmla="*/ 0 w 342900"/>
              <a:gd name="connsiteY8" fmla="*/ 455295 h 857250"/>
              <a:gd name="connsiteX9" fmla="*/ 36195 w 342900"/>
              <a:gd name="connsiteY9" fmla="*/ 491490 h 857250"/>
              <a:gd name="connsiteX10" fmla="*/ 72390 w 342900"/>
              <a:gd name="connsiteY10" fmla="*/ 455295 h 857250"/>
              <a:gd name="connsiteX11" fmla="*/ 72390 w 342900"/>
              <a:gd name="connsiteY11" fmla="*/ 271463 h 857250"/>
              <a:gd name="connsiteX12" fmla="*/ 77153 w 342900"/>
              <a:gd name="connsiteY12" fmla="*/ 266700 h 857250"/>
              <a:gd name="connsiteX13" fmla="*/ 81915 w 342900"/>
              <a:gd name="connsiteY13" fmla="*/ 271463 h 857250"/>
              <a:gd name="connsiteX14" fmla="*/ 81915 w 342900"/>
              <a:gd name="connsiteY14" fmla="*/ 272415 h 857250"/>
              <a:gd name="connsiteX15" fmla="*/ 81915 w 342900"/>
              <a:gd name="connsiteY15" fmla="*/ 272415 h 857250"/>
              <a:gd name="connsiteX16" fmla="*/ 81915 w 342900"/>
              <a:gd name="connsiteY16" fmla="*/ 818198 h 857250"/>
              <a:gd name="connsiteX17" fmla="*/ 122873 w 342900"/>
              <a:gd name="connsiteY17" fmla="*/ 859155 h 857250"/>
              <a:gd name="connsiteX18" fmla="*/ 126683 w 342900"/>
              <a:gd name="connsiteY18" fmla="*/ 859155 h 857250"/>
              <a:gd name="connsiteX19" fmla="*/ 167640 w 342900"/>
              <a:gd name="connsiteY19" fmla="*/ 818198 h 857250"/>
              <a:gd name="connsiteX20" fmla="*/ 167640 w 342900"/>
              <a:gd name="connsiteY20" fmla="*/ 538163 h 857250"/>
              <a:gd name="connsiteX21" fmla="*/ 175260 w 342900"/>
              <a:gd name="connsiteY21" fmla="*/ 530543 h 857250"/>
              <a:gd name="connsiteX22" fmla="*/ 175260 w 342900"/>
              <a:gd name="connsiteY22" fmla="*/ 530543 h 857250"/>
              <a:gd name="connsiteX23" fmla="*/ 182880 w 342900"/>
              <a:gd name="connsiteY23" fmla="*/ 538163 h 857250"/>
              <a:gd name="connsiteX24" fmla="*/ 182880 w 342900"/>
              <a:gd name="connsiteY24" fmla="*/ 538163 h 857250"/>
              <a:gd name="connsiteX25" fmla="*/ 182880 w 342900"/>
              <a:gd name="connsiteY25" fmla="*/ 538163 h 857250"/>
              <a:gd name="connsiteX26" fmla="*/ 182880 w 342900"/>
              <a:gd name="connsiteY26" fmla="*/ 818198 h 857250"/>
              <a:gd name="connsiteX27" fmla="*/ 223838 w 342900"/>
              <a:gd name="connsiteY27" fmla="*/ 859155 h 857250"/>
              <a:gd name="connsiteX28" fmla="*/ 227648 w 342900"/>
              <a:gd name="connsiteY28" fmla="*/ 859155 h 857250"/>
              <a:gd name="connsiteX29" fmla="*/ 268605 w 342900"/>
              <a:gd name="connsiteY29" fmla="*/ 818198 h 857250"/>
              <a:gd name="connsiteX30" fmla="*/ 268605 w 342900"/>
              <a:gd name="connsiteY30" fmla="*/ 271463 h 857250"/>
              <a:gd name="connsiteX31" fmla="*/ 273368 w 342900"/>
              <a:gd name="connsiteY31" fmla="*/ 266700 h 857250"/>
              <a:gd name="connsiteX32" fmla="*/ 278130 w 342900"/>
              <a:gd name="connsiteY32" fmla="*/ 271463 h 857250"/>
              <a:gd name="connsiteX33" fmla="*/ 278130 w 342900"/>
              <a:gd name="connsiteY33" fmla="*/ 272415 h 857250"/>
              <a:gd name="connsiteX34" fmla="*/ 278130 w 342900"/>
              <a:gd name="connsiteY34" fmla="*/ 272415 h 857250"/>
              <a:gd name="connsiteX35" fmla="*/ 278130 w 342900"/>
              <a:gd name="connsiteY35" fmla="*/ 454343 h 857250"/>
              <a:gd name="connsiteX36" fmla="*/ 314325 w 342900"/>
              <a:gd name="connsiteY36" fmla="*/ 490538 h 857250"/>
              <a:gd name="connsiteX37" fmla="*/ 350520 w 342900"/>
              <a:gd name="connsiteY37" fmla="*/ 454343 h 857250"/>
              <a:gd name="connsiteX38" fmla="*/ 350520 w 342900"/>
              <a:gd name="connsiteY38" fmla="*/ 253365 h 857250"/>
              <a:gd name="connsiteX39" fmla="*/ 258128 w 342900"/>
              <a:gd name="connsiteY39" fmla="*/ 160972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2900" h="857250">
                <a:moveTo>
                  <a:pt x="175260" y="150495"/>
                </a:moveTo>
                <a:cubicBezTo>
                  <a:pt x="217170" y="150495"/>
                  <a:pt x="250508" y="117158"/>
                  <a:pt x="250508" y="75248"/>
                </a:cubicBezTo>
                <a:cubicBezTo>
                  <a:pt x="250508" y="33337"/>
                  <a:pt x="217170" y="0"/>
                  <a:pt x="175260" y="0"/>
                </a:cubicBezTo>
                <a:cubicBezTo>
                  <a:pt x="133350" y="0"/>
                  <a:pt x="100013" y="33337"/>
                  <a:pt x="100013" y="75248"/>
                </a:cubicBezTo>
                <a:cubicBezTo>
                  <a:pt x="100013" y="117158"/>
                  <a:pt x="133350" y="150495"/>
                  <a:pt x="175260" y="150495"/>
                </a:cubicBezTo>
                <a:close/>
                <a:moveTo>
                  <a:pt x="258128" y="160972"/>
                </a:moveTo>
                <a:lnTo>
                  <a:pt x="92392" y="160972"/>
                </a:lnTo>
                <a:cubicBezTo>
                  <a:pt x="41910" y="160972"/>
                  <a:pt x="0" y="202883"/>
                  <a:pt x="0" y="253365"/>
                </a:cubicBezTo>
                <a:lnTo>
                  <a:pt x="0" y="455295"/>
                </a:lnTo>
                <a:cubicBezTo>
                  <a:pt x="0" y="475298"/>
                  <a:pt x="16192" y="491490"/>
                  <a:pt x="36195" y="491490"/>
                </a:cubicBezTo>
                <a:cubicBezTo>
                  <a:pt x="56197" y="491490"/>
                  <a:pt x="72390" y="475298"/>
                  <a:pt x="72390" y="455295"/>
                </a:cubicBezTo>
                <a:lnTo>
                  <a:pt x="72390" y="271463"/>
                </a:lnTo>
                <a:cubicBezTo>
                  <a:pt x="72390" y="268605"/>
                  <a:pt x="74295" y="266700"/>
                  <a:pt x="77153" y="266700"/>
                </a:cubicBezTo>
                <a:cubicBezTo>
                  <a:pt x="80010" y="266700"/>
                  <a:pt x="81915" y="268605"/>
                  <a:pt x="81915" y="271463"/>
                </a:cubicBezTo>
                <a:lnTo>
                  <a:pt x="81915" y="272415"/>
                </a:lnTo>
                <a:lnTo>
                  <a:pt x="81915" y="272415"/>
                </a:lnTo>
                <a:lnTo>
                  <a:pt x="81915" y="818198"/>
                </a:lnTo>
                <a:cubicBezTo>
                  <a:pt x="81915" y="841058"/>
                  <a:pt x="100013" y="859155"/>
                  <a:pt x="122873" y="859155"/>
                </a:cubicBezTo>
                <a:lnTo>
                  <a:pt x="126683" y="859155"/>
                </a:lnTo>
                <a:cubicBezTo>
                  <a:pt x="149542" y="859155"/>
                  <a:pt x="167640" y="841058"/>
                  <a:pt x="167640" y="818198"/>
                </a:cubicBezTo>
                <a:lnTo>
                  <a:pt x="167640" y="538163"/>
                </a:lnTo>
                <a:cubicBezTo>
                  <a:pt x="167640" y="534353"/>
                  <a:pt x="171450" y="530543"/>
                  <a:pt x="175260" y="530543"/>
                </a:cubicBezTo>
                <a:lnTo>
                  <a:pt x="175260" y="530543"/>
                </a:lnTo>
                <a:cubicBezTo>
                  <a:pt x="179070" y="530543"/>
                  <a:pt x="182880" y="534353"/>
                  <a:pt x="182880" y="538163"/>
                </a:cubicBezTo>
                <a:lnTo>
                  <a:pt x="182880" y="538163"/>
                </a:lnTo>
                <a:lnTo>
                  <a:pt x="182880" y="538163"/>
                </a:lnTo>
                <a:lnTo>
                  <a:pt x="182880" y="818198"/>
                </a:lnTo>
                <a:cubicBezTo>
                  <a:pt x="182880" y="841058"/>
                  <a:pt x="200978" y="859155"/>
                  <a:pt x="223838" y="859155"/>
                </a:cubicBezTo>
                <a:lnTo>
                  <a:pt x="227648" y="859155"/>
                </a:lnTo>
                <a:cubicBezTo>
                  <a:pt x="250508" y="859155"/>
                  <a:pt x="268605" y="841058"/>
                  <a:pt x="268605" y="818198"/>
                </a:cubicBezTo>
                <a:lnTo>
                  <a:pt x="268605" y="271463"/>
                </a:lnTo>
                <a:cubicBezTo>
                  <a:pt x="268605" y="268605"/>
                  <a:pt x="270510" y="266700"/>
                  <a:pt x="273368" y="266700"/>
                </a:cubicBezTo>
                <a:cubicBezTo>
                  <a:pt x="276225" y="266700"/>
                  <a:pt x="278130" y="268605"/>
                  <a:pt x="278130" y="271463"/>
                </a:cubicBezTo>
                <a:lnTo>
                  <a:pt x="278130" y="272415"/>
                </a:lnTo>
                <a:lnTo>
                  <a:pt x="278130" y="272415"/>
                </a:lnTo>
                <a:lnTo>
                  <a:pt x="278130" y="454343"/>
                </a:lnTo>
                <a:cubicBezTo>
                  <a:pt x="278130" y="474345"/>
                  <a:pt x="294323" y="490538"/>
                  <a:pt x="314325" y="490538"/>
                </a:cubicBezTo>
                <a:cubicBezTo>
                  <a:pt x="334328" y="490538"/>
                  <a:pt x="350520" y="474345"/>
                  <a:pt x="350520" y="454343"/>
                </a:cubicBezTo>
                <a:lnTo>
                  <a:pt x="350520" y="253365"/>
                </a:lnTo>
                <a:cubicBezTo>
                  <a:pt x="349568" y="201930"/>
                  <a:pt x="308610" y="160972"/>
                  <a:pt x="258128" y="16097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51">
            <a:extLst>
              <a:ext uri="{FF2B5EF4-FFF2-40B4-BE49-F238E27FC236}">
                <a16:creationId xmlns:a16="http://schemas.microsoft.com/office/drawing/2014/main" id="{7A7D4A3F-40D4-46A4-972C-DDDBB08DB09A}"/>
              </a:ext>
            </a:extLst>
          </p:cNvPr>
          <p:cNvSpPr/>
          <p:nvPr/>
        </p:nvSpPr>
        <p:spPr>
          <a:xfrm>
            <a:off x="5041935" y="1817121"/>
            <a:ext cx="300067" cy="613775"/>
          </a:xfrm>
          <a:custGeom>
            <a:avLst/>
            <a:gdLst>
              <a:gd name="connsiteX0" fmla="*/ 213095 w 419100"/>
              <a:gd name="connsiteY0" fmla="*/ 150495 h 857250"/>
              <a:gd name="connsiteX1" fmla="*/ 288342 w 419100"/>
              <a:gd name="connsiteY1" fmla="*/ 75248 h 857250"/>
              <a:gd name="connsiteX2" fmla="*/ 213095 w 419100"/>
              <a:gd name="connsiteY2" fmla="*/ 0 h 857250"/>
              <a:gd name="connsiteX3" fmla="*/ 137847 w 419100"/>
              <a:gd name="connsiteY3" fmla="*/ 75248 h 857250"/>
              <a:gd name="connsiteX4" fmla="*/ 213095 w 419100"/>
              <a:gd name="connsiteY4" fmla="*/ 150495 h 857250"/>
              <a:gd name="connsiteX5" fmla="*/ 425502 w 419100"/>
              <a:gd name="connsiteY5" fmla="*/ 446723 h 857250"/>
              <a:gd name="connsiteX6" fmla="*/ 382640 w 419100"/>
              <a:gd name="connsiteY6" fmla="*/ 238125 h 857250"/>
              <a:gd name="connsiteX7" fmla="*/ 382640 w 419100"/>
              <a:gd name="connsiteY7" fmla="*/ 238125 h 857250"/>
              <a:gd name="connsiteX8" fmla="*/ 381687 w 419100"/>
              <a:gd name="connsiteY8" fmla="*/ 231458 h 857250"/>
              <a:gd name="connsiteX9" fmla="*/ 381687 w 419100"/>
              <a:gd name="connsiteY9" fmla="*/ 231458 h 857250"/>
              <a:gd name="connsiteX10" fmla="*/ 381687 w 419100"/>
              <a:gd name="connsiteY10" fmla="*/ 229553 h 857250"/>
              <a:gd name="connsiteX11" fmla="*/ 381687 w 419100"/>
              <a:gd name="connsiteY11" fmla="*/ 229553 h 857250"/>
              <a:gd name="connsiteX12" fmla="*/ 381687 w 419100"/>
              <a:gd name="connsiteY12" fmla="*/ 229553 h 857250"/>
              <a:gd name="connsiteX13" fmla="*/ 381687 w 419100"/>
              <a:gd name="connsiteY13" fmla="*/ 229553 h 857250"/>
              <a:gd name="connsiteX14" fmla="*/ 360732 w 419100"/>
              <a:gd name="connsiteY14" fmla="*/ 191453 h 857250"/>
              <a:gd name="connsiteX15" fmla="*/ 359780 w 419100"/>
              <a:gd name="connsiteY15" fmla="*/ 190500 h 857250"/>
              <a:gd name="connsiteX16" fmla="*/ 355969 w 419100"/>
              <a:gd name="connsiteY16" fmla="*/ 186690 h 857250"/>
              <a:gd name="connsiteX17" fmla="*/ 354065 w 419100"/>
              <a:gd name="connsiteY17" fmla="*/ 184785 h 857250"/>
              <a:gd name="connsiteX18" fmla="*/ 350255 w 419100"/>
              <a:gd name="connsiteY18" fmla="*/ 180975 h 857250"/>
              <a:gd name="connsiteX19" fmla="*/ 348350 w 419100"/>
              <a:gd name="connsiteY19" fmla="*/ 179070 h 857250"/>
              <a:gd name="connsiteX20" fmla="*/ 344540 w 419100"/>
              <a:gd name="connsiteY20" fmla="*/ 176212 h 857250"/>
              <a:gd name="connsiteX21" fmla="*/ 341682 w 419100"/>
              <a:gd name="connsiteY21" fmla="*/ 174308 h 857250"/>
              <a:gd name="connsiteX22" fmla="*/ 335015 w 419100"/>
              <a:gd name="connsiteY22" fmla="*/ 170498 h 857250"/>
              <a:gd name="connsiteX23" fmla="*/ 330252 w 419100"/>
              <a:gd name="connsiteY23" fmla="*/ 168593 h 857250"/>
              <a:gd name="connsiteX24" fmla="*/ 327395 w 419100"/>
              <a:gd name="connsiteY24" fmla="*/ 167640 h 857250"/>
              <a:gd name="connsiteX25" fmla="*/ 322632 w 419100"/>
              <a:gd name="connsiteY25" fmla="*/ 165735 h 857250"/>
              <a:gd name="connsiteX26" fmla="*/ 318822 w 419100"/>
              <a:gd name="connsiteY26" fmla="*/ 164783 h 857250"/>
              <a:gd name="connsiteX27" fmla="*/ 312155 w 419100"/>
              <a:gd name="connsiteY27" fmla="*/ 162878 h 857250"/>
              <a:gd name="connsiteX28" fmla="*/ 309297 w 419100"/>
              <a:gd name="connsiteY28" fmla="*/ 161925 h 857250"/>
              <a:gd name="connsiteX29" fmla="*/ 303582 w 419100"/>
              <a:gd name="connsiteY29" fmla="*/ 160973 h 857250"/>
              <a:gd name="connsiteX30" fmla="*/ 300725 w 419100"/>
              <a:gd name="connsiteY30" fmla="*/ 160973 h 857250"/>
              <a:gd name="connsiteX31" fmla="*/ 292152 w 419100"/>
              <a:gd name="connsiteY31" fmla="*/ 160973 h 857250"/>
              <a:gd name="connsiteX32" fmla="*/ 125465 w 419100"/>
              <a:gd name="connsiteY32" fmla="*/ 160973 h 857250"/>
              <a:gd name="connsiteX33" fmla="*/ 126417 w 419100"/>
              <a:gd name="connsiteY33" fmla="*/ 160973 h 857250"/>
              <a:gd name="connsiteX34" fmla="*/ 44502 w 419100"/>
              <a:gd name="connsiteY34" fmla="*/ 229553 h 857250"/>
              <a:gd name="connsiteX35" fmla="*/ 44502 w 419100"/>
              <a:gd name="connsiteY35" fmla="*/ 229553 h 857250"/>
              <a:gd name="connsiteX36" fmla="*/ 44502 w 419100"/>
              <a:gd name="connsiteY36" fmla="*/ 231458 h 857250"/>
              <a:gd name="connsiteX37" fmla="*/ 43550 w 419100"/>
              <a:gd name="connsiteY37" fmla="*/ 238125 h 857250"/>
              <a:gd name="connsiteX38" fmla="*/ 687 w 419100"/>
              <a:gd name="connsiteY38" fmla="*/ 446723 h 857250"/>
              <a:gd name="connsiteX39" fmla="*/ 29262 w 419100"/>
              <a:gd name="connsiteY39" fmla="*/ 489585 h 857250"/>
              <a:gd name="connsiteX40" fmla="*/ 72125 w 419100"/>
              <a:gd name="connsiteY40" fmla="*/ 461010 h 857250"/>
              <a:gd name="connsiteX41" fmla="*/ 112129 w 419100"/>
              <a:gd name="connsiteY41" fmla="*/ 269557 h 857250"/>
              <a:gd name="connsiteX42" fmla="*/ 116892 w 419100"/>
              <a:gd name="connsiteY42" fmla="*/ 266700 h 857250"/>
              <a:gd name="connsiteX43" fmla="*/ 119750 w 419100"/>
              <a:gd name="connsiteY43" fmla="*/ 271463 h 857250"/>
              <a:gd name="connsiteX44" fmla="*/ 119750 w 419100"/>
              <a:gd name="connsiteY44" fmla="*/ 273368 h 857250"/>
              <a:gd name="connsiteX45" fmla="*/ 118797 w 419100"/>
              <a:gd name="connsiteY45" fmla="*/ 279082 h 857250"/>
              <a:gd name="connsiteX46" fmla="*/ 53075 w 419100"/>
              <a:gd name="connsiteY46" fmla="*/ 600075 h 857250"/>
              <a:gd name="connsiteX47" fmla="*/ 62600 w 419100"/>
              <a:gd name="connsiteY47" fmla="*/ 614363 h 857250"/>
              <a:gd name="connsiteX48" fmla="*/ 118797 w 419100"/>
              <a:gd name="connsiteY48" fmla="*/ 614363 h 857250"/>
              <a:gd name="connsiteX49" fmla="*/ 118797 w 419100"/>
              <a:gd name="connsiteY49" fmla="*/ 819150 h 857250"/>
              <a:gd name="connsiteX50" fmla="*/ 159755 w 419100"/>
              <a:gd name="connsiteY50" fmla="*/ 860108 h 857250"/>
              <a:gd name="connsiteX51" fmla="*/ 163565 w 419100"/>
              <a:gd name="connsiteY51" fmla="*/ 860108 h 857250"/>
              <a:gd name="connsiteX52" fmla="*/ 204522 w 419100"/>
              <a:gd name="connsiteY52" fmla="*/ 819150 h 857250"/>
              <a:gd name="connsiteX53" fmla="*/ 204522 w 419100"/>
              <a:gd name="connsiteY53" fmla="*/ 615315 h 857250"/>
              <a:gd name="connsiteX54" fmla="*/ 220715 w 419100"/>
              <a:gd name="connsiteY54" fmla="*/ 615315 h 857250"/>
              <a:gd name="connsiteX55" fmla="*/ 220715 w 419100"/>
              <a:gd name="connsiteY55" fmla="*/ 820103 h 857250"/>
              <a:gd name="connsiteX56" fmla="*/ 261672 w 419100"/>
              <a:gd name="connsiteY56" fmla="*/ 861060 h 857250"/>
              <a:gd name="connsiteX57" fmla="*/ 265482 w 419100"/>
              <a:gd name="connsiteY57" fmla="*/ 861060 h 857250"/>
              <a:gd name="connsiteX58" fmla="*/ 306440 w 419100"/>
              <a:gd name="connsiteY58" fmla="*/ 820103 h 857250"/>
              <a:gd name="connsiteX59" fmla="*/ 306440 w 419100"/>
              <a:gd name="connsiteY59" fmla="*/ 615315 h 857250"/>
              <a:gd name="connsiteX60" fmla="*/ 363590 w 419100"/>
              <a:gd name="connsiteY60" fmla="*/ 615315 h 857250"/>
              <a:gd name="connsiteX61" fmla="*/ 374067 w 419100"/>
              <a:gd name="connsiteY61" fmla="*/ 601028 h 857250"/>
              <a:gd name="connsiteX62" fmla="*/ 308345 w 419100"/>
              <a:gd name="connsiteY62" fmla="*/ 280035 h 857250"/>
              <a:gd name="connsiteX63" fmla="*/ 308345 w 419100"/>
              <a:gd name="connsiteY63" fmla="*/ 280035 h 857250"/>
              <a:gd name="connsiteX64" fmla="*/ 306440 w 419100"/>
              <a:gd name="connsiteY64" fmla="*/ 273368 h 857250"/>
              <a:gd name="connsiteX65" fmla="*/ 306440 w 419100"/>
              <a:gd name="connsiteY65" fmla="*/ 271463 h 857250"/>
              <a:gd name="connsiteX66" fmla="*/ 309297 w 419100"/>
              <a:gd name="connsiteY66" fmla="*/ 266700 h 857250"/>
              <a:gd name="connsiteX67" fmla="*/ 314060 w 419100"/>
              <a:gd name="connsiteY67" fmla="*/ 269557 h 857250"/>
              <a:gd name="connsiteX68" fmla="*/ 354065 w 419100"/>
              <a:gd name="connsiteY68" fmla="*/ 461963 h 857250"/>
              <a:gd name="connsiteX69" fmla="*/ 396927 w 419100"/>
              <a:gd name="connsiteY69" fmla="*/ 490538 h 857250"/>
              <a:gd name="connsiteX70" fmla="*/ 419787 w 419100"/>
              <a:gd name="connsiteY70" fmla="*/ 474345 h 857250"/>
              <a:gd name="connsiteX71" fmla="*/ 425502 w 419100"/>
              <a:gd name="connsiteY71" fmla="*/ 44672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9100" h="857250">
                <a:moveTo>
                  <a:pt x="213095" y="150495"/>
                </a:moveTo>
                <a:cubicBezTo>
                  <a:pt x="255005" y="150495"/>
                  <a:pt x="288342" y="117158"/>
                  <a:pt x="288342" y="75248"/>
                </a:cubicBezTo>
                <a:cubicBezTo>
                  <a:pt x="288342" y="33338"/>
                  <a:pt x="255005" y="0"/>
                  <a:pt x="213095" y="0"/>
                </a:cubicBezTo>
                <a:cubicBezTo>
                  <a:pt x="171185" y="0"/>
                  <a:pt x="137847" y="33338"/>
                  <a:pt x="137847" y="75248"/>
                </a:cubicBezTo>
                <a:cubicBezTo>
                  <a:pt x="137847" y="117158"/>
                  <a:pt x="171185" y="150495"/>
                  <a:pt x="213095" y="150495"/>
                </a:cubicBezTo>
                <a:close/>
                <a:moveTo>
                  <a:pt x="425502" y="446723"/>
                </a:moveTo>
                <a:lnTo>
                  <a:pt x="382640" y="238125"/>
                </a:lnTo>
                <a:lnTo>
                  <a:pt x="382640" y="238125"/>
                </a:lnTo>
                <a:cubicBezTo>
                  <a:pt x="382640" y="236220"/>
                  <a:pt x="381687" y="234315"/>
                  <a:pt x="381687" y="231458"/>
                </a:cubicBezTo>
                <a:cubicBezTo>
                  <a:pt x="381687" y="231458"/>
                  <a:pt x="381687" y="231458"/>
                  <a:pt x="381687" y="231458"/>
                </a:cubicBez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cubicBezTo>
                  <a:pt x="377877" y="215265"/>
                  <a:pt x="370257" y="201930"/>
                  <a:pt x="360732" y="191453"/>
                </a:cubicBezTo>
                <a:cubicBezTo>
                  <a:pt x="360732" y="191453"/>
                  <a:pt x="359780" y="190500"/>
                  <a:pt x="359780" y="190500"/>
                </a:cubicBezTo>
                <a:cubicBezTo>
                  <a:pt x="358827" y="189548"/>
                  <a:pt x="356922" y="187643"/>
                  <a:pt x="355969" y="186690"/>
                </a:cubicBezTo>
                <a:cubicBezTo>
                  <a:pt x="355017" y="185737"/>
                  <a:pt x="355017" y="185737"/>
                  <a:pt x="354065" y="184785"/>
                </a:cubicBezTo>
                <a:cubicBezTo>
                  <a:pt x="353112" y="183833"/>
                  <a:pt x="351207" y="181928"/>
                  <a:pt x="350255" y="180975"/>
                </a:cubicBezTo>
                <a:cubicBezTo>
                  <a:pt x="349302" y="180023"/>
                  <a:pt x="348350" y="180023"/>
                  <a:pt x="348350" y="179070"/>
                </a:cubicBezTo>
                <a:cubicBezTo>
                  <a:pt x="347397" y="178118"/>
                  <a:pt x="345492" y="177165"/>
                  <a:pt x="344540" y="176212"/>
                </a:cubicBezTo>
                <a:cubicBezTo>
                  <a:pt x="343587" y="175260"/>
                  <a:pt x="342635" y="175260"/>
                  <a:pt x="341682" y="174308"/>
                </a:cubicBezTo>
                <a:cubicBezTo>
                  <a:pt x="339777" y="173355"/>
                  <a:pt x="336920" y="171450"/>
                  <a:pt x="335015" y="170498"/>
                </a:cubicBezTo>
                <a:cubicBezTo>
                  <a:pt x="333110" y="169545"/>
                  <a:pt x="332157" y="168593"/>
                  <a:pt x="330252" y="168593"/>
                </a:cubicBezTo>
                <a:cubicBezTo>
                  <a:pt x="329300" y="167640"/>
                  <a:pt x="328347" y="167640"/>
                  <a:pt x="327395" y="167640"/>
                </a:cubicBezTo>
                <a:cubicBezTo>
                  <a:pt x="325490" y="166687"/>
                  <a:pt x="324537" y="166687"/>
                  <a:pt x="322632" y="165735"/>
                </a:cubicBezTo>
                <a:cubicBezTo>
                  <a:pt x="321680" y="165735"/>
                  <a:pt x="320727" y="164783"/>
                  <a:pt x="318822" y="164783"/>
                </a:cubicBezTo>
                <a:cubicBezTo>
                  <a:pt x="315965" y="163830"/>
                  <a:pt x="314060" y="163830"/>
                  <a:pt x="312155" y="162878"/>
                </a:cubicBezTo>
                <a:cubicBezTo>
                  <a:pt x="311202" y="162878"/>
                  <a:pt x="310250" y="161925"/>
                  <a:pt x="309297" y="161925"/>
                </a:cubicBezTo>
                <a:cubicBezTo>
                  <a:pt x="307392" y="161925"/>
                  <a:pt x="305487" y="160973"/>
                  <a:pt x="303582" y="160973"/>
                </a:cubicBezTo>
                <a:cubicBezTo>
                  <a:pt x="302630" y="160973"/>
                  <a:pt x="301677" y="160973"/>
                  <a:pt x="300725" y="160973"/>
                </a:cubicBezTo>
                <a:cubicBezTo>
                  <a:pt x="297867" y="160973"/>
                  <a:pt x="295010" y="160973"/>
                  <a:pt x="292152" y="160973"/>
                </a:cubicBezTo>
                <a:lnTo>
                  <a:pt x="125465" y="160973"/>
                </a:lnTo>
                <a:lnTo>
                  <a:pt x="126417" y="160973"/>
                </a:lnTo>
                <a:cubicBezTo>
                  <a:pt x="87365" y="163830"/>
                  <a:pt x="54979" y="192405"/>
                  <a:pt x="44502" y="229553"/>
                </a:cubicBezTo>
                <a:lnTo>
                  <a:pt x="44502" y="229553"/>
                </a:lnTo>
                <a:lnTo>
                  <a:pt x="44502" y="231458"/>
                </a:lnTo>
                <a:cubicBezTo>
                  <a:pt x="43550" y="233362"/>
                  <a:pt x="43550" y="235268"/>
                  <a:pt x="43550" y="238125"/>
                </a:cubicBezTo>
                <a:lnTo>
                  <a:pt x="687" y="446723"/>
                </a:lnTo>
                <a:cubicBezTo>
                  <a:pt x="-3123" y="466725"/>
                  <a:pt x="9260" y="485775"/>
                  <a:pt x="29262" y="489585"/>
                </a:cubicBezTo>
                <a:cubicBezTo>
                  <a:pt x="49265" y="493395"/>
                  <a:pt x="68315" y="481013"/>
                  <a:pt x="72125" y="461010"/>
                </a:cubicBezTo>
                <a:lnTo>
                  <a:pt x="112129" y="269557"/>
                </a:lnTo>
                <a:cubicBezTo>
                  <a:pt x="113082" y="267653"/>
                  <a:pt x="114987" y="265748"/>
                  <a:pt x="116892" y="266700"/>
                </a:cubicBezTo>
                <a:cubicBezTo>
                  <a:pt x="118797" y="266700"/>
                  <a:pt x="120702" y="269557"/>
                  <a:pt x="119750" y="271463"/>
                </a:cubicBezTo>
                <a:lnTo>
                  <a:pt x="119750" y="273368"/>
                </a:lnTo>
                <a:lnTo>
                  <a:pt x="118797" y="279082"/>
                </a:lnTo>
                <a:lnTo>
                  <a:pt x="53075" y="600075"/>
                </a:lnTo>
                <a:cubicBezTo>
                  <a:pt x="50217" y="606743"/>
                  <a:pt x="55932" y="614363"/>
                  <a:pt x="62600" y="614363"/>
                </a:cubicBezTo>
                <a:lnTo>
                  <a:pt x="118797" y="614363"/>
                </a:lnTo>
                <a:lnTo>
                  <a:pt x="118797" y="819150"/>
                </a:lnTo>
                <a:cubicBezTo>
                  <a:pt x="118797" y="842010"/>
                  <a:pt x="136895" y="860108"/>
                  <a:pt x="159755" y="860108"/>
                </a:cubicBezTo>
                <a:lnTo>
                  <a:pt x="163565" y="860108"/>
                </a:lnTo>
                <a:cubicBezTo>
                  <a:pt x="186425" y="860108"/>
                  <a:pt x="204522" y="842010"/>
                  <a:pt x="204522" y="819150"/>
                </a:cubicBezTo>
                <a:lnTo>
                  <a:pt x="204522" y="615315"/>
                </a:lnTo>
                <a:lnTo>
                  <a:pt x="220715" y="615315"/>
                </a:lnTo>
                <a:lnTo>
                  <a:pt x="220715" y="820103"/>
                </a:lnTo>
                <a:cubicBezTo>
                  <a:pt x="220715" y="842963"/>
                  <a:pt x="238812" y="861060"/>
                  <a:pt x="261672" y="861060"/>
                </a:cubicBezTo>
                <a:lnTo>
                  <a:pt x="265482" y="861060"/>
                </a:lnTo>
                <a:cubicBezTo>
                  <a:pt x="288342" y="861060"/>
                  <a:pt x="306440" y="842963"/>
                  <a:pt x="306440" y="820103"/>
                </a:cubicBezTo>
                <a:lnTo>
                  <a:pt x="306440" y="615315"/>
                </a:lnTo>
                <a:lnTo>
                  <a:pt x="363590" y="615315"/>
                </a:lnTo>
                <a:cubicBezTo>
                  <a:pt x="371210" y="615315"/>
                  <a:pt x="375972" y="607695"/>
                  <a:pt x="374067" y="601028"/>
                </a:cubicBezTo>
                <a:lnTo>
                  <a:pt x="308345" y="280035"/>
                </a:lnTo>
                <a:lnTo>
                  <a:pt x="308345" y="280035"/>
                </a:lnTo>
                <a:lnTo>
                  <a:pt x="306440" y="273368"/>
                </a:lnTo>
                <a:lnTo>
                  <a:pt x="306440" y="271463"/>
                </a:lnTo>
                <a:cubicBezTo>
                  <a:pt x="306440" y="269557"/>
                  <a:pt x="307392" y="266700"/>
                  <a:pt x="309297" y="266700"/>
                </a:cubicBezTo>
                <a:cubicBezTo>
                  <a:pt x="311202" y="266700"/>
                  <a:pt x="314060" y="267653"/>
                  <a:pt x="314060" y="269557"/>
                </a:cubicBezTo>
                <a:lnTo>
                  <a:pt x="354065" y="461963"/>
                </a:lnTo>
                <a:cubicBezTo>
                  <a:pt x="357875" y="481965"/>
                  <a:pt x="377877" y="494348"/>
                  <a:pt x="396927" y="490538"/>
                </a:cubicBezTo>
                <a:cubicBezTo>
                  <a:pt x="406452" y="488632"/>
                  <a:pt x="415025" y="482918"/>
                  <a:pt x="419787" y="474345"/>
                </a:cubicBezTo>
                <a:cubicBezTo>
                  <a:pt x="425502" y="466725"/>
                  <a:pt x="428360" y="457200"/>
                  <a:pt x="425502" y="446723"/>
                </a:cubicBezTo>
                <a:close/>
              </a:path>
            </a:pathLst>
          </a:custGeom>
          <a:solidFill>
            <a:srgbClr val="688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1752F-091F-4600-8301-A20AF4447DAB}"/>
              </a:ext>
            </a:extLst>
          </p:cNvPr>
          <p:cNvSpPr/>
          <p:nvPr/>
        </p:nvSpPr>
        <p:spPr>
          <a:xfrm>
            <a:off x="8056880" y="1647753"/>
            <a:ext cx="3433881" cy="1996819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B0B99-B28D-4F0A-B480-9E604E2C9466}"/>
              </a:ext>
            </a:extLst>
          </p:cNvPr>
          <p:cNvSpPr/>
          <p:nvPr/>
        </p:nvSpPr>
        <p:spPr>
          <a:xfrm>
            <a:off x="8056880" y="1405175"/>
            <a:ext cx="3433881" cy="2425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Brand 3 Base Customers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84A8B79-4F65-4857-B663-532F9A939154}"/>
              </a:ext>
            </a:extLst>
          </p:cNvPr>
          <p:cNvGraphicFramePr/>
          <p:nvPr/>
        </p:nvGraphicFramePr>
        <p:xfrm>
          <a:off x="9196059" y="1688421"/>
          <a:ext cx="2310139" cy="11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28DC2A7-AA54-4FF4-B286-3859B1D78630}"/>
              </a:ext>
            </a:extLst>
          </p:cNvPr>
          <p:cNvGraphicFramePr/>
          <p:nvPr/>
        </p:nvGraphicFramePr>
        <p:xfrm>
          <a:off x="8056878" y="2728645"/>
          <a:ext cx="3424280" cy="46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7E31D8D-BC40-4215-A7DF-D189B203A5E4}"/>
              </a:ext>
            </a:extLst>
          </p:cNvPr>
          <p:cNvGraphicFramePr/>
          <p:nvPr/>
        </p:nvGraphicFramePr>
        <p:xfrm>
          <a:off x="8056878" y="3175512"/>
          <a:ext cx="3424280" cy="4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16">
            <a:extLst>
              <a:ext uri="{FF2B5EF4-FFF2-40B4-BE49-F238E27FC236}">
                <a16:creationId xmlns:a16="http://schemas.microsoft.com/office/drawing/2014/main" id="{CD0ABCDD-F5F4-4564-8E26-E255991B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168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58%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FFC70670-51A2-43CB-9A2D-364981F0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598" y="2512085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42%</a:t>
            </a:r>
          </a:p>
        </p:txBody>
      </p:sp>
      <p:sp>
        <p:nvSpPr>
          <p:cNvPr id="29" name="Graphic 48">
            <a:extLst>
              <a:ext uri="{FF2B5EF4-FFF2-40B4-BE49-F238E27FC236}">
                <a16:creationId xmlns:a16="http://schemas.microsoft.com/office/drawing/2014/main" id="{3A945136-2D48-4C9D-B736-6566E22C9CC9}"/>
              </a:ext>
            </a:extLst>
          </p:cNvPr>
          <p:cNvSpPr/>
          <p:nvPr/>
        </p:nvSpPr>
        <p:spPr>
          <a:xfrm>
            <a:off x="8270322" y="1817121"/>
            <a:ext cx="245510" cy="613775"/>
          </a:xfrm>
          <a:custGeom>
            <a:avLst/>
            <a:gdLst>
              <a:gd name="connsiteX0" fmla="*/ 175260 w 342900"/>
              <a:gd name="connsiteY0" fmla="*/ 150495 h 857250"/>
              <a:gd name="connsiteX1" fmla="*/ 250508 w 342900"/>
              <a:gd name="connsiteY1" fmla="*/ 75248 h 857250"/>
              <a:gd name="connsiteX2" fmla="*/ 175260 w 342900"/>
              <a:gd name="connsiteY2" fmla="*/ 0 h 857250"/>
              <a:gd name="connsiteX3" fmla="*/ 100013 w 342900"/>
              <a:gd name="connsiteY3" fmla="*/ 75248 h 857250"/>
              <a:gd name="connsiteX4" fmla="*/ 175260 w 342900"/>
              <a:gd name="connsiteY4" fmla="*/ 150495 h 857250"/>
              <a:gd name="connsiteX5" fmla="*/ 258128 w 342900"/>
              <a:gd name="connsiteY5" fmla="*/ 160972 h 857250"/>
              <a:gd name="connsiteX6" fmla="*/ 92392 w 342900"/>
              <a:gd name="connsiteY6" fmla="*/ 160972 h 857250"/>
              <a:gd name="connsiteX7" fmla="*/ 0 w 342900"/>
              <a:gd name="connsiteY7" fmla="*/ 253365 h 857250"/>
              <a:gd name="connsiteX8" fmla="*/ 0 w 342900"/>
              <a:gd name="connsiteY8" fmla="*/ 455295 h 857250"/>
              <a:gd name="connsiteX9" fmla="*/ 36195 w 342900"/>
              <a:gd name="connsiteY9" fmla="*/ 491490 h 857250"/>
              <a:gd name="connsiteX10" fmla="*/ 72390 w 342900"/>
              <a:gd name="connsiteY10" fmla="*/ 455295 h 857250"/>
              <a:gd name="connsiteX11" fmla="*/ 72390 w 342900"/>
              <a:gd name="connsiteY11" fmla="*/ 271463 h 857250"/>
              <a:gd name="connsiteX12" fmla="*/ 77153 w 342900"/>
              <a:gd name="connsiteY12" fmla="*/ 266700 h 857250"/>
              <a:gd name="connsiteX13" fmla="*/ 81915 w 342900"/>
              <a:gd name="connsiteY13" fmla="*/ 271463 h 857250"/>
              <a:gd name="connsiteX14" fmla="*/ 81915 w 342900"/>
              <a:gd name="connsiteY14" fmla="*/ 272415 h 857250"/>
              <a:gd name="connsiteX15" fmla="*/ 81915 w 342900"/>
              <a:gd name="connsiteY15" fmla="*/ 272415 h 857250"/>
              <a:gd name="connsiteX16" fmla="*/ 81915 w 342900"/>
              <a:gd name="connsiteY16" fmla="*/ 818198 h 857250"/>
              <a:gd name="connsiteX17" fmla="*/ 122873 w 342900"/>
              <a:gd name="connsiteY17" fmla="*/ 859155 h 857250"/>
              <a:gd name="connsiteX18" fmla="*/ 126683 w 342900"/>
              <a:gd name="connsiteY18" fmla="*/ 859155 h 857250"/>
              <a:gd name="connsiteX19" fmla="*/ 167640 w 342900"/>
              <a:gd name="connsiteY19" fmla="*/ 818198 h 857250"/>
              <a:gd name="connsiteX20" fmla="*/ 167640 w 342900"/>
              <a:gd name="connsiteY20" fmla="*/ 538163 h 857250"/>
              <a:gd name="connsiteX21" fmla="*/ 175260 w 342900"/>
              <a:gd name="connsiteY21" fmla="*/ 530543 h 857250"/>
              <a:gd name="connsiteX22" fmla="*/ 175260 w 342900"/>
              <a:gd name="connsiteY22" fmla="*/ 530543 h 857250"/>
              <a:gd name="connsiteX23" fmla="*/ 182880 w 342900"/>
              <a:gd name="connsiteY23" fmla="*/ 538163 h 857250"/>
              <a:gd name="connsiteX24" fmla="*/ 182880 w 342900"/>
              <a:gd name="connsiteY24" fmla="*/ 538163 h 857250"/>
              <a:gd name="connsiteX25" fmla="*/ 182880 w 342900"/>
              <a:gd name="connsiteY25" fmla="*/ 538163 h 857250"/>
              <a:gd name="connsiteX26" fmla="*/ 182880 w 342900"/>
              <a:gd name="connsiteY26" fmla="*/ 818198 h 857250"/>
              <a:gd name="connsiteX27" fmla="*/ 223838 w 342900"/>
              <a:gd name="connsiteY27" fmla="*/ 859155 h 857250"/>
              <a:gd name="connsiteX28" fmla="*/ 227648 w 342900"/>
              <a:gd name="connsiteY28" fmla="*/ 859155 h 857250"/>
              <a:gd name="connsiteX29" fmla="*/ 268605 w 342900"/>
              <a:gd name="connsiteY29" fmla="*/ 818198 h 857250"/>
              <a:gd name="connsiteX30" fmla="*/ 268605 w 342900"/>
              <a:gd name="connsiteY30" fmla="*/ 271463 h 857250"/>
              <a:gd name="connsiteX31" fmla="*/ 273368 w 342900"/>
              <a:gd name="connsiteY31" fmla="*/ 266700 h 857250"/>
              <a:gd name="connsiteX32" fmla="*/ 278130 w 342900"/>
              <a:gd name="connsiteY32" fmla="*/ 271463 h 857250"/>
              <a:gd name="connsiteX33" fmla="*/ 278130 w 342900"/>
              <a:gd name="connsiteY33" fmla="*/ 272415 h 857250"/>
              <a:gd name="connsiteX34" fmla="*/ 278130 w 342900"/>
              <a:gd name="connsiteY34" fmla="*/ 272415 h 857250"/>
              <a:gd name="connsiteX35" fmla="*/ 278130 w 342900"/>
              <a:gd name="connsiteY35" fmla="*/ 454343 h 857250"/>
              <a:gd name="connsiteX36" fmla="*/ 314325 w 342900"/>
              <a:gd name="connsiteY36" fmla="*/ 490538 h 857250"/>
              <a:gd name="connsiteX37" fmla="*/ 350520 w 342900"/>
              <a:gd name="connsiteY37" fmla="*/ 454343 h 857250"/>
              <a:gd name="connsiteX38" fmla="*/ 350520 w 342900"/>
              <a:gd name="connsiteY38" fmla="*/ 253365 h 857250"/>
              <a:gd name="connsiteX39" fmla="*/ 258128 w 342900"/>
              <a:gd name="connsiteY39" fmla="*/ 160972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2900" h="857250">
                <a:moveTo>
                  <a:pt x="175260" y="150495"/>
                </a:moveTo>
                <a:cubicBezTo>
                  <a:pt x="217170" y="150495"/>
                  <a:pt x="250508" y="117158"/>
                  <a:pt x="250508" y="75248"/>
                </a:cubicBezTo>
                <a:cubicBezTo>
                  <a:pt x="250508" y="33337"/>
                  <a:pt x="217170" y="0"/>
                  <a:pt x="175260" y="0"/>
                </a:cubicBezTo>
                <a:cubicBezTo>
                  <a:pt x="133350" y="0"/>
                  <a:pt x="100013" y="33337"/>
                  <a:pt x="100013" y="75248"/>
                </a:cubicBezTo>
                <a:cubicBezTo>
                  <a:pt x="100013" y="117158"/>
                  <a:pt x="133350" y="150495"/>
                  <a:pt x="175260" y="150495"/>
                </a:cubicBezTo>
                <a:close/>
                <a:moveTo>
                  <a:pt x="258128" y="160972"/>
                </a:moveTo>
                <a:lnTo>
                  <a:pt x="92392" y="160972"/>
                </a:lnTo>
                <a:cubicBezTo>
                  <a:pt x="41910" y="160972"/>
                  <a:pt x="0" y="202883"/>
                  <a:pt x="0" y="253365"/>
                </a:cubicBezTo>
                <a:lnTo>
                  <a:pt x="0" y="455295"/>
                </a:lnTo>
                <a:cubicBezTo>
                  <a:pt x="0" y="475298"/>
                  <a:pt x="16192" y="491490"/>
                  <a:pt x="36195" y="491490"/>
                </a:cubicBezTo>
                <a:cubicBezTo>
                  <a:pt x="56197" y="491490"/>
                  <a:pt x="72390" y="475298"/>
                  <a:pt x="72390" y="455295"/>
                </a:cubicBezTo>
                <a:lnTo>
                  <a:pt x="72390" y="271463"/>
                </a:lnTo>
                <a:cubicBezTo>
                  <a:pt x="72390" y="268605"/>
                  <a:pt x="74295" y="266700"/>
                  <a:pt x="77153" y="266700"/>
                </a:cubicBezTo>
                <a:cubicBezTo>
                  <a:pt x="80010" y="266700"/>
                  <a:pt x="81915" y="268605"/>
                  <a:pt x="81915" y="271463"/>
                </a:cubicBezTo>
                <a:lnTo>
                  <a:pt x="81915" y="272415"/>
                </a:lnTo>
                <a:lnTo>
                  <a:pt x="81915" y="272415"/>
                </a:lnTo>
                <a:lnTo>
                  <a:pt x="81915" y="818198"/>
                </a:lnTo>
                <a:cubicBezTo>
                  <a:pt x="81915" y="841058"/>
                  <a:pt x="100013" y="859155"/>
                  <a:pt x="122873" y="859155"/>
                </a:cubicBezTo>
                <a:lnTo>
                  <a:pt x="126683" y="859155"/>
                </a:lnTo>
                <a:cubicBezTo>
                  <a:pt x="149542" y="859155"/>
                  <a:pt x="167640" y="841058"/>
                  <a:pt x="167640" y="818198"/>
                </a:cubicBezTo>
                <a:lnTo>
                  <a:pt x="167640" y="538163"/>
                </a:lnTo>
                <a:cubicBezTo>
                  <a:pt x="167640" y="534353"/>
                  <a:pt x="171450" y="530543"/>
                  <a:pt x="175260" y="530543"/>
                </a:cubicBezTo>
                <a:lnTo>
                  <a:pt x="175260" y="530543"/>
                </a:lnTo>
                <a:cubicBezTo>
                  <a:pt x="179070" y="530543"/>
                  <a:pt x="182880" y="534353"/>
                  <a:pt x="182880" y="538163"/>
                </a:cubicBezTo>
                <a:lnTo>
                  <a:pt x="182880" y="538163"/>
                </a:lnTo>
                <a:lnTo>
                  <a:pt x="182880" y="538163"/>
                </a:lnTo>
                <a:lnTo>
                  <a:pt x="182880" y="818198"/>
                </a:lnTo>
                <a:cubicBezTo>
                  <a:pt x="182880" y="841058"/>
                  <a:pt x="200978" y="859155"/>
                  <a:pt x="223838" y="859155"/>
                </a:cubicBezTo>
                <a:lnTo>
                  <a:pt x="227648" y="859155"/>
                </a:lnTo>
                <a:cubicBezTo>
                  <a:pt x="250508" y="859155"/>
                  <a:pt x="268605" y="841058"/>
                  <a:pt x="268605" y="818198"/>
                </a:cubicBezTo>
                <a:lnTo>
                  <a:pt x="268605" y="271463"/>
                </a:lnTo>
                <a:cubicBezTo>
                  <a:pt x="268605" y="268605"/>
                  <a:pt x="270510" y="266700"/>
                  <a:pt x="273368" y="266700"/>
                </a:cubicBezTo>
                <a:cubicBezTo>
                  <a:pt x="276225" y="266700"/>
                  <a:pt x="278130" y="268605"/>
                  <a:pt x="278130" y="271463"/>
                </a:cubicBezTo>
                <a:lnTo>
                  <a:pt x="278130" y="272415"/>
                </a:lnTo>
                <a:lnTo>
                  <a:pt x="278130" y="272415"/>
                </a:lnTo>
                <a:lnTo>
                  <a:pt x="278130" y="454343"/>
                </a:lnTo>
                <a:cubicBezTo>
                  <a:pt x="278130" y="474345"/>
                  <a:pt x="294323" y="490538"/>
                  <a:pt x="314325" y="490538"/>
                </a:cubicBezTo>
                <a:cubicBezTo>
                  <a:pt x="334328" y="490538"/>
                  <a:pt x="350520" y="474345"/>
                  <a:pt x="350520" y="454343"/>
                </a:cubicBezTo>
                <a:lnTo>
                  <a:pt x="350520" y="253365"/>
                </a:lnTo>
                <a:cubicBezTo>
                  <a:pt x="349568" y="201930"/>
                  <a:pt x="308610" y="160972"/>
                  <a:pt x="258128" y="16097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51">
            <a:extLst>
              <a:ext uri="{FF2B5EF4-FFF2-40B4-BE49-F238E27FC236}">
                <a16:creationId xmlns:a16="http://schemas.microsoft.com/office/drawing/2014/main" id="{8954380B-909F-4629-AFF0-2D9D30BF02FE}"/>
              </a:ext>
            </a:extLst>
          </p:cNvPr>
          <p:cNvSpPr/>
          <p:nvPr/>
        </p:nvSpPr>
        <p:spPr>
          <a:xfrm>
            <a:off x="8727474" y="1817121"/>
            <a:ext cx="300067" cy="613775"/>
          </a:xfrm>
          <a:custGeom>
            <a:avLst/>
            <a:gdLst>
              <a:gd name="connsiteX0" fmla="*/ 213095 w 419100"/>
              <a:gd name="connsiteY0" fmla="*/ 150495 h 857250"/>
              <a:gd name="connsiteX1" fmla="*/ 288342 w 419100"/>
              <a:gd name="connsiteY1" fmla="*/ 75248 h 857250"/>
              <a:gd name="connsiteX2" fmla="*/ 213095 w 419100"/>
              <a:gd name="connsiteY2" fmla="*/ 0 h 857250"/>
              <a:gd name="connsiteX3" fmla="*/ 137847 w 419100"/>
              <a:gd name="connsiteY3" fmla="*/ 75248 h 857250"/>
              <a:gd name="connsiteX4" fmla="*/ 213095 w 419100"/>
              <a:gd name="connsiteY4" fmla="*/ 150495 h 857250"/>
              <a:gd name="connsiteX5" fmla="*/ 425502 w 419100"/>
              <a:gd name="connsiteY5" fmla="*/ 446723 h 857250"/>
              <a:gd name="connsiteX6" fmla="*/ 382640 w 419100"/>
              <a:gd name="connsiteY6" fmla="*/ 238125 h 857250"/>
              <a:gd name="connsiteX7" fmla="*/ 382640 w 419100"/>
              <a:gd name="connsiteY7" fmla="*/ 238125 h 857250"/>
              <a:gd name="connsiteX8" fmla="*/ 381687 w 419100"/>
              <a:gd name="connsiteY8" fmla="*/ 231458 h 857250"/>
              <a:gd name="connsiteX9" fmla="*/ 381687 w 419100"/>
              <a:gd name="connsiteY9" fmla="*/ 231458 h 857250"/>
              <a:gd name="connsiteX10" fmla="*/ 381687 w 419100"/>
              <a:gd name="connsiteY10" fmla="*/ 229553 h 857250"/>
              <a:gd name="connsiteX11" fmla="*/ 381687 w 419100"/>
              <a:gd name="connsiteY11" fmla="*/ 229553 h 857250"/>
              <a:gd name="connsiteX12" fmla="*/ 381687 w 419100"/>
              <a:gd name="connsiteY12" fmla="*/ 229553 h 857250"/>
              <a:gd name="connsiteX13" fmla="*/ 381687 w 419100"/>
              <a:gd name="connsiteY13" fmla="*/ 229553 h 857250"/>
              <a:gd name="connsiteX14" fmla="*/ 360732 w 419100"/>
              <a:gd name="connsiteY14" fmla="*/ 191453 h 857250"/>
              <a:gd name="connsiteX15" fmla="*/ 359780 w 419100"/>
              <a:gd name="connsiteY15" fmla="*/ 190500 h 857250"/>
              <a:gd name="connsiteX16" fmla="*/ 355969 w 419100"/>
              <a:gd name="connsiteY16" fmla="*/ 186690 h 857250"/>
              <a:gd name="connsiteX17" fmla="*/ 354065 w 419100"/>
              <a:gd name="connsiteY17" fmla="*/ 184785 h 857250"/>
              <a:gd name="connsiteX18" fmla="*/ 350255 w 419100"/>
              <a:gd name="connsiteY18" fmla="*/ 180975 h 857250"/>
              <a:gd name="connsiteX19" fmla="*/ 348350 w 419100"/>
              <a:gd name="connsiteY19" fmla="*/ 179070 h 857250"/>
              <a:gd name="connsiteX20" fmla="*/ 344540 w 419100"/>
              <a:gd name="connsiteY20" fmla="*/ 176212 h 857250"/>
              <a:gd name="connsiteX21" fmla="*/ 341682 w 419100"/>
              <a:gd name="connsiteY21" fmla="*/ 174308 h 857250"/>
              <a:gd name="connsiteX22" fmla="*/ 335015 w 419100"/>
              <a:gd name="connsiteY22" fmla="*/ 170498 h 857250"/>
              <a:gd name="connsiteX23" fmla="*/ 330252 w 419100"/>
              <a:gd name="connsiteY23" fmla="*/ 168593 h 857250"/>
              <a:gd name="connsiteX24" fmla="*/ 327395 w 419100"/>
              <a:gd name="connsiteY24" fmla="*/ 167640 h 857250"/>
              <a:gd name="connsiteX25" fmla="*/ 322632 w 419100"/>
              <a:gd name="connsiteY25" fmla="*/ 165735 h 857250"/>
              <a:gd name="connsiteX26" fmla="*/ 318822 w 419100"/>
              <a:gd name="connsiteY26" fmla="*/ 164783 h 857250"/>
              <a:gd name="connsiteX27" fmla="*/ 312155 w 419100"/>
              <a:gd name="connsiteY27" fmla="*/ 162878 h 857250"/>
              <a:gd name="connsiteX28" fmla="*/ 309297 w 419100"/>
              <a:gd name="connsiteY28" fmla="*/ 161925 h 857250"/>
              <a:gd name="connsiteX29" fmla="*/ 303582 w 419100"/>
              <a:gd name="connsiteY29" fmla="*/ 160973 h 857250"/>
              <a:gd name="connsiteX30" fmla="*/ 300725 w 419100"/>
              <a:gd name="connsiteY30" fmla="*/ 160973 h 857250"/>
              <a:gd name="connsiteX31" fmla="*/ 292152 w 419100"/>
              <a:gd name="connsiteY31" fmla="*/ 160973 h 857250"/>
              <a:gd name="connsiteX32" fmla="*/ 125465 w 419100"/>
              <a:gd name="connsiteY32" fmla="*/ 160973 h 857250"/>
              <a:gd name="connsiteX33" fmla="*/ 126417 w 419100"/>
              <a:gd name="connsiteY33" fmla="*/ 160973 h 857250"/>
              <a:gd name="connsiteX34" fmla="*/ 44502 w 419100"/>
              <a:gd name="connsiteY34" fmla="*/ 229553 h 857250"/>
              <a:gd name="connsiteX35" fmla="*/ 44502 w 419100"/>
              <a:gd name="connsiteY35" fmla="*/ 229553 h 857250"/>
              <a:gd name="connsiteX36" fmla="*/ 44502 w 419100"/>
              <a:gd name="connsiteY36" fmla="*/ 231458 h 857250"/>
              <a:gd name="connsiteX37" fmla="*/ 43550 w 419100"/>
              <a:gd name="connsiteY37" fmla="*/ 238125 h 857250"/>
              <a:gd name="connsiteX38" fmla="*/ 687 w 419100"/>
              <a:gd name="connsiteY38" fmla="*/ 446723 h 857250"/>
              <a:gd name="connsiteX39" fmla="*/ 29262 w 419100"/>
              <a:gd name="connsiteY39" fmla="*/ 489585 h 857250"/>
              <a:gd name="connsiteX40" fmla="*/ 72125 w 419100"/>
              <a:gd name="connsiteY40" fmla="*/ 461010 h 857250"/>
              <a:gd name="connsiteX41" fmla="*/ 112129 w 419100"/>
              <a:gd name="connsiteY41" fmla="*/ 269557 h 857250"/>
              <a:gd name="connsiteX42" fmla="*/ 116892 w 419100"/>
              <a:gd name="connsiteY42" fmla="*/ 266700 h 857250"/>
              <a:gd name="connsiteX43" fmla="*/ 119750 w 419100"/>
              <a:gd name="connsiteY43" fmla="*/ 271463 h 857250"/>
              <a:gd name="connsiteX44" fmla="*/ 119750 w 419100"/>
              <a:gd name="connsiteY44" fmla="*/ 273368 h 857250"/>
              <a:gd name="connsiteX45" fmla="*/ 118797 w 419100"/>
              <a:gd name="connsiteY45" fmla="*/ 279082 h 857250"/>
              <a:gd name="connsiteX46" fmla="*/ 53075 w 419100"/>
              <a:gd name="connsiteY46" fmla="*/ 600075 h 857250"/>
              <a:gd name="connsiteX47" fmla="*/ 62600 w 419100"/>
              <a:gd name="connsiteY47" fmla="*/ 614363 h 857250"/>
              <a:gd name="connsiteX48" fmla="*/ 118797 w 419100"/>
              <a:gd name="connsiteY48" fmla="*/ 614363 h 857250"/>
              <a:gd name="connsiteX49" fmla="*/ 118797 w 419100"/>
              <a:gd name="connsiteY49" fmla="*/ 819150 h 857250"/>
              <a:gd name="connsiteX50" fmla="*/ 159755 w 419100"/>
              <a:gd name="connsiteY50" fmla="*/ 860108 h 857250"/>
              <a:gd name="connsiteX51" fmla="*/ 163565 w 419100"/>
              <a:gd name="connsiteY51" fmla="*/ 860108 h 857250"/>
              <a:gd name="connsiteX52" fmla="*/ 204522 w 419100"/>
              <a:gd name="connsiteY52" fmla="*/ 819150 h 857250"/>
              <a:gd name="connsiteX53" fmla="*/ 204522 w 419100"/>
              <a:gd name="connsiteY53" fmla="*/ 615315 h 857250"/>
              <a:gd name="connsiteX54" fmla="*/ 220715 w 419100"/>
              <a:gd name="connsiteY54" fmla="*/ 615315 h 857250"/>
              <a:gd name="connsiteX55" fmla="*/ 220715 w 419100"/>
              <a:gd name="connsiteY55" fmla="*/ 820103 h 857250"/>
              <a:gd name="connsiteX56" fmla="*/ 261672 w 419100"/>
              <a:gd name="connsiteY56" fmla="*/ 861060 h 857250"/>
              <a:gd name="connsiteX57" fmla="*/ 265482 w 419100"/>
              <a:gd name="connsiteY57" fmla="*/ 861060 h 857250"/>
              <a:gd name="connsiteX58" fmla="*/ 306440 w 419100"/>
              <a:gd name="connsiteY58" fmla="*/ 820103 h 857250"/>
              <a:gd name="connsiteX59" fmla="*/ 306440 w 419100"/>
              <a:gd name="connsiteY59" fmla="*/ 615315 h 857250"/>
              <a:gd name="connsiteX60" fmla="*/ 363590 w 419100"/>
              <a:gd name="connsiteY60" fmla="*/ 615315 h 857250"/>
              <a:gd name="connsiteX61" fmla="*/ 374067 w 419100"/>
              <a:gd name="connsiteY61" fmla="*/ 601028 h 857250"/>
              <a:gd name="connsiteX62" fmla="*/ 308345 w 419100"/>
              <a:gd name="connsiteY62" fmla="*/ 280035 h 857250"/>
              <a:gd name="connsiteX63" fmla="*/ 308345 w 419100"/>
              <a:gd name="connsiteY63" fmla="*/ 280035 h 857250"/>
              <a:gd name="connsiteX64" fmla="*/ 306440 w 419100"/>
              <a:gd name="connsiteY64" fmla="*/ 273368 h 857250"/>
              <a:gd name="connsiteX65" fmla="*/ 306440 w 419100"/>
              <a:gd name="connsiteY65" fmla="*/ 271463 h 857250"/>
              <a:gd name="connsiteX66" fmla="*/ 309297 w 419100"/>
              <a:gd name="connsiteY66" fmla="*/ 266700 h 857250"/>
              <a:gd name="connsiteX67" fmla="*/ 314060 w 419100"/>
              <a:gd name="connsiteY67" fmla="*/ 269557 h 857250"/>
              <a:gd name="connsiteX68" fmla="*/ 354065 w 419100"/>
              <a:gd name="connsiteY68" fmla="*/ 461963 h 857250"/>
              <a:gd name="connsiteX69" fmla="*/ 396927 w 419100"/>
              <a:gd name="connsiteY69" fmla="*/ 490538 h 857250"/>
              <a:gd name="connsiteX70" fmla="*/ 419787 w 419100"/>
              <a:gd name="connsiteY70" fmla="*/ 474345 h 857250"/>
              <a:gd name="connsiteX71" fmla="*/ 425502 w 419100"/>
              <a:gd name="connsiteY71" fmla="*/ 44672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9100" h="857250">
                <a:moveTo>
                  <a:pt x="213095" y="150495"/>
                </a:moveTo>
                <a:cubicBezTo>
                  <a:pt x="255005" y="150495"/>
                  <a:pt x="288342" y="117158"/>
                  <a:pt x="288342" y="75248"/>
                </a:cubicBezTo>
                <a:cubicBezTo>
                  <a:pt x="288342" y="33338"/>
                  <a:pt x="255005" y="0"/>
                  <a:pt x="213095" y="0"/>
                </a:cubicBezTo>
                <a:cubicBezTo>
                  <a:pt x="171185" y="0"/>
                  <a:pt x="137847" y="33338"/>
                  <a:pt x="137847" y="75248"/>
                </a:cubicBezTo>
                <a:cubicBezTo>
                  <a:pt x="137847" y="117158"/>
                  <a:pt x="171185" y="150495"/>
                  <a:pt x="213095" y="150495"/>
                </a:cubicBezTo>
                <a:close/>
                <a:moveTo>
                  <a:pt x="425502" y="446723"/>
                </a:moveTo>
                <a:lnTo>
                  <a:pt x="382640" y="238125"/>
                </a:lnTo>
                <a:lnTo>
                  <a:pt x="382640" y="238125"/>
                </a:lnTo>
                <a:cubicBezTo>
                  <a:pt x="382640" y="236220"/>
                  <a:pt x="381687" y="234315"/>
                  <a:pt x="381687" y="231458"/>
                </a:cubicBezTo>
                <a:cubicBezTo>
                  <a:pt x="381687" y="231458"/>
                  <a:pt x="381687" y="231458"/>
                  <a:pt x="381687" y="231458"/>
                </a:cubicBez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cubicBezTo>
                  <a:pt x="377877" y="215265"/>
                  <a:pt x="370257" y="201930"/>
                  <a:pt x="360732" y="191453"/>
                </a:cubicBezTo>
                <a:cubicBezTo>
                  <a:pt x="360732" y="191453"/>
                  <a:pt x="359780" y="190500"/>
                  <a:pt x="359780" y="190500"/>
                </a:cubicBezTo>
                <a:cubicBezTo>
                  <a:pt x="358827" y="189548"/>
                  <a:pt x="356922" y="187643"/>
                  <a:pt x="355969" y="186690"/>
                </a:cubicBezTo>
                <a:cubicBezTo>
                  <a:pt x="355017" y="185737"/>
                  <a:pt x="355017" y="185737"/>
                  <a:pt x="354065" y="184785"/>
                </a:cubicBezTo>
                <a:cubicBezTo>
                  <a:pt x="353112" y="183833"/>
                  <a:pt x="351207" y="181928"/>
                  <a:pt x="350255" y="180975"/>
                </a:cubicBezTo>
                <a:cubicBezTo>
                  <a:pt x="349302" y="180023"/>
                  <a:pt x="348350" y="180023"/>
                  <a:pt x="348350" y="179070"/>
                </a:cubicBezTo>
                <a:cubicBezTo>
                  <a:pt x="347397" y="178118"/>
                  <a:pt x="345492" y="177165"/>
                  <a:pt x="344540" y="176212"/>
                </a:cubicBezTo>
                <a:cubicBezTo>
                  <a:pt x="343587" y="175260"/>
                  <a:pt x="342635" y="175260"/>
                  <a:pt x="341682" y="174308"/>
                </a:cubicBezTo>
                <a:cubicBezTo>
                  <a:pt x="339777" y="173355"/>
                  <a:pt x="336920" y="171450"/>
                  <a:pt x="335015" y="170498"/>
                </a:cubicBezTo>
                <a:cubicBezTo>
                  <a:pt x="333110" y="169545"/>
                  <a:pt x="332157" y="168593"/>
                  <a:pt x="330252" y="168593"/>
                </a:cubicBezTo>
                <a:cubicBezTo>
                  <a:pt x="329300" y="167640"/>
                  <a:pt x="328347" y="167640"/>
                  <a:pt x="327395" y="167640"/>
                </a:cubicBezTo>
                <a:cubicBezTo>
                  <a:pt x="325490" y="166687"/>
                  <a:pt x="324537" y="166687"/>
                  <a:pt x="322632" y="165735"/>
                </a:cubicBezTo>
                <a:cubicBezTo>
                  <a:pt x="321680" y="165735"/>
                  <a:pt x="320727" y="164783"/>
                  <a:pt x="318822" y="164783"/>
                </a:cubicBezTo>
                <a:cubicBezTo>
                  <a:pt x="315965" y="163830"/>
                  <a:pt x="314060" y="163830"/>
                  <a:pt x="312155" y="162878"/>
                </a:cubicBezTo>
                <a:cubicBezTo>
                  <a:pt x="311202" y="162878"/>
                  <a:pt x="310250" y="161925"/>
                  <a:pt x="309297" y="161925"/>
                </a:cubicBezTo>
                <a:cubicBezTo>
                  <a:pt x="307392" y="161925"/>
                  <a:pt x="305487" y="160973"/>
                  <a:pt x="303582" y="160973"/>
                </a:cubicBezTo>
                <a:cubicBezTo>
                  <a:pt x="302630" y="160973"/>
                  <a:pt x="301677" y="160973"/>
                  <a:pt x="300725" y="160973"/>
                </a:cubicBezTo>
                <a:cubicBezTo>
                  <a:pt x="297867" y="160973"/>
                  <a:pt x="295010" y="160973"/>
                  <a:pt x="292152" y="160973"/>
                </a:cubicBezTo>
                <a:lnTo>
                  <a:pt x="125465" y="160973"/>
                </a:lnTo>
                <a:lnTo>
                  <a:pt x="126417" y="160973"/>
                </a:lnTo>
                <a:cubicBezTo>
                  <a:pt x="87365" y="163830"/>
                  <a:pt x="54979" y="192405"/>
                  <a:pt x="44502" y="229553"/>
                </a:cubicBezTo>
                <a:lnTo>
                  <a:pt x="44502" y="229553"/>
                </a:lnTo>
                <a:lnTo>
                  <a:pt x="44502" y="231458"/>
                </a:lnTo>
                <a:cubicBezTo>
                  <a:pt x="43550" y="233362"/>
                  <a:pt x="43550" y="235268"/>
                  <a:pt x="43550" y="238125"/>
                </a:cubicBezTo>
                <a:lnTo>
                  <a:pt x="687" y="446723"/>
                </a:lnTo>
                <a:cubicBezTo>
                  <a:pt x="-3123" y="466725"/>
                  <a:pt x="9260" y="485775"/>
                  <a:pt x="29262" y="489585"/>
                </a:cubicBezTo>
                <a:cubicBezTo>
                  <a:pt x="49265" y="493395"/>
                  <a:pt x="68315" y="481013"/>
                  <a:pt x="72125" y="461010"/>
                </a:cubicBezTo>
                <a:lnTo>
                  <a:pt x="112129" y="269557"/>
                </a:lnTo>
                <a:cubicBezTo>
                  <a:pt x="113082" y="267653"/>
                  <a:pt x="114987" y="265748"/>
                  <a:pt x="116892" y="266700"/>
                </a:cubicBezTo>
                <a:cubicBezTo>
                  <a:pt x="118797" y="266700"/>
                  <a:pt x="120702" y="269557"/>
                  <a:pt x="119750" y="271463"/>
                </a:cubicBezTo>
                <a:lnTo>
                  <a:pt x="119750" y="273368"/>
                </a:lnTo>
                <a:lnTo>
                  <a:pt x="118797" y="279082"/>
                </a:lnTo>
                <a:lnTo>
                  <a:pt x="53075" y="600075"/>
                </a:lnTo>
                <a:cubicBezTo>
                  <a:pt x="50217" y="606743"/>
                  <a:pt x="55932" y="614363"/>
                  <a:pt x="62600" y="614363"/>
                </a:cubicBezTo>
                <a:lnTo>
                  <a:pt x="118797" y="614363"/>
                </a:lnTo>
                <a:lnTo>
                  <a:pt x="118797" y="819150"/>
                </a:lnTo>
                <a:cubicBezTo>
                  <a:pt x="118797" y="842010"/>
                  <a:pt x="136895" y="860108"/>
                  <a:pt x="159755" y="860108"/>
                </a:cubicBezTo>
                <a:lnTo>
                  <a:pt x="163565" y="860108"/>
                </a:lnTo>
                <a:cubicBezTo>
                  <a:pt x="186425" y="860108"/>
                  <a:pt x="204522" y="842010"/>
                  <a:pt x="204522" y="819150"/>
                </a:cubicBezTo>
                <a:lnTo>
                  <a:pt x="204522" y="615315"/>
                </a:lnTo>
                <a:lnTo>
                  <a:pt x="220715" y="615315"/>
                </a:lnTo>
                <a:lnTo>
                  <a:pt x="220715" y="820103"/>
                </a:lnTo>
                <a:cubicBezTo>
                  <a:pt x="220715" y="842963"/>
                  <a:pt x="238812" y="861060"/>
                  <a:pt x="261672" y="861060"/>
                </a:cubicBezTo>
                <a:lnTo>
                  <a:pt x="265482" y="861060"/>
                </a:lnTo>
                <a:cubicBezTo>
                  <a:pt x="288342" y="861060"/>
                  <a:pt x="306440" y="842963"/>
                  <a:pt x="306440" y="820103"/>
                </a:cubicBezTo>
                <a:lnTo>
                  <a:pt x="306440" y="615315"/>
                </a:lnTo>
                <a:lnTo>
                  <a:pt x="363590" y="615315"/>
                </a:lnTo>
                <a:cubicBezTo>
                  <a:pt x="371210" y="615315"/>
                  <a:pt x="375972" y="607695"/>
                  <a:pt x="374067" y="601028"/>
                </a:cubicBezTo>
                <a:lnTo>
                  <a:pt x="308345" y="280035"/>
                </a:lnTo>
                <a:lnTo>
                  <a:pt x="308345" y="280035"/>
                </a:lnTo>
                <a:lnTo>
                  <a:pt x="306440" y="273368"/>
                </a:lnTo>
                <a:lnTo>
                  <a:pt x="306440" y="271463"/>
                </a:lnTo>
                <a:cubicBezTo>
                  <a:pt x="306440" y="269557"/>
                  <a:pt x="307392" y="266700"/>
                  <a:pt x="309297" y="266700"/>
                </a:cubicBezTo>
                <a:cubicBezTo>
                  <a:pt x="311202" y="266700"/>
                  <a:pt x="314060" y="267653"/>
                  <a:pt x="314060" y="269557"/>
                </a:cubicBezTo>
                <a:lnTo>
                  <a:pt x="354065" y="461963"/>
                </a:lnTo>
                <a:cubicBezTo>
                  <a:pt x="357875" y="481965"/>
                  <a:pt x="377877" y="494348"/>
                  <a:pt x="396927" y="490538"/>
                </a:cubicBezTo>
                <a:cubicBezTo>
                  <a:pt x="406452" y="488632"/>
                  <a:pt x="415025" y="482918"/>
                  <a:pt x="419787" y="474345"/>
                </a:cubicBezTo>
                <a:cubicBezTo>
                  <a:pt x="425502" y="466725"/>
                  <a:pt x="428360" y="457200"/>
                  <a:pt x="425502" y="446723"/>
                </a:cubicBezTo>
                <a:close/>
              </a:path>
            </a:pathLst>
          </a:custGeom>
          <a:solidFill>
            <a:srgbClr val="688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CCDAE-A8C0-43ED-BDDD-3ECB83D86F1E}"/>
              </a:ext>
            </a:extLst>
          </p:cNvPr>
          <p:cNvSpPr/>
          <p:nvPr/>
        </p:nvSpPr>
        <p:spPr>
          <a:xfrm>
            <a:off x="6100477" y="4183488"/>
            <a:ext cx="3433881" cy="1996819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CDD2A-6E43-4BA9-ABC4-8B9FDA0C0200}"/>
              </a:ext>
            </a:extLst>
          </p:cNvPr>
          <p:cNvSpPr/>
          <p:nvPr/>
        </p:nvSpPr>
        <p:spPr>
          <a:xfrm>
            <a:off x="6100477" y="3940910"/>
            <a:ext cx="3433881" cy="2425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Total Base Customers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EF182298-CB39-4AA0-BB1C-DF42144A26FB}"/>
              </a:ext>
            </a:extLst>
          </p:cNvPr>
          <p:cNvGraphicFramePr/>
          <p:nvPr/>
        </p:nvGraphicFramePr>
        <p:xfrm>
          <a:off x="7239656" y="4224156"/>
          <a:ext cx="2310139" cy="11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5F7B759-B0DA-4158-AC5F-5765E2571F44}"/>
              </a:ext>
            </a:extLst>
          </p:cNvPr>
          <p:cNvGraphicFramePr/>
          <p:nvPr/>
        </p:nvGraphicFramePr>
        <p:xfrm>
          <a:off x="6100475" y="5231130"/>
          <a:ext cx="3424280" cy="46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98AEE830-AC9B-488E-92DD-A0A235478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827379"/>
              </p:ext>
            </p:extLst>
          </p:nvPr>
        </p:nvGraphicFramePr>
        <p:xfrm>
          <a:off x="6100475" y="5711247"/>
          <a:ext cx="3424280" cy="4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6" name="TextBox 16">
            <a:extLst>
              <a:ext uri="{FF2B5EF4-FFF2-40B4-BE49-F238E27FC236}">
                <a16:creationId xmlns:a16="http://schemas.microsoft.com/office/drawing/2014/main" id="{EE01F523-7F30-48C2-9BA6-3114CEC8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765" y="5047820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>
                <a:latin typeface="+mn-lt"/>
              </a:rPr>
              <a:t>48%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46A62FEA-4964-4E61-882A-FFF0E5AAC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195" y="5047820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>
                <a:latin typeface="+mn-lt"/>
              </a:rPr>
              <a:t>52%</a:t>
            </a:r>
          </a:p>
        </p:txBody>
      </p:sp>
      <p:sp>
        <p:nvSpPr>
          <p:cNvPr id="38" name="Graphic 48">
            <a:extLst>
              <a:ext uri="{FF2B5EF4-FFF2-40B4-BE49-F238E27FC236}">
                <a16:creationId xmlns:a16="http://schemas.microsoft.com/office/drawing/2014/main" id="{71E0FBA9-36A8-4A7E-A187-17CD7D6325B2}"/>
              </a:ext>
            </a:extLst>
          </p:cNvPr>
          <p:cNvSpPr/>
          <p:nvPr/>
        </p:nvSpPr>
        <p:spPr>
          <a:xfrm>
            <a:off x="6313919" y="4352856"/>
            <a:ext cx="245510" cy="613775"/>
          </a:xfrm>
          <a:custGeom>
            <a:avLst/>
            <a:gdLst>
              <a:gd name="connsiteX0" fmla="*/ 175260 w 342900"/>
              <a:gd name="connsiteY0" fmla="*/ 150495 h 857250"/>
              <a:gd name="connsiteX1" fmla="*/ 250508 w 342900"/>
              <a:gd name="connsiteY1" fmla="*/ 75248 h 857250"/>
              <a:gd name="connsiteX2" fmla="*/ 175260 w 342900"/>
              <a:gd name="connsiteY2" fmla="*/ 0 h 857250"/>
              <a:gd name="connsiteX3" fmla="*/ 100013 w 342900"/>
              <a:gd name="connsiteY3" fmla="*/ 75248 h 857250"/>
              <a:gd name="connsiteX4" fmla="*/ 175260 w 342900"/>
              <a:gd name="connsiteY4" fmla="*/ 150495 h 857250"/>
              <a:gd name="connsiteX5" fmla="*/ 258128 w 342900"/>
              <a:gd name="connsiteY5" fmla="*/ 160972 h 857250"/>
              <a:gd name="connsiteX6" fmla="*/ 92392 w 342900"/>
              <a:gd name="connsiteY6" fmla="*/ 160972 h 857250"/>
              <a:gd name="connsiteX7" fmla="*/ 0 w 342900"/>
              <a:gd name="connsiteY7" fmla="*/ 253365 h 857250"/>
              <a:gd name="connsiteX8" fmla="*/ 0 w 342900"/>
              <a:gd name="connsiteY8" fmla="*/ 455295 h 857250"/>
              <a:gd name="connsiteX9" fmla="*/ 36195 w 342900"/>
              <a:gd name="connsiteY9" fmla="*/ 491490 h 857250"/>
              <a:gd name="connsiteX10" fmla="*/ 72390 w 342900"/>
              <a:gd name="connsiteY10" fmla="*/ 455295 h 857250"/>
              <a:gd name="connsiteX11" fmla="*/ 72390 w 342900"/>
              <a:gd name="connsiteY11" fmla="*/ 271463 h 857250"/>
              <a:gd name="connsiteX12" fmla="*/ 77153 w 342900"/>
              <a:gd name="connsiteY12" fmla="*/ 266700 h 857250"/>
              <a:gd name="connsiteX13" fmla="*/ 81915 w 342900"/>
              <a:gd name="connsiteY13" fmla="*/ 271463 h 857250"/>
              <a:gd name="connsiteX14" fmla="*/ 81915 w 342900"/>
              <a:gd name="connsiteY14" fmla="*/ 272415 h 857250"/>
              <a:gd name="connsiteX15" fmla="*/ 81915 w 342900"/>
              <a:gd name="connsiteY15" fmla="*/ 272415 h 857250"/>
              <a:gd name="connsiteX16" fmla="*/ 81915 w 342900"/>
              <a:gd name="connsiteY16" fmla="*/ 818198 h 857250"/>
              <a:gd name="connsiteX17" fmla="*/ 122873 w 342900"/>
              <a:gd name="connsiteY17" fmla="*/ 859155 h 857250"/>
              <a:gd name="connsiteX18" fmla="*/ 126683 w 342900"/>
              <a:gd name="connsiteY18" fmla="*/ 859155 h 857250"/>
              <a:gd name="connsiteX19" fmla="*/ 167640 w 342900"/>
              <a:gd name="connsiteY19" fmla="*/ 818198 h 857250"/>
              <a:gd name="connsiteX20" fmla="*/ 167640 w 342900"/>
              <a:gd name="connsiteY20" fmla="*/ 538163 h 857250"/>
              <a:gd name="connsiteX21" fmla="*/ 175260 w 342900"/>
              <a:gd name="connsiteY21" fmla="*/ 530543 h 857250"/>
              <a:gd name="connsiteX22" fmla="*/ 175260 w 342900"/>
              <a:gd name="connsiteY22" fmla="*/ 530543 h 857250"/>
              <a:gd name="connsiteX23" fmla="*/ 182880 w 342900"/>
              <a:gd name="connsiteY23" fmla="*/ 538163 h 857250"/>
              <a:gd name="connsiteX24" fmla="*/ 182880 w 342900"/>
              <a:gd name="connsiteY24" fmla="*/ 538163 h 857250"/>
              <a:gd name="connsiteX25" fmla="*/ 182880 w 342900"/>
              <a:gd name="connsiteY25" fmla="*/ 538163 h 857250"/>
              <a:gd name="connsiteX26" fmla="*/ 182880 w 342900"/>
              <a:gd name="connsiteY26" fmla="*/ 818198 h 857250"/>
              <a:gd name="connsiteX27" fmla="*/ 223838 w 342900"/>
              <a:gd name="connsiteY27" fmla="*/ 859155 h 857250"/>
              <a:gd name="connsiteX28" fmla="*/ 227648 w 342900"/>
              <a:gd name="connsiteY28" fmla="*/ 859155 h 857250"/>
              <a:gd name="connsiteX29" fmla="*/ 268605 w 342900"/>
              <a:gd name="connsiteY29" fmla="*/ 818198 h 857250"/>
              <a:gd name="connsiteX30" fmla="*/ 268605 w 342900"/>
              <a:gd name="connsiteY30" fmla="*/ 271463 h 857250"/>
              <a:gd name="connsiteX31" fmla="*/ 273368 w 342900"/>
              <a:gd name="connsiteY31" fmla="*/ 266700 h 857250"/>
              <a:gd name="connsiteX32" fmla="*/ 278130 w 342900"/>
              <a:gd name="connsiteY32" fmla="*/ 271463 h 857250"/>
              <a:gd name="connsiteX33" fmla="*/ 278130 w 342900"/>
              <a:gd name="connsiteY33" fmla="*/ 272415 h 857250"/>
              <a:gd name="connsiteX34" fmla="*/ 278130 w 342900"/>
              <a:gd name="connsiteY34" fmla="*/ 272415 h 857250"/>
              <a:gd name="connsiteX35" fmla="*/ 278130 w 342900"/>
              <a:gd name="connsiteY35" fmla="*/ 454343 h 857250"/>
              <a:gd name="connsiteX36" fmla="*/ 314325 w 342900"/>
              <a:gd name="connsiteY36" fmla="*/ 490538 h 857250"/>
              <a:gd name="connsiteX37" fmla="*/ 350520 w 342900"/>
              <a:gd name="connsiteY37" fmla="*/ 454343 h 857250"/>
              <a:gd name="connsiteX38" fmla="*/ 350520 w 342900"/>
              <a:gd name="connsiteY38" fmla="*/ 253365 h 857250"/>
              <a:gd name="connsiteX39" fmla="*/ 258128 w 342900"/>
              <a:gd name="connsiteY39" fmla="*/ 160972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2900" h="857250">
                <a:moveTo>
                  <a:pt x="175260" y="150495"/>
                </a:moveTo>
                <a:cubicBezTo>
                  <a:pt x="217170" y="150495"/>
                  <a:pt x="250508" y="117158"/>
                  <a:pt x="250508" y="75248"/>
                </a:cubicBezTo>
                <a:cubicBezTo>
                  <a:pt x="250508" y="33337"/>
                  <a:pt x="217170" y="0"/>
                  <a:pt x="175260" y="0"/>
                </a:cubicBezTo>
                <a:cubicBezTo>
                  <a:pt x="133350" y="0"/>
                  <a:pt x="100013" y="33337"/>
                  <a:pt x="100013" y="75248"/>
                </a:cubicBezTo>
                <a:cubicBezTo>
                  <a:pt x="100013" y="117158"/>
                  <a:pt x="133350" y="150495"/>
                  <a:pt x="175260" y="150495"/>
                </a:cubicBezTo>
                <a:close/>
                <a:moveTo>
                  <a:pt x="258128" y="160972"/>
                </a:moveTo>
                <a:lnTo>
                  <a:pt x="92392" y="160972"/>
                </a:lnTo>
                <a:cubicBezTo>
                  <a:pt x="41910" y="160972"/>
                  <a:pt x="0" y="202883"/>
                  <a:pt x="0" y="253365"/>
                </a:cubicBezTo>
                <a:lnTo>
                  <a:pt x="0" y="455295"/>
                </a:lnTo>
                <a:cubicBezTo>
                  <a:pt x="0" y="475298"/>
                  <a:pt x="16192" y="491490"/>
                  <a:pt x="36195" y="491490"/>
                </a:cubicBezTo>
                <a:cubicBezTo>
                  <a:pt x="56197" y="491490"/>
                  <a:pt x="72390" y="475298"/>
                  <a:pt x="72390" y="455295"/>
                </a:cubicBezTo>
                <a:lnTo>
                  <a:pt x="72390" y="271463"/>
                </a:lnTo>
                <a:cubicBezTo>
                  <a:pt x="72390" y="268605"/>
                  <a:pt x="74295" y="266700"/>
                  <a:pt x="77153" y="266700"/>
                </a:cubicBezTo>
                <a:cubicBezTo>
                  <a:pt x="80010" y="266700"/>
                  <a:pt x="81915" y="268605"/>
                  <a:pt x="81915" y="271463"/>
                </a:cubicBezTo>
                <a:lnTo>
                  <a:pt x="81915" y="272415"/>
                </a:lnTo>
                <a:lnTo>
                  <a:pt x="81915" y="272415"/>
                </a:lnTo>
                <a:lnTo>
                  <a:pt x="81915" y="818198"/>
                </a:lnTo>
                <a:cubicBezTo>
                  <a:pt x="81915" y="841058"/>
                  <a:pt x="100013" y="859155"/>
                  <a:pt x="122873" y="859155"/>
                </a:cubicBezTo>
                <a:lnTo>
                  <a:pt x="126683" y="859155"/>
                </a:lnTo>
                <a:cubicBezTo>
                  <a:pt x="149542" y="859155"/>
                  <a:pt x="167640" y="841058"/>
                  <a:pt x="167640" y="818198"/>
                </a:cubicBezTo>
                <a:lnTo>
                  <a:pt x="167640" y="538163"/>
                </a:lnTo>
                <a:cubicBezTo>
                  <a:pt x="167640" y="534353"/>
                  <a:pt x="171450" y="530543"/>
                  <a:pt x="175260" y="530543"/>
                </a:cubicBezTo>
                <a:lnTo>
                  <a:pt x="175260" y="530543"/>
                </a:lnTo>
                <a:cubicBezTo>
                  <a:pt x="179070" y="530543"/>
                  <a:pt x="182880" y="534353"/>
                  <a:pt x="182880" y="538163"/>
                </a:cubicBezTo>
                <a:lnTo>
                  <a:pt x="182880" y="538163"/>
                </a:lnTo>
                <a:lnTo>
                  <a:pt x="182880" y="538163"/>
                </a:lnTo>
                <a:lnTo>
                  <a:pt x="182880" y="818198"/>
                </a:lnTo>
                <a:cubicBezTo>
                  <a:pt x="182880" y="841058"/>
                  <a:pt x="200978" y="859155"/>
                  <a:pt x="223838" y="859155"/>
                </a:cubicBezTo>
                <a:lnTo>
                  <a:pt x="227648" y="859155"/>
                </a:lnTo>
                <a:cubicBezTo>
                  <a:pt x="250508" y="859155"/>
                  <a:pt x="268605" y="841058"/>
                  <a:pt x="268605" y="818198"/>
                </a:cubicBezTo>
                <a:lnTo>
                  <a:pt x="268605" y="271463"/>
                </a:lnTo>
                <a:cubicBezTo>
                  <a:pt x="268605" y="268605"/>
                  <a:pt x="270510" y="266700"/>
                  <a:pt x="273368" y="266700"/>
                </a:cubicBezTo>
                <a:cubicBezTo>
                  <a:pt x="276225" y="266700"/>
                  <a:pt x="278130" y="268605"/>
                  <a:pt x="278130" y="271463"/>
                </a:cubicBezTo>
                <a:lnTo>
                  <a:pt x="278130" y="272415"/>
                </a:lnTo>
                <a:lnTo>
                  <a:pt x="278130" y="272415"/>
                </a:lnTo>
                <a:lnTo>
                  <a:pt x="278130" y="454343"/>
                </a:lnTo>
                <a:cubicBezTo>
                  <a:pt x="278130" y="474345"/>
                  <a:pt x="294323" y="490538"/>
                  <a:pt x="314325" y="490538"/>
                </a:cubicBezTo>
                <a:cubicBezTo>
                  <a:pt x="334328" y="490538"/>
                  <a:pt x="350520" y="474345"/>
                  <a:pt x="350520" y="454343"/>
                </a:cubicBezTo>
                <a:lnTo>
                  <a:pt x="350520" y="253365"/>
                </a:lnTo>
                <a:cubicBezTo>
                  <a:pt x="349568" y="201930"/>
                  <a:pt x="308610" y="160972"/>
                  <a:pt x="258128" y="16097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51">
            <a:extLst>
              <a:ext uri="{FF2B5EF4-FFF2-40B4-BE49-F238E27FC236}">
                <a16:creationId xmlns:a16="http://schemas.microsoft.com/office/drawing/2014/main" id="{69C79FFA-D78D-452C-A06A-1E494E9CE893}"/>
              </a:ext>
            </a:extLst>
          </p:cNvPr>
          <p:cNvSpPr/>
          <p:nvPr/>
        </p:nvSpPr>
        <p:spPr>
          <a:xfrm>
            <a:off x="6771071" y="4352856"/>
            <a:ext cx="300067" cy="613775"/>
          </a:xfrm>
          <a:custGeom>
            <a:avLst/>
            <a:gdLst>
              <a:gd name="connsiteX0" fmla="*/ 213095 w 419100"/>
              <a:gd name="connsiteY0" fmla="*/ 150495 h 857250"/>
              <a:gd name="connsiteX1" fmla="*/ 288342 w 419100"/>
              <a:gd name="connsiteY1" fmla="*/ 75248 h 857250"/>
              <a:gd name="connsiteX2" fmla="*/ 213095 w 419100"/>
              <a:gd name="connsiteY2" fmla="*/ 0 h 857250"/>
              <a:gd name="connsiteX3" fmla="*/ 137847 w 419100"/>
              <a:gd name="connsiteY3" fmla="*/ 75248 h 857250"/>
              <a:gd name="connsiteX4" fmla="*/ 213095 w 419100"/>
              <a:gd name="connsiteY4" fmla="*/ 150495 h 857250"/>
              <a:gd name="connsiteX5" fmla="*/ 425502 w 419100"/>
              <a:gd name="connsiteY5" fmla="*/ 446723 h 857250"/>
              <a:gd name="connsiteX6" fmla="*/ 382640 w 419100"/>
              <a:gd name="connsiteY6" fmla="*/ 238125 h 857250"/>
              <a:gd name="connsiteX7" fmla="*/ 382640 w 419100"/>
              <a:gd name="connsiteY7" fmla="*/ 238125 h 857250"/>
              <a:gd name="connsiteX8" fmla="*/ 381687 w 419100"/>
              <a:gd name="connsiteY8" fmla="*/ 231458 h 857250"/>
              <a:gd name="connsiteX9" fmla="*/ 381687 w 419100"/>
              <a:gd name="connsiteY9" fmla="*/ 231458 h 857250"/>
              <a:gd name="connsiteX10" fmla="*/ 381687 w 419100"/>
              <a:gd name="connsiteY10" fmla="*/ 229553 h 857250"/>
              <a:gd name="connsiteX11" fmla="*/ 381687 w 419100"/>
              <a:gd name="connsiteY11" fmla="*/ 229553 h 857250"/>
              <a:gd name="connsiteX12" fmla="*/ 381687 w 419100"/>
              <a:gd name="connsiteY12" fmla="*/ 229553 h 857250"/>
              <a:gd name="connsiteX13" fmla="*/ 381687 w 419100"/>
              <a:gd name="connsiteY13" fmla="*/ 229553 h 857250"/>
              <a:gd name="connsiteX14" fmla="*/ 360732 w 419100"/>
              <a:gd name="connsiteY14" fmla="*/ 191453 h 857250"/>
              <a:gd name="connsiteX15" fmla="*/ 359780 w 419100"/>
              <a:gd name="connsiteY15" fmla="*/ 190500 h 857250"/>
              <a:gd name="connsiteX16" fmla="*/ 355969 w 419100"/>
              <a:gd name="connsiteY16" fmla="*/ 186690 h 857250"/>
              <a:gd name="connsiteX17" fmla="*/ 354065 w 419100"/>
              <a:gd name="connsiteY17" fmla="*/ 184785 h 857250"/>
              <a:gd name="connsiteX18" fmla="*/ 350255 w 419100"/>
              <a:gd name="connsiteY18" fmla="*/ 180975 h 857250"/>
              <a:gd name="connsiteX19" fmla="*/ 348350 w 419100"/>
              <a:gd name="connsiteY19" fmla="*/ 179070 h 857250"/>
              <a:gd name="connsiteX20" fmla="*/ 344540 w 419100"/>
              <a:gd name="connsiteY20" fmla="*/ 176212 h 857250"/>
              <a:gd name="connsiteX21" fmla="*/ 341682 w 419100"/>
              <a:gd name="connsiteY21" fmla="*/ 174308 h 857250"/>
              <a:gd name="connsiteX22" fmla="*/ 335015 w 419100"/>
              <a:gd name="connsiteY22" fmla="*/ 170498 h 857250"/>
              <a:gd name="connsiteX23" fmla="*/ 330252 w 419100"/>
              <a:gd name="connsiteY23" fmla="*/ 168593 h 857250"/>
              <a:gd name="connsiteX24" fmla="*/ 327395 w 419100"/>
              <a:gd name="connsiteY24" fmla="*/ 167640 h 857250"/>
              <a:gd name="connsiteX25" fmla="*/ 322632 w 419100"/>
              <a:gd name="connsiteY25" fmla="*/ 165735 h 857250"/>
              <a:gd name="connsiteX26" fmla="*/ 318822 w 419100"/>
              <a:gd name="connsiteY26" fmla="*/ 164783 h 857250"/>
              <a:gd name="connsiteX27" fmla="*/ 312155 w 419100"/>
              <a:gd name="connsiteY27" fmla="*/ 162878 h 857250"/>
              <a:gd name="connsiteX28" fmla="*/ 309297 w 419100"/>
              <a:gd name="connsiteY28" fmla="*/ 161925 h 857250"/>
              <a:gd name="connsiteX29" fmla="*/ 303582 w 419100"/>
              <a:gd name="connsiteY29" fmla="*/ 160973 h 857250"/>
              <a:gd name="connsiteX30" fmla="*/ 300725 w 419100"/>
              <a:gd name="connsiteY30" fmla="*/ 160973 h 857250"/>
              <a:gd name="connsiteX31" fmla="*/ 292152 w 419100"/>
              <a:gd name="connsiteY31" fmla="*/ 160973 h 857250"/>
              <a:gd name="connsiteX32" fmla="*/ 125465 w 419100"/>
              <a:gd name="connsiteY32" fmla="*/ 160973 h 857250"/>
              <a:gd name="connsiteX33" fmla="*/ 126417 w 419100"/>
              <a:gd name="connsiteY33" fmla="*/ 160973 h 857250"/>
              <a:gd name="connsiteX34" fmla="*/ 44502 w 419100"/>
              <a:gd name="connsiteY34" fmla="*/ 229553 h 857250"/>
              <a:gd name="connsiteX35" fmla="*/ 44502 w 419100"/>
              <a:gd name="connsiteY35" fmla="*/ 229553 h 857250"/>
              <a:gd name="connsiteX36" fmla="*/ 44502 w 419100"/>
              <a:gd name="connsiteY36" fmla="*/ 231458 h 857250"/>
              <a:gd name="connsiteX37" fmla="*/ 43550 w 419100"/>
              <a:gd name="connsiteY37" fmla="*/ 238125 h 857250"/>
              <a:gd name="connsiteX38" fmla="*/ 687 w 419100"/>
              <a:gd name="connsiteY38" fmla="*/ 446723 h 857250"/>
              <a:gd name="connsiteX39" fmla="*/ 29262 w 419100"/>
              <a:gd name="connsiteY39" fmla="*/ 489585 h 857250"/>
              <a:gd name="connsiteX40" fmla="*/ 72125 w 419100"/>
              <a:gd name="connsiteY40" fmla="*/ 461010 h 857250"/>
              <a:gd name="connsiteX41" fmla="*/ 112129 w 419100"/>
              <a:gd name="connsiteY41" fmla="*/ 269557 h 857250"/>
              <a:gd name="connsiteX42" fmla="*/ 116892 w 419100"/>
              <a:gd name="connsiteY42" fmla="*/ 266700 h 857250"/>
              <a:gd name="connsiteX43" fmla="*/ 119750 w 419100"/>
              <a:gd name="connsiteY43" fmla="*/ 271463 h 857250"/>
              <a:gd name="connsiteX44" fmla="*/ 119750 w 419100"/>
              <a:gd name="connsiteY44" fmla="*/ 273368 h 857250"/>
              <a:gd name="connsiteX45" fmla="*/ 118797 w 419100"/>
              <a:gd name="connsiteY45" fmla="*/ 279082 h 857250"/>
              <a:gd name="connsiteX46" fmla="*/ 53075 w 419100"/>
              <a:gd name="connsiteY46" fmla="*/ 600075 h 857250"/>
              <a:gd name="connsiteX47" fmla="*/ 62600 w 419100"/>
              <a:gd name="connsiteY47" fmla="*/ 614363 h 857250"/>
              <a:gd name="connsiteX48" fmla="*/ 118797 w 419100"/>
              <a:gd name="connsiteY48" fmla="*/ 614363 h 857250"/>
              <a:gd name="connsiteX49" fmla="*/ 118797 w 419100"/>
              <a:gd name="connsiteY49" fmla="*/ 819150 h 857250"/>
              <a:gd name="connsiteX50" fmla="*/ 159755 w 419100"/>
              <a:gd name="connsiteY50" fmla="*/ 860108 h 857250"/>
              <a:gd name="connsiteX51" fmla="*/ 163565 w 419100"/>
              <a:gd name="connsiteY51" fmla="*/ 860108 h 857250"/>
              <a:gd name="connsiteX52" fmla="*/ 204522 w 419100"/>
              <a:gd name="connsiteY52" fmla="*/ 819150 h 857250"/>
              <a:gd name="connsiteX53" fmla="*/ 204522 w 419100"/>
              <a:gd name="connsiteY53" fmla="*/ 615315 h 857250"/>
              <a:gd name="connsiteX54" fmla="*/ 220715 w 419100"/>
              <a:gd name="connsiteY54" fmla="*/ 615315 h 857250"/>
              <a:gd name="connsiteX55" fmla="*/ 220715 w 419100"/>
              <a:gd name="connsiteY55" fmla="*/ 820103 h 857250"/>
              <a:gd name="connsiteX56" fmla="*/ 261672 w 419100"/>
              <a:gd name="connsiteY56" fmla="*/ 861060 h 857250"/>
              <a:gd name="connsiteX57" fmla="*/ 265482 w 419100"/>
              <a:gd name="connsiteY57" fmla="*/ 861060 h 857250"/>
              <a:gd name="connsiteX58" fmla="*/ 306440 w 419100"/>
              <a:gd name="connsiteY58" fmla="*/ 820103 h 857250"/>
              <a:gd name="connsiteX59" fmla="*/ 306440 w 419100"/>
              <a:gd name="connsiteY59" fmla="*/ 615315 h 857250"/>
              <a:gd name="connsiteX60" fmla="*/ 363590 w 419100"/>
              <a:gd name="connsiteY60" fmla="*/ 615315 h 857250"/>
              <a:gd name="connsiteX61" fmla="*/ 374067 w 419100"/>
              <a:gd name="connsiteY61" fmla="*/ 601028 h 857250"/>
              <a:gd name="connsiteX62" fmla="*/ 308345 w 419100"/>
              <a:gd name="connsiteY62" fmla="*/ 280035 h 857250"/>
              <a:gd name="connsiteX63" fmla="*/ 308345 w 419100"/>
              <a:gd name="connsiteY63" fmla="*/ 280035 h 857250"/>
              <a:gd name="connsiteX64" fmla="*/ 306440 w 419100"/>
              <a:gd name="connsiteY64" fmla="*/ 273368 h 857250"/>
              <a:gd name="connsiteX65" fmla="*/ 306440 w 419100"/>
              <a:gd name="connsiteY65" fmla="*/ 271463 h 857250"/>
              <a:gd name="connsiteX66" fmla="*/ 309297 w 419100"/>
              <a:gd name="connsiteY66" fmla="*/ 266700 h 857250"/>
              <a:gd name="connsiteX67" fmla="*/ 314060 w 419100"/>
              <a:gd name="connsiteY67" fmla="*/ 269557 h 857250"/>
              <a:gd name="connsiteX68" fmla="*/ 354065 w 419100"/>
              <a:gd name="connsiteY68" fmla="*/ 461963 h 857250"/>
              <a:gd name="connsiteX69" fmla="*/ 396927 w 419100"/>
              <a:gd name="connsiteY69" fmla="*/ 490538 h 857250"/>
              <a:gd name="connsiteX70" fmla="*/ 419787 w 419100"/>
              <a:gd name="connsiteY70" fmla="*/ 474345 h 857250"/>
              <a:gd name="connsiteX71" fmla="*/ 425502 w 419100"/>
              <a:gd name="connsiteY71" fmla="*/ 44672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9100" h="857250">
                <a:moveTo>
                  <a:pt x="213095" y="150495"/>
                </a:moveTo>
                <a:cubicBezTo>
                  <a:pt x="255005" y="150495"/>
                  <a:pt x="288342" y="117158"/>
                  <a:pt x="288342" y="75248"/>
                </a:cubicBezTo>
                <a:cubicBezTo>
                  <a:pt x="288342" y="33338"/>
                  <a:pt x="255005" y="0"/>
                  <a:pt x="213095" y="0"/>
                </a:cubicBezTo>
                <a:cubicBezTo>
                  <a:pt x="171185" y="0"/>
                  <a:pt x="137847" y="33338"/>
                  <a:pt x="137847" y="75248"/>
                </a:cubicBezTo>
                <a:cubicBezTo>
                  <a:pt x="137847" y="117158"/>
                  <a:pt x="171185" y="150495"/>
                  <a:pt x="213095" y="150495"/>
                </a:cubicBezTo>
                <a:close/>
                <a:moveTo>
                  <a:pt x="425502" y="446723"/>
                </a:moveTo>
                <a:lnTo>
                  <a:pt x="382640" y="238125"/>
                </a:lnTo>
                <a:lnTo>
                  <a:pt x="382640" y="238125"/>
                </a:lnTo>
                <a:cubicBezTo>
                  <a:pt x="382640" y="236220"/>
                  <a:pt x="381687" y="234315"/>
                  <a:pt x="381687" y="231458"/>
                </a:cubicBezTo>
                <a:cubicBezTo>
                  <a:pt x="381687" y="231458"/>
                  <a:pt x="381687" y="231458"/>
                  <a:pt x="381687" y="231458"/>
                </a:cubicBez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cubicBezTo>
                  <a:pt x="377877" y="215265"/>
                  <a:pt x="370257" y="201930"/>
                  <a:pt x="360732" y="191453"/>
                </a:cubicBezTo>
                <a:cubicBezTo>
                  <a:pt x="360732" y="191453"/>
                  <a:pt x="359780" y="190500"/>
                  <a:pt x="359780" y="190500"/>
                </a:cubicBezTo>
                <a:cubicBezTo>
                  <a:pt x="358827" y="189548"/>
                  <a:pt x="356922" y="187643"/>
                  <a:pt x="355969" y="186690"/>
                </a:cubicBezTo>
                <a:cubicBezTo>
                  <a:pt x="355017" y="185737"/>
                  <a:pt x="355017" y="185737"/>
                  <a:pt x="354065" y="184785"/>
                </a:cubicBezTo>
                <a:cubicBezTo>
                  <a:pt x="353112" y="183833"/>
                  <a:pt x="351207" y="181928"/>
                  <a:pt x="350255" y="180975"/>
                </a:cubicBezTo>
                <a:cubicBezTo>
                  <a:pt x="349302" y="180023"/>
                  <a:pt x="348350" y="180023"/>
                  <a:pt x="348350" y="179070"/>
                </a:cubicBezTo>
                <a:cubicBezTo>
                  <a:pt x="347397" y="178118"/>
                  <a:pt x="345492" y="177165"/>
                  <a:pt x="344540" y="176212"/>
                </a:cubicBezTo>
                <a:cubicBezTo>
                  <a:pt x="343587" y="175260"/>
                  <a:pt x="342635" y="175260"/>
                  <a:pt x="341682" y="174308"/>
                </a:cubicBezTo>
                <a:cubicBezTo>
                  <a:pt x="339777" y="173355"/>
                  <a:pt x="336920" y="171450"/>
                  <a:pt x="335015" y="170498"/>
                </a:cubicBezTo>
                <a:cubicBezTo>
                  <a:pt x="333110" y="169545"/>
                  <a:pt x="332157" y="168593"/>
                  <a:pt x="330252" y="168593"/>
                </a:cubicBezTo>
                <a:cubicBezTo>
                  <a:pt x="329300" y="167640"/>
                  <a:pt x="328347" y="167640"/>
                  <a:pt x="327395" y="167640"/>
                </a:cubicBezTo>
                <a:cubicBezTo>
                  <a:pt x="325490" y="166687"/>
                  <a:pt x="324537" y="166687"/>
                  <a:pt x="322632" y="165735"/>
                </a:cubicBezTo>
                <a:cubicBezTo>
                  <a:pt x="321680" y="165735"/>
                  <a:pt x="320727" y="164783"/>
                  <a:pt x="318822" y="164783"/>
                </a:cubicBezTo>
                <a:cubicBezTo>
                  <a:pt x="315965" y="163830"/>
                  <a:pt x="314060" y="163830"/>
                  <a:pt x="312155" y="162878"/>
                </a:cubicBezTo>
                <a:cubicBezTo>
                  <a:pt x="311202" y="162878"/>
                  <a:pt x="310250" y="161925"/>
                  <a:pt x="309297" y="161925"/>
                </a:cubicBezTo>
                <a:cubicBezTo>
                  <a:pt x="307392" y="161925"/>
                  <a:pt x="305487" y="160973"/>
                  <a:pt x="303582" y="160973"/>
                </a:cubicBezTo>
                <a:cubicBezTo>
                  <a:pt x="302630" y="160973"/>
                  <a:pt x="301677" y="160973"/>
                  <a:pt x="300725" y="160973"/>
                </a:cubicBezTo>
                <a:cubicBezTo>
                  <a:pt x="297867" y="160973"/>
                  <a:pt x="295010" y="160973"/>
                  <a:pt x="292152" y="160973"/>
                </a:cubicBezTo>
                <a:lnTo>
                  <a:pt x="125465" y="160973"/>
                </a:lnTo>
                <a:lnTo>
                  <a:pt x="126417" y="160973"/>
                </a:lnTo>
                <a:cubicBezTo>
                  <a:pt x="87365" y="163830"/>
                  <a:pt x="54979" y="192405"/>
                  <a:pt x="44502" y="229553"/>
                </a:cubicBezTo>
                <a:lnTo>
                  <a:pt x="44502" y="229553"/>
                </a:lnTo>
                <a:lnTo>
                  <a:pt x="44502" y="231458"/>
                </a:lnTo>
                <a:cubicBezTo>
                  <a:pt x="43550" y="233362"/>
                  <a:pt x="43550" y="235268"/>
                  <a:pt x="43550" y="238125"/>
                </a:cubicBezTo>
                <a:lnTo>
                  <a:pt x="687" y="446723"/>
                </a:lnTo>
                <a:cubicBezTo>
                  <a:pt x="-3123" y="466725"/>
                  <a:pt x="9260" y="485775"/>
                  <a:pt x="29262" y="489585"/>
                </a:cubicBezTo>
                <a:cubicBezTo>
                  <a:pt x="49265" y="493395"/>
                  <a:pt x="68315" y="481013"/>
                  <a:pt x="72125" y="461010"/>
                </a:cubicBezTo>
                <a:lnTo>
                  <a:pt x="112129" y="269557"/>
                </a:lnTo>
                <a:cubicBezTo>
                  <a:pt x="113082" y="267653"/>
                  <a:pt x="114987" y="265748"/>
                  <a:pt x="116892" y="266700"/>
                </a:cubicBezTo>
                <a:cubicBezTo>
                  <a:pt x="118797" y="266700"/>
                  <a:pt x="120702" y="269557"/>
                  <a:pt x="119750" y="271463"/>
                </a:cubicBezTo>
                <a:lnTo>
                  <a:pt x="119750" y="273368"/>
                </a:lnTo>
                <a:lnTo>
                  <a:pt x="118797" y="279082"/>
                </a:lnTo>
                <a:lnTo>
                  <a:pt x="53075" y="600075"/>
                </a:lnTo>
                <a:cubicBezTo>
                  <a:pt x="50217" y="606743"/>
                  <a:pt x="55932" y="614363"/>
                  <a:pt x="62600" y="614363"/>
                </a:cubicBezTo>
                <a:lnTo>
                  <a:pt x="118797" y="614363"/>
                </a:lnTo>
                <a:lnTo>
                  <a:pt x="118797" y="819150"/>
                </a:lnTo>
                <a:cubicBezTo>
                  <a:pt x="118797" y="842010"/>
                  <a:pt x="136895" y="860108"/>
                  <a:pt x="159755" y="860108"/>
                </a:cubicBezTo>
                <a:lnTo>
                  <a:pt x="163565" y="860108"/>
                </a:lnTo>
                <a:cubicBezTo>
                  <a:pt x="186425" y="860108"/>
                  <a:pt x="204522" y="842010"/>
                  <a:pt x="204522" y="819150"/>
                </a:cubicBezTo>
                <a:lnTo>
                  <a:pt x="204522" y="615315"/>
                </a:lnTo>
                <a:lnTo>
                  <a:pt x="220715" y="615315"/>
                </a:lnTo>
                <a:lnTo>
                  <a:pt x="220715" y="820103"/>
                </a:lnTo>
                <a:cubicBezTo>
                  <a:pt x="220715" y="842963"/>
                  <a:pt x="238812" y="861060"/>
                  <a:pt x="261672" y="861060"/>
                </a:cubicBezTo>
                <a:lnTo>
                  <a:pt x="265482" y="861060"/>
                </a:lnTo>
                <a:cubicBezTo>
                  <a:pt x="288342" y="861060"/>
                  <a:pt x="306440" y="842963"/>
                  <a:pt x="306440" y="820103"/>
                </a:cubicBezTo>
                <a:lnTo>
                  <a:pt x="306440" y="615315"/>
                </a:lnTo>
                <a:lnTo>
                  <a:pt x="363590" y="615315"/>
                </a:lnTo>
                <a:cubicBezTo>
                  <a:pt x="371210" y="615315"/>
                  <a:pt x="375972" y="607695"/>
                  <a:pt x="374067" y="601028"/>
                </a:cubicBezTo>
                <a:lnTo>
                  <a:pt x="308345" y="280035"/>
                </a:lnTo>
                <a:lnTo>
                  <a:pt x="308345" y="280035"/>
                </a:lnTo>
                <a:lnTo>
                  <a:pt x="306440" y="273368"/>
                </a:lnTo>
                <a:lnTo>
                  <a:pt x="306440" y="271463"/>
                </a:lnTo>
                <a:cubicBezTo>
                  <a:pt x="306440" y="269557"/>
                  <a:pt x="307392" y="266700"/>
                  <a:pt x="309297" y="266700"/>
                </a:cubicBezTo>
                <a:cubicBezTo>
                  <a:pt x="311202" y="266700"/>
                  <a:pt x="314060" y="267653"/>
                  <a:pt x="314060" y="269557"/>
                </a:cubicBezTo>
                <a:lnTo>
                  <a:pt x="354065" y="461963"/>
                </a:lnTo>
                <a:cubicBezTo>
                  <a:pt x="357875" y="481965"/>
                  <a:pt x="377877" y="494348"/>
                  <a:pt x="396927" y="490538"/>
                </a:cubicBezTo>
                <a:cubicBezTo>
                  <a:pt x="406452" y="488632"/>
                  <a:pt x="415025" y="482918"/>
                  <a:pt x="419787" y="474345"/>
                </a:cubicBezTo>
                <a:cubicBezTo>
                  <a:pt x="425502" y="466725"/>
                  <a:pt x="428360" y="457200"/>
                  <a:pt x="425502" y="446723"/>
                </a:cubicBezTo>
                <a:close/>
              </a:path>
            </a:pathLst>
          </a:custGeom>
          <a:solidFill>
            <a:srgbClr val="688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C588B7-63D1-42D4-8E3F-3D0291C62711}"/>
              </a:ext>
            </a:extLst>
          </p:cNvPr>
          <p:cNvSpPr/>
          <p:nvPr/>
        </p:nvSpPr>
        <p:spPr>
          <a:xfrm>
            <a:off x="2440185" y="4183488"/>
            <a:ext cx="3433881" cy="1996819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2FE491-323C-4568-8AEB-1C7DD896D162}"/>
              </a:ext>
            </a:extLst>
          </p:cNvPr>
          <p:cNvSpPr/>
          <p:nvPr/>
        </p:nvSpPr>
        <p:spPr>
          <a:xfrm>
            <a:off x="2440185" y="3940910"/>
            <a:ext cx="3433881" cy="2425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Brand 4 Base Customers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0E5F47A-5ED9-4097-9F5E-2641D3873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623694"/>
              </p:ext>
            </p:extLst>
          </p:nvPr>
        </p:nvGraphicFramePr>
        <p:xfrm>
          <a:off x="3579364" y="4224156"/>
          <a:ext cx="2310139" cy="11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EB90715B-C268-4AA6-8F41-CA4ADBFD6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219267"/>
              </p:ext>
            </p:extLst>
          </p:nvPr>
        </p:nvGraphicFramePr>
        <p:xfrm>
          <a:off x="2440183" y="5231130"/>
          <a:ext cx="3424280" cy="46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85125999-0DB3-471D-9CAC-B829E098F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208480"/>
              </p:ext>
            </p:extLst>
          </p:nvPr>
        </p:nvGraphicFramePr>
        <p:xfrm>
          <a:off x="2440183" y="5711247"/>
          <a:ext cx="3424280" cy="4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5" name="TextBox 16">
            <a:extLst>
              <a:ext uri="{FF2B5EF4-FFF2-40B4-BE49-F238E27FC236}">
                <a16:creationId xmlns:a16="http://schemas.microsoft.com/office/drawing/2014/main" id="{75A73E36-C82F-47AB-BB80-DB127453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73" y="5047820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52%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90A0536D-0BAA-4E43-A0CA-B3B96E47D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03" y="5047820"/>
            <a:ext cx="283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altLang="en-US" sz="900" b="1" dirty="0">
                <a:latin typeface="+mn-lt"/>
              </a:rPr>
              <a:t>48%</a:t>
            </a:r>
          </a:p>
        </p:txBody>
      </p:sp>
      <p:sp>
        <p:nvSpPr>
          <p:cNvPr id="47" name="Graphic 48">
            <a:extLst>
              <a:ext uri="{FF2B5EF4-FFF2-40B4-BE49-F238E27FC236}">
                <a16:creationId xmlns:a16="http://schemas.microsoft.com/office/drawing/2014/main" id="{92E48BA7-26AE-4D70-BAD9-8EE4EBF39447}"/>
              </a:ext>
            </a:extLst>
          </p:cNvPr>
          <p:cNvSpPr/>
          <p:nvPr/>
        </p:nvSpPr>
        <p:spPr>
          <a:xfrm>
            <a:off x="2653627" y="4352856"/>
            <a:ext cx="245510" cy="613775"/>
          </a:xfrm>
          <a:custGeom>
            <a:avLst/>
            <a:gdLst>
              <a:gd name="connsiteX0" fmla="*/ 175260 w 342900"/>
              <a:gd name="connsiteY0" fmla="*/ 150495 h 857250"/>
              <a:gd name="connsiteX1" fmla="*/ 250508 w 342900"/>
              <a:gd name="connsiteY1" fmla="*/ 75248 h 857250"/>
              <a:gd name="connsiteX2" fmla="*/ 175260 w 342900"/>
              <a:gd name="connsiteY2" fmla="*/ 0 h 857250"/>
              <a:gd name="connsiteX3" fmla="*/ 100013 w 342900"/>
              <a:gd name="connsiteY3" fmla="*/ 75248 h 857250"/>
              <a:gd name="connsiteX4" fmla="*/ 175260 w 342900"/>
              <a:gd name="connsiteY4" fmla="*/ 150495 h 857250"/>
              <a:gd name="connsiteX5" fmla="*/ 258128 w 342900"/>
              <a:gd name="connsiteY5" fmla="*/ 160972 h 857250"/>
              <a:gd name="connsiteX6" fmla="*/ 92392 w 342900"/>
              <a:gd name="connsiteY6" fmla="*/ 160972 h 857250"/>
              <a:gd name="connsiteX7" fmla="*/ 0 w 342900"/>
              <a:gd name="connsiteY7" fmla="*/ 253365 h 857250"/>
              <a:gd name="connsiteX8" fmla="*/ 0 w 342900"/>
              <a:gd name="connsiteY8" fmla="*/ 455295 h 857250"/>
              <a:gd name="connsiteX9" fmla="*/ 36195 w 342900"/>
              <a:gd name="connsiteY9" fmla="*/ 491490 h 857250"/>
              <a:gd name="connsiteX10" fmla="*/ 72390 w 342900"/>
              <a:gd name="connsiteY10" fmla="*/ 455295 h 857250"/>
              <a:gd name="connsiteX11" fmla="*/ 72390 w 342900"/>
              <a:gd name="connsiteY11" fmla="*/ 271463 h 857250"/>
              <a:gd name="connsiteX12" fmla="*/ 77153 w 342900"/>
              <a:gd name="connsiteY12" fmla="*/ 266700 h 857250"/>
              <a:gd name="connsiteX13" fmla="*/ 81915 w 342900"/>
              <a:gd name="connsiteY13" fmla="*/ 271463 h 857250"/>
              <a:gd name="connsiteX14" fmla="*/ 81915 w 342900"/>
              <a:gd name="connsiteY14" fmla="*/ 272415 h 857250"/>
              <a:gd name="connsiteX15" fmla="*/ 81915 w 342900"/>
              <a:gd name="connsiteY15" fmla="*/ 272415 h 857250"/>
              <a:gd name="connsiteX16" fmla="*/ 81915 w 342900"/>
              <a:gd name="connsiteY16" fmla="*/ 818198 h 857250"/>
              <a:gd name="connsiteX17" fmla="*/ 122873 w 342900"/>
              <a:gd name="connsiteY17" fmla="*/ 859155 h 857250"/>
              <a:gd name="connsiteX18" fmla="*/ 126683 w 342900"/>
              <a:gd name="connsiteY18" fmla="*/ 859155 h 857250"/>
              <a:gd name="connsiteX19" fmla="*/ 167640 w 342900"/>
              <a:gd name="connsiteY19" fmla="*/ 818198 h 857250"/>
              <a:gd name="connsiteX20" fmla="*/ 167640 w 342900"/>
              <a:gd name="connsiteY20" fmla="*/ 538163 h 857250"/>
              <a:gd name="connsiteX21" fmla="*/ 175260 w 342900"/>
              <a:gd name="connsiteY21" fmla="*/ 530543 h 857250"/>
              <a:gd name="connsiteX22" fmla="*/ 175260 w 342900"/>
              <a:gd name="connsiteY22" fmla="*/ 530543 h 857250"/>
              <a:gd name="connsiteX23" fmla="*/ 182880 w 342900"/>
              <a:gd name="connsiteY23" fmla="*/ 538163 h 857250"/>
              <a:gd name="connsiteX24" fmla="*/ 182880 w 342900"/>
              <a:gd name="connsiteY24" fmla="*/ 538163 h 857250"/>
              <a:gd name="connsiteX25" fmla="*/ 182880 w 342900"/>
              <a:gd name="connsiteY25" fmla="*/ 538163 h 857250"/>
              <a:gd name="connsiteX26" fmla="*/ 182880 w 342900"/>
              <a:gd name="connsiteY26" fmla="*/ 818198 h 857250"/>
              <a:gd name="connsiteX27" fmla="*/ 223838 w 342900"/>
              <a:gd name="connsiteY27" fmla="*/ 859155 h 857250"/>
              <a:gd name="connsiteX28" fmla="*/ 227648 w 342900"/>
              <a:gd name="connsiteY28" fmla="*/ 859155 h 857250"/>
              <a:gd name="connsiteX29" fmla="*/ 268605 w 342900"/>
              <a:gd name="connsiteY29" fmla="*/ 818198 h 857250"/>
              <a:gd name="connsiteX30" fmla="*/ 268605 w 342900"/>
              <a:gd name="connsiteY30" fmla="*/ 271463 h 857250"/>
              <a:gd name="connsiteX31" fmla="*/ 273368 w 342900"/>
              <a:gd name="connsiteY31" fmla="*/ 266700 h 857250"/>
              <a:gd name="connsiteX32" fmla="*/ 278130 w 342900"/>
              <a:gd name="connsiteY32" fmla="*/ 271463 h 857250"/>
              <a:gd name="connsiteX33" fmla="*/ 278130 w 342900"/>
              <a:gd name="connsiteY33" fmla="*/ 272415 h 857250"/>
              <a:gd name="connsiteX34" fmla="*/ 278130 w 342900"/>
              <a:gd name="connsiteY34" fmla="*/ 272415 h 857250"/>
              <a:gd name="connsiteX35" fmla="*/ 278130 w 342900"/>
              <a:gd name="connsiteY35" fmla="*/ 454343 h 857250"/>
              <a:gd name="connsiteX36" fmla="*/ 314325 w 342900"/>
              <a:gd name="connsiteY36" fmla="*/ 490538 h 857250"/>
              <a:gd name="connsiteX37" fmla="*/ 350520 w 342900"/>
              <a:gd name="connsiteY37" fmla="*/ 454343 h 857250"/>
              <a:gd name="connsiteX38" fmla="*/ 350520 w 342900"/>
              <a:gd name="connsiteY38" fmla="*/ 253365 h 857250"/>
              <a:gd name="connsiteX39" fmla="*/ 258128 w 342900"/>
              <a:gd name="connsiteY39" fmla="*/ 160972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2900" h="857250">
                <a:moveTo>
                  <a:pt x="175260" y="150495"/>
                </a:moveTo>
                <a:cubicBezTo>
                  <a:pt x="217170" y="150495"/>
                  <a:pt x="250508" y="117158"/>
                  <a:pt x="250508" y="75248"/>
                </a:cubicBezTo>
                <a:cubicBezTo>
                  <a:pt x="250508" y="33337"/>
                  <a:pt x="217170" y="0"/>
                  <a:pt x="175260" y="0"/>
                </a:cubicBezTo>
                <a:cubicBezTo>
                  <a:pt x="133350" y="0"/>
                  <a:pt x="100013" y="33337"/>
                  <a:pt x="100013" y="75248"/>
                </a:cubicBezTo>
                <a:cubicBezTo>
                  <a:pt x="100013" y="117158"/>
                  <a:pt x="133350" y="150495"/>
                  <a:pt x="175260" y="150495"/>
                </a:cubicBezTo>
                <a:close/>
                <a:moveTo>
                  <a:pt x="258128" y="160972"/>
                </a:moveTo>
                <a:lnTo>
                  <a:pt x="92392" y="160972"/>
                </a:lnTo>
                <a:cubicBezTo>
                  <a:pt x="41910" y="160972"/>
                  <a:pt x="0" y="202883"/>
                  <a:pt x="0" y="253365"/>
                </a:cubicBezTo>
                <a:lnTo>
                  <a:pt x="0" y="455295"/>
                </a:lnTo>
                <a:cubicBezTo>
                  <a:pt x="0" y="475298"/>
                  <a:pt x="16192" y="491490"/>
                  <a:pt x="36195" y="491490"/>
                </a:cubicBezTo>
                <a:cubicBezTo>
                  <a:pt x="56197" y="491490"/>
                  <a:pt x="72390" y="475298"/>
                  <a:pt x="72390" y="455295"/>
                </a:cubicBezTo>
                <a:lnTo>
                  <a:pt x="72390" y="271463"/>
                </a:lnTo>
                <a:cubicBezTo>
                  <a:pt x="72390" y="268605"/>
                  <a:pt x="74295" y="266700"/>
                  <a:pt x="77153" y="266700"/>
                </a:cubicBezTo>
                <a:cubicBezTo>
                  <a:pt x="80010" y="266700"/>
                  <a:pt x="81915" y="268605"/>
                  <a:pt x="81915" y="271463"/>
                </a:cubicBezTo>
                <a:lnTo>
                  <a:pt x="81915" y="272415"/>
                </a:lnTo>
                <a:lnTo>
                  <a:pt x="81915" y="272415"/>
                </a:lnTo>
                <a:lnTo>
                  <a:pt x="81915" y="818198"/>
                </a:lnTo>
                <a:cubicBezTo>
                  <a:pt x="81915" y="841058"/>
                  <a:pt x="100013" y="859155"/>
                  <a:pt x="122873" y="859155"/>
                </a:cubicBezTo>
                <a:lnTo>
                  <a:pt x="126683" y="859155"/>
                </a:lnTo>
                <a:cubicBezTo>
                  <a:pt x="149542" y="859155"/>
                  <a:pt x="167640" y="841058"/>
                  <a:pt x="167640" y="818198"/>
                </a:cubicBezTo>
                <a:lnTo>
                  <a:pt x="167640" y="538163"/>
                </a:lnTo>
                <a:cubicBezTo>
                  <a:pt x="167640" y="534353"/>
                  <a:pt x="171450" y="530543"/>
                  <a:pt x="175260" y="530543"/>
                </a:cubicBezTo>
                <a:lnTo>
                  <a:pt x="175260" y="530543"/>
                </a:lnTo>
                <a:cubicBezTo>
                  <a:pt x="179070" y="530543"/>
                  <a:pt x="182880" y="534353"/>
                  <a:pt x="182880" y="538163"/>
                </a:cubicBezTo>
                <a:lnTo>
                  <a:pt x="182880" y="538163"/>
                </a:lnTo>
                <a:lnTo>
                  <a:pt x="182880" y="538163"/>
                </a:lnTo>
                <a:lnTo>
                  <a:pt x="182880" y="818198"/>
                </a:lnTo>
                <a:cubicBezTo>
                  <a:pt x="182880" y="841058"/>
                  <a:pt x="200978" y="859155"/>
                  <a:pt x="223838" y="859155"/>
                </a:cubicBezTo>
                <a:lnTo>
                  <a:pt x="227648" y="859155"/>
                </a:lnTo>
                <a:cubicBezTo>
                  <a:pt x="250508" y="859155"/>
                  <a:pt x="268605" y="841058"/>
                  <a:pt x="268605" y="818198"/>
                </a:cubicBezTo>
                <a:lnTo>
                  <a:pt x="268605" y="271463"/>
                </a:lnTo>
                <a:cubicBezTo>
                  <a:pt x="268605" y="268605"/>
                  <a:pt x="270510" y="266700"/>
                  <a:pt x="273368" y="266700"/>
                </a:cubicBezTo>
                <a:cubicBezTo>
                  <a:pt x="276225" y="266700"/>
                  <a:pt x="278130" y="268605"/>
                  <a:pt x="278130" y="271463"/>
                </a:cubicBezTo>
                <a:lnTo>
                  <a:pt x="278130" y="272415"/>
                </a:lnTo>
                <a:lnTo>
                  <a:pt x="278130" y="272415"/>
                </a:lnTo>
                <a:lnTo>
                  <a:pt x="278130" y="454343"/>
                </a:lnTo>
                <a:cubicBezTo>
                  <a:pt x="278130" y="474345"/>
                  <a:pt x="294323" y="490538"/>
                  <a:pt x="314325" y="490538"/>
                </a:cubicBezTo>
                <a:cubicBezTo>
                  <a:pt x="334328" y="490538"/>
                  <a:pt x="350520" y="474345"/>
                  <a:pt x="350520" y="454343"/>
                </a:cubicBezTo>
                <a:lnTo>
                  <a:pt x="350520" y="253365"/>
                </a:lnTo>
                <a:cubicBezTo>
                  <a:pt x="349568" y="201930"/>
                  <a:pt x="308610" y="160972"/>
                  <a:pt x="258128" y="16097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51">
            <a:extLst>
              <a:ext uri="{FF2B5EF4-FFF2-40B4-BE49-F238E27FC236}">
                <a16:creationId xmlns:a16="http://schemas.microsoft.com/office/drawing/2014/main" id="{A91E89E0-79BB-4C67-8399-D204F9C92020}"/>
              </a:ext>
            </a:extLst>
          </p:cNvPr>
          <p:cNvSpPr/>
          <p:nvPr/>
        </p:nvSpPr>
        <p:spPr>
          <a:xfrm>
            <a:off x="3110779" y="4352856"/>
            <a:ext cx="300067" cy="613775"/>
          </a:xfrm>
          <a:custGeom>
            <a:avLst/>
            <a:gdLst>
              <a:gd name="connsiteX0" fmla="*/ 213095 w 419100"/>
              <a:gd name="connsiteY0" fmla="*/ 150495 h 857250"/>
              <a:gd name="connsiteX1" fmla="*/ 288342 w 419100"/>
              <a:gd name="connsiteY1" fmla="*/ 75248 h 857250"/>
              <a:gd name="connsiteX2" fmla="*/ 213095 w 419100"/>
              <a:gd name="connsiteY2" fmla="*/ 0 h 857250"/>
              <a:gd name="connsiteX3" fmla="*/ 137847 w 419100"/>
              <a:gd name="connsiteY3" fmla="*/ 75248 h 857250"/>
              <a:gd name="connsiteX4" fmla="*/ 213095 w 419100"/>
              <a:gd name="connsiteY4" fmla="*/ 150495 h 857250"/>
              <a:gd name="connsiteX5" fmla="*/ 425502 w 419100"/>
              <a:gd name="connsiteY5" fmla="*/ 446723 h 857250"/>
              <a:gd name="connsiteX6" fmla="*/ 382640 w 419100"/>
              <a:gd name="connsiteY6" fmla="*/ 238125 h 857250"/>
              <a:gd name="connsiteX7" fmla="*/ 382640 w 419100"/>
              <a:gd name="connsiteY7" fmla="*/ 238125 h 857250"/>
              <a:gd name="connsiteX8" fmla="*/ 381687 w 419100"/>
              <a:gd name="connsiteY8" fmla="*/ 231458 h 857250"/>
              <a:gd name="connsiteX9" fmla="*/ 381687 w 419100"/>
              <a:gd name="connsiteY9" fmla="*/ 231458 h 857250"/>
              <a:gd name="connsiteX10" fmla="*/ 381687 w 419100"/>
              <a:gd name="connsiteY10" fmla="*/ 229553 h 857250"/>
              <a:gd name="connsiteX11" fmla="*/ 381687 w 419100"/>
              <a:gd name="connsiteY11" fmla="*/ 229553 h 857250"/>
              <a:gd name="connsiteX12" fmla="*/ 381687 w 419100"/>
              <a:gd name="connsiteY12" fmla="*/ 229553 h 857250"/>
              <a:gd name="connsiteX13" fmla="*/ 381687 w 419100"/>
              <a:gd name="connsiteY13" fmla="*/ 229553 h 857250"/>
              <a:gd name="connsiteX14" fmla="*/ 360732 w 419100"/>
              <a:gd name="connsiteY14" fmla="*/ 191453 h 857250"/>
              <a:gd name="connsiteX15" fmla="*/ 359780 w 419100"/>
              <a:gd name="connsiteY15" fmla="*/ 190500 h 857250"/>
              <a:gd name="connsiteX16" fmla="*/ 355969 w 419100"/>
              <a:gd name="connsiteY16" fmla="*/ 186690 h 857250"/>
              <a:gd name="connsiteX17" fmla="*/ 354065 w 419100"/>
              <a:gd name="connsiteY17" fmla="*/ 184785 h 857250"/>
              <a:gd name="connsiteX18" fmla="*/ 350255 w 419100"/>
              <a:gd name="connsiteY18" fmla="*/ 180975 h 857250"/>
              <a:gd name="connsiteX19" fmla="*/ 348350 w 419100"/>
              <a:gd name="connsiteY19" fmla="*/ 179070 h 857250"/>
              <a:gd name="connsiteX20" fmla="*/ 344540 w 419100"/>
              <a:gd name="connsiteY20" fmla="*/ 176212 h 857250"/>
              <a:gd name="connsiteX21" fmla="*/ 341682 w 419100"/>
              <a:gd name="connsiteY21" fmla="*/ 174308 h 857250"/>
              <a:gd name="connsiteX22" fmla="*/ 335015 w 419100"/>
              <a:gd name="connsiteY22" fmla="*/ 170498 h 857250"/>
              <a:gd name="connsiteX23" fmla="*/ 330252 w 419100"/>
              <a:gd name="connsiteY23" fmla="*/ 168593 h 857250"/>
              <a:gd name="connsiteX24" fmla="*/ 327395 w 419100"/>
              <a:gd name="connsiteY24" fmla="*/ 167640 h 857250"/>
              <a:gd name="connsiteX25" fmla="*/ 322632 w 419100"/>
              <a:gd name="connsiteY25" fmla="*/ 165735 h 857250"/>
              <a:gd name="connsiteX26" fmla="*/ 318822 w 419100"/>
              <a:gd name="connsiteY26" fmla="*/ 164783 h 857250"/>
              <a:gd name="connsiteX27" fmla="*/ 312155 w 419100"/>
              <a:gd name="connsiteY27" fmla="*/ 162878 h 857250"/>
              <a:gd name="connsiteX28" fmla="*/ 309297 w 419100"/>
              <a:gd name="connsiteY28" fmla="*/ 161925 h 857250"/>
              <a:gd name="connsiteX29" fmla="*/ 303582 w 419100"/>
              <a:gd name="connsiteY29" fmla="*/ 160973 h 857250"/>
              <a:gd name="connsiteX30" fmla="*/ 300725 w 419100"/>
              <a:gd name="connsiteY30" fmla="*/ 160973 h 857250"/>
              <a:gd name="connsiteX31" fmla="*/ 292152 w 419100"/>
              <a:gd name="connsiteY31" fmla="*/ 160973 h 857250"/>
              <a:gd name="connsiteX32" fmla="*/ 125465 w 419100"/>
              <a:gd name="connsiteY32" fmla="*/ 160973 h 857250"/>
              <a:gd name="connsiteX33" fmla="*/ 126417 w 419100"/>
              <a:gd name="connsiteY33" fmla="*/ 160973 h 857250"/>
              <a:gd name="connsiteX34" fmla="*/ 44502 w 419100"/>
              <a:gd name="connsiteY34" fmla="*/ 229553 h 857250"/>
              <a:gd name="connsiteX35" fmla="*/ 44502 w 419100"/>
              <a:gd name="connsiteY35" fmla="*/ 229553 h 857250"/>
              <a:gd name="connsiteX36" fmla="*/ 44502 w 419100"/>
              <a:gd name="connsiteY36" fmla="*/ 231458 h 857250"/>
              <a:gd name="connsiteX37" fmla="*/ 43550 w 419100"/>
              <a:gd name="connsiteY37" fmla="*/ 238125 h 857250"/>
              <a:gd name="connsiteX38" fmla="*/ 687 w 419100"/>
              <a:gd name="connsiteY38" fmla="*/ 446723 h 857250"/>
              <a:gd name="connsiteX39" fmla="*/ 29262 w 419100"/>
              <a:gd name="connsiteY39" fmla="*/ 489585 h 857250"/>
              <a:gd name="connsiteX40" fmla="*/ 72125 w 419100"/>
              <a:gd name="connsiteY40" fmla="*/ 461010 h 857250"/>
              <a:gd name="connsiteX41" fmla="*/ 112129 w 419100"/>
              <a:gd name="connsiteY41" fmla="*/ 269557 h 857250"/>
              <a:gd name="connsiteX42" fmla="*/ 116892 w 419100"/>
              <a:gd name="connsiteY42" fmla="*/ 266700 h 857250"/>
              <a:gd name="connsiteX43" fmla="*/ 119750 w 419100"/>
              <a:gd name="connsiteY43" fmla="*/ 271463 h 857250"/>
              <a:gd name="connsiteX44" fmla="*/ 119750 w 419100"/>
              <a:gd name="connsiteY44" fmla="*/ 273368 h 857250"/>
              <a:gd name="connsiteX45" fmla="*/ 118797 w 419100"/>
              <a:gd name="connsiteY45" fmla="*/ 279082 h 857250"/>
              <a:gd name="connsiteX46" fmla="*/ 53075 w 419100"/>
              <a:gd name="connsiteY46" fmla="*/ 600075 h 857250"/>
              <a:gd name="connsiteX47" fmla="*/ 62600 w 419100"/>
              <a:gd name="connsiteY47" fmla="*/ 614363 h 857250"/>
              <a:gd name="connsiteX48" fmla="*/ 118797 w 419100"/>
              <a:gd name="connsiteY48" fmla="*/ 614363 h 857250"/>
              <a:gd name="connsiteX49" fmla="*/ 118797 w 419100"/>
              <a:gd name="connsiteY49" fmla="*/ 819150 h 857250"/>
              <a:gd name="connsiteX50" fmla="*/ 159755 w 419100"/>
              <a:gd name="connsiteY50" fmla="*/ 860108 h 857250"/>
              <a:gd name="connsiteX51" fmla="*/ 163565 w 419100"/>
              <a:gd name="connsiteY51" fmla="*/ 860108 h 857250"/>
              <a:gd name="connsiteX52" fmla="*/ 204522 w 419100"/>
              <a:gd name="connsiteY52" fmla="*/ 819150 h 857250"/>
              <a:gd name="connsiteX53" fmla="*/ 204522 w 419100"/>
              <a:gd name="connsiteY53" fmla="*/ 615315 h 857250"/>
              <a:gd name="connsiteX54" fmla="*/ 220715 w 419100"/>
              <a:gd name="connsiteY54" fmla="*/ 615315 h 857250"/>
              <a:gd name="connsiteX55" fmla="*/ 220715 w 419100"/>
              <a:gd name="connsiteY55" fmla="*/ 820103 h 857250"/>
              <a:gd name="connsiteX56" fmla="*/ 261672 w 419100"/>
              <a:gd name="connsiteY56" fmla="*/ 861060 h 857250"/>
              <a:gd name="connsiteX57" fmla="*/ 265482 w 419100"/>
              <a:gd name="connsiteY57" fmla="*/ 861060 h 857250"/>
              <a:gd name="connsiteX58" fmla="*/ 306440 w 419100"/>
              <a:gd name="connsiteY58" fmla="*/ 820103 h 857250"/>
              <a:gd name="connsiteX59" fmla="*/ 306440 w 419100"/>
              <a:gd name="connsiteY59" fmla="*/ 615315 h 857250"/>
              <a:gd name="connsiteX60" fmla="*/ 363590 w 419100"/>
              <a:gd name="connsiteY60" fmla="*/ 615315 h 857250"/>
              <a:gd name="connsiteX61" fmla="*/ 374067 w 419100"/>
              <a:gd name="connsiteY61" fmla="*/ 601028 h 857250"/>
              <a:gd name="connsiteX62" fmla="*/ 308345 w 419100"/>
              <a:gd name="connsiteY62" fmla="*/ 280035 h 857250"/>
              <a:gd name="connsiteX63" fmla="*/ 308345 w 419100"/>
              <a:gd name="connsiteY63" fmla="*/ 280035 h 857250"/>
              <a:gd name="connsiteX64" fmla="*/ 306440 w 419100"/>
              <a:gd name="connsiteY64" fmla="*/ 273368 h 857250"/>
              <a:gd name="connsiteX65" fmla="*/ 306440 w 419100"/>
              <a:gd name="connsiteY65" fmla="*/ 271463 h 857250"/>
              <a:gd name="connsiteX66" fmla="*/ 309297 w 419100"/>
              <a:gd name="connsiteY66" fmla="*/ 266700 h 857250"/>
              <a:gd name="connsiteX67" fmla="*/ 314060 w 419100"/>
              <a:gd name="connsiteY67" fmla="*/ 269557 h 857250"/>
              <a:gd name="connsiteX68" fmla="*/ 354065 w 419100"/>
              <a:gd name="connsiteY68" fmla="*/ 461963 h 857250"/>
              <a:gd name="connsiteX69" fmla="*/ 396927 w 419100"/>
              <a:gd name="connsiteY69" fmla="*/ 490538 h 857250"/>
              <a:gd name="connsiteX70" fmla="*/ 419787 w 419100"/>
              <a:gd name="connsiteY70" fmla="*/ 474345 h 857250"/>
              <a:gd name="connsiteX71" fmla="*/ 425502 w 419100"/>
              <a:gd name="connsiteY71" fmla="*/ 44672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9100" h="857250">
                <a:moveTo>
                  <a:pt x="213095" y="150495"/>
                </a:moveTo>
                <a:cubicBezTo>
                  <a:pt x="255005" y="150495"/>
                  <a:pt x="288342" y="117158"/>
                  <a:pt x="288342" y="75248"/>
                </a:cubicBezTo>
                <a:cubicBezTo>
                  <a:pt x="288342" y="33338"/>
                  <a:pt x="255005" y="0"/>
                  <a:pt x="213095" y="0"/>
                </a:cubicBezTo>
                <a:cubicBezTo>
                  <a:pt x="171185" y="0"/>
                  <a:pt x="137847" y="33338"/>
                  <a:pt x="137847" y="75248"/>
                </a:cubicBezTo>
                <a:cubicBezTo>
                  <a:pt x="137847" y="117158"/>
                  <a:pt x="171185" y="150495"/>
                  <a:pt x="213095" y="150495"/>
                </a:cubicBezTo>
                <a:close/>
                <a:moveTo>
                  <a:pt x="425502" y="446723"/>
                </a:moveTo>
                <a:lnTo>
                  <a:pt x="382640" y="238125"/>
                </a:lnTo>
                <a:lnTo>
                  <a:pt x="382640" y="238125"/>
                </a:lnTo>
                <a:cubicBezTo>
                  <a:pt x="382640" y="236220"/>
                  <a:pt x="381687" y="234315"/>
                  <a:pt x="381687" y="231458"/>
                </a:cubicBezTo>
                <a:cubicBezTo>
                  <a:pt x="381687" y="231458"/>
                  <a:pt x="381687" y="231458"/>
                  <a:pt x="381687" y="231458"/>
                </a:cubicBez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lnTo>
                  <a:pt x="381687" y="229553"/>
                </a:lnTo>
                <a:cubicBezTo>
                  <a:pt x="377877" y="215265"/>
                  <a:pt x="370257" y="201930"/>
                  <a:pt x="360732" y="191453"/>
                </a:cubicBezTo>
                <a:cubicBezTo>
                  <a:pt x="360732" y="191453"/>
                  <a:pt x="359780" y="190500"/>
                  <a:pt x="359780" y="190500"/>
                </a:cubicBezTo>
                <a:cubicBezTo>
                  <a:pt x="358827" y="189548"/>
                  <a:pt x="356922" y="187643"/>
                  <a:pt x="355969" y="186690"/>
                </a:cubicBezTo>
                <a:cubicBezTo>
                  <a:pt x="355017" y="185737"/>
                  <a:pt x="355017" y="185737"/>
                  <a:pt x="354065" y="184785"/>
                </a:cubicBezTo>
                <a:cubicBezTo>
                  <a:pt x="353112" y="183833"/>
                  <a:pt x="351207" y="181928"/>
                  <a:pt x="350255" y="180975"/>
                </a:cubicBezTo>
                <a:cubicBezTo>
                  <a:pt x="349302" y="180023"/>
                  <a:pt x="348350" y="180023"/>
                  <a:pt x="348350" y="179070"/>
                </a:cubicBezTo>
                <a:cubicBezTo>
                  <a:pt x="347397" y="178118"/>
                  <a:pt x="345492" y="177165"/>
                  <a:pt x="344540" y="176212"/>
                </a:cubicBezTo>
                <a:cubicBezTo>
                  <a:pt x="343587" y="175260"/>
                  <a:pt x="342635" y="175260"/>
                  <a:pt x="341682" y="174308"/>
                </a:cubicBezTo>
                <a:cubicBezTo>
                  <a:pt x="339777" y="173355"/>
                  <a:pt x="336920" y="171450"/>
                  <a:pt x="335015" y="170498"/>
                </a:cubicBezTo>
                <a:cubicBezTo>
                  <a:pt x="333110" y="169545"/>
                  <a:pt x="332157" y="168593"/>
                  <a:pt x="330252" y="168593"/>
                </a:cubicBezTo>
                <a:cubicBezTo>
                  <a:pt x="329300" y="167640"/>
                  <a:pt x="328347" y="167640"/>
                  <a:pt x="327395" y="167640"/>
                </a:cubicBezTo>
                <a:cubicBezTo>
                  <a:pt x="325490" y="166687"/>
                  <a:pt x="324537" y="166687"/>
                  <a:pt x="322632" y="165735"/>
                </a:cubicBezTo>
                <a:cubicBezTo>
                  <a:pt x="321680" y="165735"/>
                  <a:pt x="320727" y="164783"/>
                  <a:pt x="318822" y="164783"/>
                </a:cubicBezTo>
                <a:cubicBezTo>
                  <a:pt x="315965" y="163830"/>
                  <a:pt x="314060" y="163830"/>
                  <a:pt x="312155" y="162878"/>
                </a:cubicBezTo>
                <a:cubicBezTo>
                  <a:pt x="311202" y="162878"/>
                  <a:pt x="310250" y="161925"/>
                  <a:pt x="309297" y="161925"/>
                </a:cubicBezTo>
                <a:cubicBezTo>
                  <a:pt x="307392" y="161925"/>
                  <a:pt x="305487" y="160973"/>
                  <a:pt x="303582" y="160973"/>
                </a:cubicBezTo>
                <a:cubicBezTo>
                  <a:pt x="302630" y="160973"/>
                  <a:pt x="301677" y="160973"/>
                  <a:pt x="300725" y="160973"/>
                </a:cubicBezTo>
                <a:cubicBezTo>
                  <a:pt x="297867" y="160973"/>
                  <a:pt x="295010" y="160973"/>
                  <a:pt x="292152" y="160973"/>
                </a:cubicBezTo>
                <a:lnTo>
                  <a:pt x="125465" y="160973"/>
                </a:lnTo>
                <a:lnTo>
                  <a:pt x="126417" y="160973"/>
                </a:lnTo>
                <a:cubicBezTo>
                  <a:pt x="87365" y="163830"/>
                  <a:pt x="54979" y="192405"/>
                  <a:pt x="44502" y="229553"/>
                </a:cubicBezTo>
                <a:lnTo>
                  <a:pt x="44502" y="229553"/>
                </a:lnTo>
                <a:lnTo>
                  <a:pt x="44502" y="231458"/>
                </a:lnTo>
                <a:cubicBezTo>
                  <a:pt x="43550" y="233362"/>
                  <a:pt x="43550" y="235268"/>
                  <a:pt x="43550" y="238125"/>
                </a:cubicBezTo>
                <a:lnTo>
                  <a:pt x="687" y="446723"/>
                </a:lnTo>
                <a:cubicBezTo>
                  <a:pt x="-3123" y="466725"/>
                  <a:pt x="9260" y="485775"/>
                  <a:pt x="29262" y="489585"/>
                </a:cubicBezTo>
                <a:cubicBezTo>
                  <a:pt x="49265" y="493395"/>
                  <a:pt x="68315" y="481013"/>
                  <a:pt x="72125" y="461010"/>
                </a:cubicBezTo>
                <a:lnTo>
                  <a:pt x="112129" y="269557"/>
                </a:lnTo>
                <a:cubicBezTo>
                  <a:pt x="113082" y="267653"/>
                  <a:pt x="114987" y="265748"/>
                  <a:pt x="116892" y="266700"/>
                </a:cubicBezTo>
                <a:cubicBezTo>
                  <a:pt x="118797" y="266700"/>
                  <a:pt x="120702" y="269557"/>
                  <a:pt x="119750" y="271463"/>
                </a:cubicBezTo>
                <a:lnTo>
                  <a:pt x="119750" y="273368"/>
                </a:lnTo>
                <a:lnTo>
                  <a:pt x="118797" y="279082"/>
                </a:lnTo>
                <a:lnTo>
                  <a:pt x="53075" y="600075"/>
                </a:lnTo>
                <a:cubicBezTo>
                  <a:pt x="50217" y="606743"/>
                  <a:pt x="55932" y="614363"/>
                  <a:pt x="62600" y="614363"/>
                </a:cubicBezTo>
                <a:lnTo>
                  <a:pt x="118797" y="614363"/>
                </a:lnTo>
                <a:lnTo>
                  <a:pt x="118797" y="819150"/>
                </a:lnTo>
                <a:cubicBezTo>
                  <a:pt x="118797" y="842010"/>
                  <a:pt x="136895" y="860108"/>
                  <a:pt x="159755" y="860108"/>
                </a:cubicBezTo>
                <a:lnTo>
                  <a:pt x="163565" y="860108"/>
                </a:lnTo>
                <a:cubicBezTo>
                  <a:pt x="186425" y="860108"/>
                  <a:pt x="204522" y="842010"/>
                  <a:pt x="204522" y="819150"/>
                </a:cubicBezTo>
                <a:lnTo>
                  <a:pt x="204522" y="615315"/>
                </a:lnTo>
                <a:lnTo>
                  <a:pt x="220715" y="615315"/>
                </a:lnTo>
                <a:lnTo>
                  <a:pt x="220715" y="820103"/>
                </a:lnTo>
                <a:cubicBezTo>
                  <a:pt x="220715" y="842963"/>
                  <a:pt x="238812" y="861060"/>
                  <a:pt x="261672" y="861060"/>
                </a:cubicBezTo>
                <a:lnTo>
                  <a:pt x="265482" y="861060"/>
                </a:lnTo>
                <a:cubicBezTo>
                  <a:pt x="288342" y="861060"/>
                  <a:pt x="306440" y="842963"/>
                  <a:pt x="306440" y="820103"/>
                </a:cubicBezTo>
                <a:lnTo>
                  <a:pt x="306440" y="615315"/>
                </a:lnTo>
                <a:lnTo>
                  <a:pt x="363590" y="615315"/>
                </a:lnTo>
                <a:cubicBezTo>
                  <a:pt x="371210" y="615315"/>
                  <a:pt x="375972" y="607695"/>
                  <a:pt x="374067" y="601028"/>
                </a:cubicBezTo>
                <a:lnTo>
                  <a:pt x="308345" y="280035"/>
                </a:lnTo>
                <a:lnTo>
                  <a:pt x="308345" y="280035"/>
                </a:lnTo>
                <a:lnTo>
                  <a:pt x="306440" y="273368"/>
                </a:lnTo>
                <a:lnTo>
                  <a:pt x="306440" y="271463"/>
                </a:lnTo>
                <a:cubicBezTo>
                  <a:pt x="306440" y="269557"/>
                  <a:pt x="307392" y="266700"/>
                  <a:pt x="309297" y="266700"/>
                </a:cubicBezTo>
                <a:cubicBezTo>
                  <a:pt x="311202" y="266700"/>
                  <a:pt x="314060" y="267653"/>
                  <a:pt x="314060" y="269557"/>
                </a:cubicBezTo>
                <a:lnTo>
                  <a:pt x="354065" y="461963"/>
                </a:lnTo>
                <a:cubicBezTo>
                  <a:pt x="357875" y="481965"/>
                  <a:pt x="377877" y="494348"/>
                  <a:pt x="396927" y="490538"/>
                </a:cubicBezTo>
                <a:cubicBezTo>
                  <a:pt x="406452" y="488632"/>
                  <a:pt x="415025" y="482918"/>
                  <a:pt x="419787" y="474345"/>
                </a:cubicBezTo>
                <a:cubicBezTo>
                  <a:pt x="425502" y="466725"/>
                  <a:pt x="428360" y="457200"/>
                  <a:pt x="425502" y="446723"/>
                </a:cubicBezTo>
                <a:close/>
              </a:path>
            </a:pathLst>
          </a:custGeom>
          <a:solidFill>
            <a:srgbClr val="688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EC4EBA-9462-47E9-8671-C1CB56D827FF}"/>
              </a:ext>
            </a:extLst>
          </p:cNvPr>
          <p:cNvSpPr/>
          <p:nvPr/>
        </p:nvSpPr>
        <p:spPr>
          <a:xfrm>
            <a:off x="636104" y="6266744"/>
            <a:ext cx="1071306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pt-BR" sz="800" b="1" dirty="0">
                <a:ea typeface="ＭＳ Ｐゴシック" pitchFamily="34" charset="-128"/>
                <a:cs typeface="Calibri" pitchFamily="34" charset="0"/>
              </a:rPr>
              <a:t>Base: </a:t>
            </a:r>
            <a:r>
              <a:rPr lang="pt-BR" sz="800" dirty="0">
                <a:ea typeface="ＭＳ Ｐゴシック" pitchFamily="34" charset="-128"/>
                <a:cs typeface="Calibri" pitchFamily="34" charset="0"/>
              </a:rPr>
              <a:t>Brand 1 (n=1525), Brand 2 (n=2968), Brand 3 (n=1962), Brand 4 (n=1437), Total (n=11164)</a:t>
            </a:r>
          </a:p>
        </p:txBody>
      </p:sp>
    </p:spTree>
    <p:extLst>
      <p:ext uri="{BB962C8B-B14F-4D97-AF65-F5344CB8AC3E}">
        <p14:creationId xmlns:p14="http://schemas.microsoft.com/office/powerpoint/2010/main" val="31774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630D6-3003-4E45-B331-A0C9DD21EC37}"/>
              </a:ext>
            </a:extLst>
          </p:cNvPr>
          <p:cNvSpPr txBox="1"/>
          <p:nvPr/>
        </p:nvSpPr>
        <p:spPr>
          <a:xfrm>
            <a:off x="780004" y="3166848"/>
            <a:ext cx="4012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Brand 1 (n=892), Brand 2 (n=1115), Brand 3 (n=324)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33CEF0-2742-4F72-9CDC-DC46338059DE}"/>
              </a:ext>
            </a:extLst>
          </p:cNvPr>
          <p:cNvSpPr txBox="1">
            <a:spLocks/>
          </p:cNvSpPr>
          <p:nvPr/>
        </p:nvSpPr>
        <p:spPr>
          <a:xfrm>
            <a:off x="250191" y="232775"/>
            <a:ext cx="4811712" cy="432396"/>
          </a:xfrm>
          <a:prstGeom prst="rect">
            <a:avLst/>
          </a:prstGeom>
        </p:spPr>
        <p:txBody>
          <a:bodyPr/>
          <a:lstStyle>
            <a:lvl1pPr marL="216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ZapfDingbatsITC" pitchFamily="2" charset="0"/>
              <a:buChar char="❯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ZapfDingbatsITC" pitchFamily="2" charset="0"/>
              <a:buChar char="❯"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ZapfDingbatsITC" pitchFamily="2" charset="0"/>
              <a:buChar char="❯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96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Font typeface="ZapfDingbatsITC" pitchFamily="2" charset="0"/>
              <a:buChar char="❯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91E22"/>
                </a:solidFill>
                <a:cs typeface="ＭＳ Ｐゴシック"/>
              </a:rPr>
              <a:t>Gaming Console – Brands considered to purchase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000" dirty="0">
                <a:solidFill>
                  <a:srgbClr val="191E22"/>
                </a:solidFill>
                <a:cs typeface="ＭＳ Ｐゴシック"/>
              </a:rPr>
              <a:t>Gaming Console intenders – Q4’20</a:t>
            </a:r>
            <a:endParaRPr lang="en-US" sz="1000" dirty="0">
              <a:solidFill>
                <a:schemeClr val="accent1"/>
              </a:solidFill>
              <a:cs typeface="ＭＳ Ｐゴシック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2B0A24-2FF2-4FA8-A366-6EC4490FA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001309"/>
              </p:ext>
            </p:extLst>
          </p:nvPr>
        </p:nvGraphicFramePr>
        <p:xfrm>
          <a:off x="784073" y="671230"/>
          <a:ext cx="4524905" cy="19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17">
                  <a:extLst>
                    <a:ext uri="{9D8B030D-6E8A-4147-A177-3AD203B41FA5}">
                      <a16:colId xmlns:a16="http://schemas.microsoft.com/office/drawing/2014/main" val="4134185252"/>
                    </a:ext>
                  </a:extLst>
                </a:gridCol>
                <a:gridCol w="1018935">
                  <a:extLst>
                    <a:ext uri="{9D8B030D-6E8A-4147-A177-3AD203B41FA5}">
                      <a16:colId xmlns:a16="http://schemas.microsoft.com/office/drawing/2014/main" val="3106439441"/>
                    </a:ext>
                  </a:extLst>
                </a:gridCol>
                <a:gridCol w="928051">
                  <a:extLst>
                    <a:ext uri="{9D8B030D-6E8A-4147-A177-3AD203B41FA5}">
                      <a16:colId xmlns:a16="http://schemas.microsoft.com/office/drawing/2014/main" val="168368571"/>
                    </a:ext>
                  </a:extLst>
                </a:gridCol>
                <a:gridCol w="928051">
                  <a:extLst>
                    <a:ext uri="{9D8B030D-6E8A-4147-A177-3AD203B41FA5}">
                      <a16:colId xmlns:a16="http://schemas.microsoft.com/office/drawing/2014/main" val="1431863732"/>
                    </a:ext>
                  </a:extLst>
                </a:gridCol>
                <a:gridCol w="928051">
                  <a:extLst>
                    <a:ext uri="{9D8B030D-6E8A-4147-A177-3AD203B41FA5}">
                      <a16:colId xmlns:a16="http://schemas.microsoft.com/office/drawing/2014/main" val="515573322"/>
                    </a:ext>
                  </a:extLst>
                </a:gridCol>
              </a:tblGrid>
              <a:tr h="390901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Current Gaming Console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87511"/>
                  </a:ext>
                </a:extLst>
              </a:tr>
              <a:tr h="39090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4308010"/>
                  </a:ext>
                </a:extLst>
              </a:tr>
              <a:tr h="3909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Next 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Gaming Console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 1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9525" marR="9525" marT="9525" marB="0" anchor="ctr">
                    <a:solidFill>
                      <a:srgbClr val="8CC53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53009"/>
                  </a:ext>
                </a:extLst>
              </a:tr>
              <a:tr h="390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 2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77730"/>
                  </a:ext>
                </a:extLst>
              </a:tr>
              <a:tr h="390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 3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709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D9A094-BD91-4BDB-9A4D-68A06FE1555B}"/>
              </a:ext>
            </a:extLst>
          </p:cNvPr>
          <p:cNvSpPr/>
          <p:nvPr/>
        </p:nvSpPr>
        <p:spPr>
          <a:xfrm>
            <a:off x="782141" y="2773022"/>
            <a:ext cx="773113" cy="305127"/>
          </a:xfrm>
          <a:prstGeom prst="rect">
            <a:avLst/>
          </a:prstGeom>
          <a:solidFill>
            <a:srgbClr val="8C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9785F-FCF3-4134-A44C-0708E0164152}"/>
              </a:ext>
            </a:extLst>
          </p:cNvPr>
          <p:cNvSpPr/>
          <p:nvPr/>
        </p:nvSpPr>
        <p:spPr>
          <a:xfrm>
            <a:off x="1631454" y="2773022"/>
            <a:ext cx="773113" cy="3051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BFC0F-4F21-4901-A6AF-0DC001A7C589}"/>
              </a:ext>
            </a:extLst>
          </p:cNvPr>
          <p:cNvSpPr/>
          <p:nvPr/>
        </p:nvSpPr>
        <p:spPr>
          <a:xfrm>
            <a:off x="685802" y="3933838"/>
            <a:ext cx="10829086" cy="2610678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6000"/>
              </a:lnSpc>
            </a:pPr>
            <a:endParaRPr lang="en-IN" sz="14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42EB8-EB88-4106-AFA7-960134021F94}"/>
              </a:ext>
            </a:extLst>
          </p:cNvPr>
          <p:cNvSpPr/>
          <p:nvPr/>
        </p:nvSpPr>
        <p:spPr>
          <a:xfrm>
            <a:off x="685802" y="3358469"/>
            <a:ext cx="10829086" cy="57772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dist="38100" dir="5400000" algn="t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Malgun Gothic" panose="020B0503020000020004" pitchFamily="34" charset="-127"/>
                <a:cs typeface="Calibri" panose="020F0502020204030204" pitchFamily="34" charset="0"/>
                <a:sym typeface="Malgun Gothic" panose="020B0503020000020004" pitchFamily="34" charset="-127"/>
              </a:rPr>
              <a:t>Top 5 Promotions Participated at Device Purchase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cs typeface="Calibri" pitchFamily="34" charset="0"/>
              </a:rPr>
              <a:t>Acquired Device in the Last 12 Months, Prepaid Subscribers, Q4 2020</a:t>
            </a:r>
          </a:p>
        </p:txBody>
      </p:sp>
      <p:graphicFrame>
        <p:nvGraphicFramePr>
          <p:cNvPr id="11" name="Chart_71_1">
            <a:extLst>
              <a:ext uri="{FF2B5EF4-FFF2-40B4-BE49-F238E27FC236}">
                <a16:creationId xmlns:a16="http://schemas.microsoft.com/office/drawing/2014/main" id="{20C4780C-BC57-4F50-BC39-3C482BACEC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868986"/>
              </p:ext>
            </p:extLst>
          </p:nvPr>
        </p:nvGraphicFramePr>
        <p:xfrm>
          <a:off x="690628" y="4082292"/>
          <a:ext cx="10819434" cy="251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8D5D17D-3065-4A2D-88B7-D007DF022156}"/>
              </a:ext>
            </a:extLst>
          </p:cNvPr>
          <p:cNvSpPr/>
          <p:nvPr/>
        </p:nvSpPr>
        <p:spPr>
          <a:xfrm>
            <a:off x="702365" y="6583783"/>
            <a:ext cx="10027594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pt-BR" sz="800" b="1" dirty="0">
                <a:solidFill>
                  <a:srgbClr val="191E22"/>
                </a:solidFill>
                <a:ea typeface="ＭＳ Ｐゴシック" pitchFamily="34" charset="-128"/>
                <a:cs typeface="Calibri" pitchFamily="34" charset="0"/>
              </a:rPr>
              <a:t>Base: </a:t>
            </a:r>
            <a:r>
              <a:rPr lang="pt-BR" sz="800" dirty="0">
                <a:solidFill>
                  <a:srgbClr val="191E22"/>
                </a:solidFill>
                <a:ea typeface="ＭＳ Ｐゴシック" pitchFamily="34" charset="-128"/>
                <a:cs typeface="Calibri" pitchFamily="34" charset="0"/>
              </a:rPr>
              <a:t> Brand 1 (n=101), Brand 2 (n=130), Brand 3 (n=123), Brand 4 (n=236), Brand 5 (n=344), Brand 6 (n=177)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DA917-B9A5-4335-905E-4671CBCE78D6}"/>
              </a:ext>
            </a:extLst>
          </p:cNvPr>
          <p:cNvSpPr/>
          <p:nvPr/>
        </p:nvSpPr>
        <p:spPr>
          <a:xfrm>
            <a:off x="6070978" y="277345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rgbClr val="595959"/>
                </a:solidFill>
              </a:rPr>
              <a:t>Timeframe to Upgrade</a:t>
            </a:r>
            <a:r>
              <a:rPr lang="en-IN" sz="1200" b="1" dirty="0"/>
              <a:t> </a:t>
            </a:r>
            <a:r>
              <a:rPr lang="en-IN" sz="1200" b="1" dirty="0">
                <a:solidFill>
                  <a:srgbClr val="92D050"/>
                </a:solidFill>
              </a:rPr>
              <a:t>Current Device (Among likely upgraders)</a:t>
            </a:r>
            <a:endParaRPr lang="en-US" sz="1200" b="1" dirty="0">
              <a:solidFill>
                <a:srgbClr val="92D050"/>
              </a:solidFill>
            </a:endParaRPr>
          </a:p>
        </p:txBody>
      </p:sp>
      <p:graphicFrame>
        <p:nvGraphicFramePr>
          <p:cNvPr id="15" name="Object 1175">
            <a:extLst>
              <a:ext uri="{FF2B5EF4-FFF2-40B4-BE49-F238E27FC236}">
                <a16:creationId xmlns:a16="http://schemas.microsoft.com/office/drawing/2014/main" id="{97F7A03F-AA04-4C86-A8B6-A93D6CCCE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45201"/>
              </p:ext>
            </p:extLst>
          </p:nvPr>
        </p:nvGraphicFramePr>
        <p:xfrm>
          <a:off x="6070978" y="665171"/>
          <a:ext cx="5334000" cy="2465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368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 POP DATA OBJECT" val="CHART POP DATA OBJECT^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 POP DATA OBJECT" val="CHART POP DATA OBJECT^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 POP DATA OBJECT" val="CHART POP DATA OBJECT^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ata 2">
    <a:dk1>
      <a:srgbClr val="4D4E53"/>
    </a:dk1>
    <a:lt1>
      <a:srgbClr val="FFFFFF"/>
    </a:lt1>
    <a:dk2>
      <a:srgbClr val="826344"/>
    </a:dk2>
    <a:lt2>
      <a:srgbClr val="EC8013"/>
    </a:lt2>
    <a:accent1>
      <a:srgbClr val="68B1D0"/>
    </a:accent1>
    <a:accent2>
      <a:srgbClr val="FAC724"/>
    </a:accent2>
    <a:accent3>
      <a:srgbClr val="FFFFFF"/>
    </a:accent3>
    <a:accent4>
      <a:srgbClr val="404146"/>
    </a:accent4>
    <a:accent5>
      <a:srgbClr val="B9D5E4"/>
    </a:accent5>
    <a:accent6>
      <a:srgbClr val="E3B420"/>
    </a:accent6>
    <a:hlink>
      <a:srgbClr val="B1BC1A"/>
    </a:hlink>
    <a:folHlink>
      <a:srgbClr val="6D6D6D"/>
    </a:folHlink>
  </a:clrScheme>
  <a:fontScheme name="1_Data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303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Malgun Gothic (Body)</vt:lpstr>
      <vt:lpstr>ZapfDingbatsITC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Sheth</dc:creator>
  <cp:lastModifiedBy>Vaibhav Sheth</cp:lastModifiedBy>
  <cp:revision>38</cp:revision>
  <dcterms:created xsi:type="dcterms:W3CDTF">2021-02-07T13:46:08Z</dcterms:created>
  <dcterms:modified xsi:type="dcterms:W3CDTF">2021-02-07T20:30:23Z</dcterms:modified>
</cp:coreProperties>
</file>