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10" y="-96"/>
      </p:cViewPr>
      <p:guideLst>
        <p:guide orient="horz" pos="594"/>
        <p:guide orient="horz" pos="81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4634A-E4B7-4E98-AF3B-2122A45A8902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C4CBEE79-916C-45F9-9828-65510ED42E24}">
      <dgm:prSet custT="1"/>
      <dgm:spPr/>
      <dgm:t>
        <a:bodyPr/>
        <a:lstStyle/>
        <a:p>
          <a:pPr rtl="0"/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Develop a machine learning model to predict building energy consumption.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FD045BF6-29FF-4A07-9EB5-B383F88D9550}" type="parTrans" cxnId="{7BB0B2E1-F59C-4BBB-B556-4380201D7C8F}">
      <dgm:prSet/>
      <dgm:spPr/>
      <dgm:t>
        <a:bodyPr/>
        <a:lstStyle/>
        <a:p>
          <a:endParaRPr lang="en-US"/>
        </a:p>
      </dgm:t>
    </dgm:pt>
    <dgm:pt modelId="{E669DF57-CFB6-4938-ACF7-6444CE811C7E}" type="sibTrans" cxnId="{7BB0B2E1-F59C-4BBB-B556-4380201D7C8F}">
      <dgm:prSet/>
      <dgm:spPr/>
      <dgm:t>
        <a:bodyPr/>
        <a:lstStyle/>
        <a:p>
          <a:endParaRPr lang="en-US"/>
        </a:p>
      </dgm:t>
    </dgm:pt>
    <dgm:pt modelId="{6E6F5BDC-F42E-471D-B5A8-D64059A57248}">
      <dgm:prSet custT="1"/>
      <dgm:spPr/>
      <dgm:t>
        <a:bodyPr/>
        <a:lstStyle/>
        <a:p>
          <a:pPr rtl="0"/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Identify key factors contributing to energy inefficiencies.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1B65F1FA-5A5C-4121-887E-D3CC4FE25D9F}" type="parTrans" cxnId="{037FF255-3A9C-4729-BCC1-A6A9C2AA48F7}">
      <dgm:prSet/>
      <dgm:spPr/>
      <dgm:t>
        <a:bodyPr/>
        <a:lstStyle/>
        <a:p>
          <a:endParaRPr lang="en-US"/>
        </a:p>
      </dgm:t>
    </dgm:pt>
    <dgm:pt modelId="{7BB2D47C-5C46-4CF3-9119-F41B6ABBDB0B}" type="sibTrans" cxnId="{037FF255-3A9C-4729-BCC1-A6A9C2AA48F7}">
      <dgm:prSet/>
      <dgm:spPr/>
      <dgm:t>
        <a:bodyPr/>
        <a:lstStyle/>
        <a:p>
          <a:endParaRPr lang="en-US"/>
        </a:p>
      </dgm:t>
    </dgm:pt>
    <dgm:pt modelId="{BE60C1B6-4908-461C-AB71-6F2536A9B58E}">
      <dgm:prSet custT="1"/>
      <dgm:spPr/>
      <dgm:t>
        <a:bodyPr/>
        <a:lstStyle/>
        <a:p>
          <a:pPr rtl="0"/>
          <a:r>
            <a:rPr lang="en-US" sz="1400" b="0" i="0" dirty="0" smtClean="0">
              <a:latin typeface="Times New Roman" pitchFamily="18" charset="0"/>
              <a:cs typeface="Times New Roman" pitchFamily="18" charset="0"/>
            </a:rPr>
            <a:t>Provide actionable recommendations to optimize energy usage.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D311BE72-B147-4FF5-8EFE-C8525B37B17E}" type="parTrans" cxnId="{1B4862A7-198A-4866-BA5F-1CB0424FE7AD}">
      <dgm:prSet/>
      <dgm:spPr/>
      <dgm:t>
        <a:bodyPr/>
        <a:lstStyle/>
        <a:p>
          <a:endParaRPr lang="en-US"/>
        </a:p>
      </dgm:t>
    </dgm:pt>
    <dgm:pt modelId="{D1AB51BE-459D-4D22-8FCB-6C2853BEA389}" type="sibTrans" cxnId="{1B4862A7-198A-4866-BA5F-1CB0424FE7AD}">
      <dgm:prSet/>
      <dgm:spPr/>
      <dgm:t>
        <a:bodyPr/>
        <a:lstStyle/>
        <a:p>
          <a:endParaRPr lang="en-US"/>
        </a:p>
      </dgm:t>
    </dgm:pt>
    <dgm:pt modelId="{21A48094-B283-494B-BE8D-D2E464E05E2B}">
      <dgm:prSet custT="1"/>
      <dgm:spPr/>
      <dgm:t>
        <a:bodyPr/>
        <a:lstStyle/>
        <a:p>
          <a:pPr rtl="0"/>
          <a:r>
            <a:rPr lang="en-US" sz="1500" b="0" i="0" dirty="0" smtClean="0">
              <a:latin typeface="Times New Roman" pitchFamily="18" charset="0"/>
              <a:cs typeface="Times New Roman" pitchFamily="18" charset="0"/>
            </a:rPr>
            <a:t>Support sustainability efforts by reducing unnecessary </a:t>
          </a:r>
          <a:r>
            <a:rPr lang="en-US" sz="1600" b="0" i="0" dirty="0" smtClean="0">
              <a:latin typeface="Times New Roman" pitchFamily="18" charset="0"/>
              <a:cs typeface="Times New Roman" pitchFamily="18" charset="0"/>
            </a:rPr>
            <a:t>energy waste</a:t>
          </a:r>
          <a:r>
            <a:rPr lang="en-US" sz="1500" b="0" i="0" dirty="0" smtClean="0"/>
            <a:t>.</a:t>
          </a:r>
          <a:endParaRPr lang="en-US" sz="1500" dirty="0"/>
        </a:p>
      </dgm:t>
    </dgm:pt>
    <dgm:pt modelId="{4D9E477D-4689-4777-A540-0FCFFAF15FF3}" type="parTrans" cxnId="{6E5751D1-3D52-4570-8300-9DA0AED51A62}">
      <dgm:prSet/>
      <dgm:spPr/>
      <dgm:t>
        <a:bodyPr/>
        <a:lstStyle/>
        <a:p>
          <a:endParaRPr lang="en-US"/>
        </a:p>
      </dgm:t>
    </dgm:pt>
    <dgm:pt modelId="{9C232E88-CB0A-4692-868E-6AD2869B8F0A}" type="sibTrans" cxnId="{6E5751D1-3D52-4570-8300-9DA0AED51A62}">
      <dgm:prSet/>
      <dgm:spPr/>
      <dgm:t>
        <a:bodyPr/>
        <a:lstStyle/>
        <a:p>
          <a:endParaRPr lang="en-US"/>
        </a:p>
      </dgm:t>
    </dgm:pt>
    <dgm:pt modelId="{91E9E00E-78D2-4202-AE5B-671545103E49}">
      <dgm:prSet/>
      <dgm:spPr/>
      <dgm:t>
        <a:bodyPr/>
        <a:lstStyle/>
        <a:p>
          <a:pPr rtl="0"/>
          <a:endParaRPr lang="en-US" b="0" i="0" dirty="0"/>
        </a:p>
      </dgm:t>
    </dgm:pt>
    <dgm:pt modelId="{5BBD56F1-A6CD-4E13-BB30-F914A6C86659}" type="parTrans" cxnId="{A9C92923-438D-4A73-9687-56F42D48A76D}">
      <dgm:prSet/>
      <dgm:spPr/>
      <dgm:t>
        <a:bodyPr/>
        <a:lstStyle/>
        <a:p>
          <a:endParaRPr lang="en-US"/>
        </a:p>
      </dgm:t>
    </dgm:pt>
    <dgm:pt modelId="{3ECE6605-F360-4A03-A5A2-2318377C504F}" type="sibTrans" cxnId="{A9C92923-438D-4A73-9687-56F42D48A76D}">
      <dgm:prSet/>
      <dgm:spPr/>
      <dgm:t>
        <a:bodyPr/>
        <a:lstStyle/>
        <a:p>
          <a:endParaRPr lang="en-US"/>
        </a:p>
      </dgm:t>
    </dgm:pt>
    <dgm:pt modelId="{1B65BAB4-C7B9-400B-8E05-6F4B5FEE380C}" type="pres">
      <dgm:prSet presAssocID="{2AA4634A-E4B7-4E98-AF3B-2122A45A8902}" presName="matrix" presStyleCnt="0">
        <dgm:presLayoutVars>
          <dgm:chMax val="1"/>
          <dgm:dir/>
          <dgm:resizeHandles val="exact"/>
        </dgm:presLayoutVars>
      </dgm:prSet>
      <dgm:spPr/>
    </dgm:pt>
    <dgm:pt modelId="{FEB2BFD9-7852-48C5-A579-62A83B651536}" type="pres">
      <dgm:prSet presAssocID="{2AA4634A-E4B7-4E98-AF3B-2122A45A8902}" presName="diamond" presStyleLbl="bgShp" presStyleIdx="0" presStyleCnt="1"/>
      <dgm:spPr/>
    </dgm:pt>
    <dgm:pt modelId="{5B2F0709-C1C6-4059-8808-AC1A69BBA71E}" type="pres">
      <dgm:prSet presAssocID="{2AA4634A-E4B7-4E98-AF3B-2122A45A89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316D95-27F1-4A31-ABC6-818F6B40DC13}" type="pres">
      <dgm:prSet presAssocID="{2AA4634A-E4B7-4E98-AF3B-2122A45A89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864C39-E93A-4EBC-B007-36BDDBED243E}" type="pres">
      <dgm:prSet presAssocID="{2AA4634A-E4B7-4E98-AF3B-2122A45A89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B4FA64-E6B9-4BBA-BED2-6E4592996118}" type="pres">
      <dgm:prSet presAssocID="{2AA4634A-E4B7-4E98-AF3B-2122A45A89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D78683-D19D-4C33-AA89-3A0BD12A7389}" type="presOf" srcId="{2AA4634A-E4B7-4E98-AF3B-2122A45A8902}" destId="{1B65BAB4-C7B9-400B-8E05-6F4B5FEE380C}" srcOrd="0" destOrd="0" presId="urn:microsoft.com/office/officeart/2005/8/layout/matrix3"/>
    <dgm:cxn modelId="{7BB0B2E1-F59C-4BBB-B556-4380201D7C8F}" srcId="{2AA4634A-E4B7-4E98-AF3B-2122A45A8902}" destId="{C4CBEE79-916C-45F9-9828-65510ED42E24}" srcOrd="0" destOrd="0" parTransId="{FD045BF6-29FF-4A07-9EB5-B383F88D9550}" sibTransId="{E669DF57-CFB6-4938-ACF7-6444CE811C7E}"/>
    <dgm:cxn modelId="{5C4E7694-7F48-4E2E-B23B-369E531A8539}" type="presOf" srcId="{6E6F5BDC-F42E-471D-B5A8-D64059A57248}" destId="{69316D95-27F1-4A31-ABC6-818F6B40DC13}" srcOrd="0" destOrd="0" presId="urn:microsoft.com/office/officeart/2005/8/layout/matrix3"/>
    <dgm:cxn modelId="{037FF255-3A9C-4729-BCC1-A6A9C2AA48F7}" srcId="{2AA4634A-E4B7-4E98-AF3B-2122A45A8902}" destId="{6E6F5BDC-F42E-471D-B5A8-D64059A57248}" srcOrd="1" destOrd="0" parTransId="{1B65F1FA-5A5C-4121-887E-D3CC4FE25D9F}" sibTransId="{7BB2D47C-5C46-4CF3-9119-F41B6ABBDB0B}"/>
    <dgm:cxn modelId="{DC40544F-70E9-47BF-A2DD-A8DE90042E7A}" type="presOf" srcId="{C4CBEE79-916C-45F9-9828-65510ED42E24}" destId="{5B2F0709-C1C6-4059-8808-AC1A69BBA71E}" srcOrd="0" destOrd="0" presId="urn:microsoft.com/office/officeart/2005/8/layout/matrix3"/>
    <dgm:cxn modelId="{33FBF890-6AAE-4452-BDFF-38F421725107}" type="presOf" srcId="{21A48094-B283-494B-BE8D-D2E464E05E2B}" destId="{91B4FA64-E6B9-4BBA-BED2-6E4592996118}" srcOrd="0" destOrd="0" presId="urn:microsoft.com/office/officeart/2005/8/layout/matrix3"/>
    <dgm:cxn modelId="{6E5751D1-3D52-4570-8300-9DA0AED51A62}" srcId="{2AA4634A-E4B7-4E98-AF3B-2122A45A8902}" destId="{21A48094-B283-494B-BE8D-D2E464E05E2B}" srcOrd="3" destOrd="0" parTransId="{4D9E477D-4689-4777-A540-0FCFFAF15FF3}" sibTransId="{9C232E88-CB0A-4692-868E-6AD2869B8F0A}"/>
    <dgm:cxn modelId="{A9C92923-438D-4A73-9687-56F42D48A76D}" srcId="{2AA4634A-E4B7-4E98-AF3B-2122A45A8902}" destId="{91E9E00E-78D2-4202-AE5B-671545103E49}" srcOrd="4" destOrd="0" parTransId="{5BBD56F1-A6CD-4E13-BB30-F914A6C86659}" sibTransId="{3ECE6605-F360-4A03-A5A2-2318377C504F}"/>
    <dgm:cxn modelId="{F39AA656-EE5F-4DB6-822F-F8A43153440E}" type="presOf" srcId="{BE60C1B6-4908-461C-AB71-6F2536A9B58E}" destId="{40864C39-E93A-4EBC-B007-36BDDBED243E}" srcOrd="0" destOrd="0" presId="urn:microsoft.com/office/officeart/2005/8/layout/matrix3"/>
    <dgm:cxn modelId="{1B4862A7-198A-4866-BA5F-1CB0424FE7AD}" srcId="{2AA4634A-E4B7-4E98-AF3B-2122A45A8902}" destId="{BE60C1B6-4908-461C-AB71-6F2536A9B58E}" srcOrd="2" destOrd="0" parTransId="{D311BE72-B147-4FF5-8EFE-C8525B37B17E}" sibTransId="{D1AB51BE-459D-4D22-8FCB-6C2853BEA389}"/>
    <dgm:cxn modelId="{1D690CBF-E412-49F2-836B-A00205EB3B15}" type="presParOf" srcId="{1B65BAB4-C7B9-400B-8E05-6F4B5FEE380C}" destId="{FEB2BFD9-7852-48C5-A579-62A83B651536}" srcOrd="0" destOrd="0" presId="urn:microsoft.com/office/officeart/2005/8/layout/matrix3"/>
    <dgm:cxn modelId="{76E652B5-275E-44D3-BC5E-D6D19EEF9227}" type="presParOf" srcId="{1B65BAB4-C7B9-400B-8E05-6F4B5FEE380C}" destId="{5B2F0709-C1C6-4059-8808-AC1A69BBA71E}" srcOrd="1" destOrd="0" presId="urn:microsoft.com/office/officeart/2005/8/layout/matrix3"/>
    <dgm:cxn modelId="{B8B73319-A349-4C46-BBE4-08E7132D3F4B}" type="presParOf" srcId="{1B65BAB4-C7B9-400B-8E05-6F4B5FEE380C}" destId="{69316D95-27F1-4A31-ABC6-818F6B40DC13}" srcOrd="2" destOrd="0" presId="urn:microsoft.com/office/officeart/2005/8/layout/matrix3"/>
    <dgm:cxn modelId="{78B06C6A-1EDA-4BB8-83A3-98353C664A1C}" type="presParOf" srcId="{1B65BAB4-C7B9-400B-8E05-6F4B5FEE380C}" destId="{40864C39-E93A-4EBC-B007-36BDDBED243E}" srcOrd="3" destOrd="0" presId="urn:microsoft.com/office/officeart/2005/8/layout/matrix3"/>
    <dgm:cxn modelId="{01A960A3-5302-4BA6-9DD4-5F1C71EFB5D0}" type="presParOf" srcId="{1B65BAB4-C7B9-400B-8E05-6F4B5FEE380C}" destId="{91B4FA64-E6B9-4BBA-BED2-6E4592996118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dAMyqbYvlr4pp9n7-1yLRDMVBsD6-U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milselvan083/per131_S4F_CP_Team_11780_Case_study_3_Energy-Efficiency-in-Smart-Building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4405313" y="438150"/>
            <a:ext cx="3505200" cy="733425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302392" y="2550649"/>
            <a:ext cx="5312619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in Smart </a:t>
            </a:r>
            <a:r>
              <a:rPr 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Buildings</a:t>
            </a:r>
            <a:endParaRPr 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65" y="651647"/>
            <a:ext cx="947368" cy="308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5-04-04 at 7.06.4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3" y="599090"/>
            <a:ext cx="7683064" cy="3384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008" y="4078014"/>
            <a:ext cx="831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Collab</a:t>
            </a:r>
            <a:r>
              <a:rPr lang="en-US" dirty="0" smtClean="0"/>
              <a:t>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colab.research.google.com/drive/1ydAMyqbYvlr4pp9n7-1yLRDMVBsD6-Ui#scrollTo=CTzHDYea-bMa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en-US" dirty="0" smtClean="0"/>
              <a:t>link: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github.com/tamilselvan083/per131_S4F_CP_Team_11780_Case_study_3_Energy-Efficiency-in-Smart-Buildings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2235" y="1288503"/>
            <a:ext cx="7744266" cy="41319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Set: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Integrate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indoor temperature, insulation properties,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sensor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Systems: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Enable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 monitoring and automated adjustments.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Application to Smart Cities: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Expand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larger-scale energy management for urban infrastructure.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Renewable Energy Optimization: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Utilize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solar energy data for peak load balancing.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825" y="1297704"/>
            <a:ext cx="7248379" cy="29777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AI-driven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energy management significantly improves efficiency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identifying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inefficiencies and optimizing resource allocation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Predictive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analytics contribute to sustainable building operations,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costs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support net-zero energy goals.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Implementing such solutions in commercial buildings can lead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substantial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energy savings and environmental benefits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43934" y="729403"/>
            <a:ext cx="1989667" cy="300083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lang="en-IN" sz="1500" b="1" dirty="0">
                <a:solidFill>
                  <a:srgbClr val="213163"/>
                </a:solidFill>
              </a:rPr>
              <a:t>Content </a:t>
            </a:r>
            <a:endParaRPr lang="en-IN" sz="15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4541520"/>
            <a:ext cx="9144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915848" y="1206466"/>
            <a:ext cx="6996210" cy="297773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Abstract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Problem Statement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Objective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Data Collection and Preparation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Proposed Solution (Methodology)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Model Performance Evaluation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Screenshots / Demonstration (video)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Future Scope  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1875" y="800748"/>
            <a:ext cx="4576970" cy="28469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027" y="1050778"/>
            <a:ext cx="8157524" cy="477823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buildings account for a significant portion of global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energy                     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consumption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AI-driven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predictive models can analyze energy usage patterns,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optimize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HVAC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systems, and    provide actionable insights to reduce energy waste.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focuses on developing a Gradient Boosting model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energy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consumption and identify inefficiencies.</a:t>
            </a:r>
          </a:p>
          <a:p>
            <a:pPr algn="just"/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1267" y="760992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Problem Statement </a:t>
            </a:r>
            <a:endParaRPr lang="en-IN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792" y="1456006"/>
            <a:ext cx="8212015" cy="246990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contribute nearly 40% of global energy consumption, making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efficiency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crucial factor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sustainability. Traditional energy management lacks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time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adaptability.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AI-based predictive models can enhance energy efficiency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identifying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inefficiencies and suggesting optimizations.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Objective </a:t>
            </a:r>
            <a:endParaRPr lang="en-IN" sz="1500" b="1" dirty="0">
              <a:solidFill>
                <a:srgbClr val="213163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870841" y="861847"/>
          <a:ext cx="6106511" cy="3731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 smtClean="0">
                <a:solidFill>
                  <a:srgbClr val="213163"/>
                </a:solidFill>
              </a:rPr>
              <a:t>Data Collection and Preparation</a:t>
            </a:r>
            <a:endParaRPr lang="en-US" sz="1500" b="1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929" y="950952"/>
            <a:ext cx="8743071" cy="41319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Dataset: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Building energy usage data, occupancy levels, and weather conditions over two years.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1).Convert timestamps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date,time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format.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2).Select relevant features: occupancy, outdoor temperature, humidity, wind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speed, solar radiation, hour, and day of the week.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3).Normalize data using Standard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4).Split dataset into training and testing sets (80/20 split).</a:t>
            </a:r>
          </a:p>
          <a:p>
            <a:pPr marL="342900" indent="-342900"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1328" y="790809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endParaRPr lang="en-IN" sz="15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413" y="993713"/>
            <a:ext cx="8576442" cy="46397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Engineering: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1). Selected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 energy-influencing features.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2). Explored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additional features such as building insulation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HVAC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efficiency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Machine Learning Model: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1). Implemented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Gradient Boosting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200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estimators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depth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5.Trained on scaled data to improve performance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Energy Inefficiency Detection: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1). Compared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predicted vs. actual energy consumption.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2).Flagged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high-consumption periods exceeding the 95th percentile.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46235"/>
            <a:ext cx="3552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213163"/>
                </a:solidFill>
              </a:rPr>
              <a:t>Proposed Solution (Methodology)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6007" y="1550963"/>
            <a:ext cx="6594231" cy="33239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Mean Squared Error (MSE):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Evaluated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accuracy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inpredicting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energy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consumption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R2 Score: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Assessed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predictive power of the model.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Feature Importance Analysis: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Visualized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 factors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affecting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energy use.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n-US" sz="15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10" name="Picture 9" descr="WhatsApp Image 2025-04-04 at 7.06.37 PM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2" y="1061544"/>
            <a:ext cx="7914289" cy="39413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139</TotalTime>
  <Words>572</Words>
  <Application>Microsoft Office PowerPoint</Application>
  <PresentationFormat>On-screen Show (16:9)</PresentationFormat>
  <Paragraphs>104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Windows User</cp:lastModifiedBy>
  <cp:revision>33</cp:revision>
  <dcterms:created xsi:type="dcterms:W3CDTF">2024-12-31T09:40:01Z</dcterms:created>
  <dcterms:modified xsi:type="dcterms:W3CDTF">2025-04-04T14:13:10Z</dcterms:modified>
</cp:coreProperties>
</file>