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83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4.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295400" y="2376666"/>
            <a:ext cx="10972800" cy="1493999"/>
          </a:xfrm>
          <a:prstGeom prst="rect">
            <a:avLst/>
          </a:prstGeom>
        </p:spPr>
        <p:txBody>
          <a:bodyPr vert="horz" wrap="square" lIns="0" tIns="16510" rIns="0" bIns="0" rtlCol="0">
            <a:spAutoFit/>
          </a:bodyPr>
          <a:lstStyle/>
          <a:p>
            <a:pPr marL="3213735">
              <a:spcBef>
                <a:spcPts val="130"/>
              </a:spcBef>
            </a:pPr>
            <a:r>
              <a:rPr lang="en-US" b="1" dirty="0" smtClean="0">
                <a:solidFill>
                  <a:srgbClr val="0F0F0F"/>
                </a:solidFill>
                <a:latin typeface="Times New Roman" panose="02020603050405020304" pitchFamily="18" charset="0"/>
                <a:cs typeface="Times New Roman" panose="02020603050405020304" pitchFamily="18" charset="0"/>
              </a:rPr>
              <a:t>Inventory Management </a:t>
            </a:r>
            <a:r>
              <a:rPr lang="en-US" b="1" dirty="0">
                <a:solidFill>
                  <a:srgbClr val="0F0F0F"/>
                </a:solidFill>
                <a:latin typeface="Times New Roman" panose="02020603050405020304" pitchFamily="18" charset="0"/>
                <a:cs typeface="Times New Roman" panose="02020603050405020304" pitchFamily="18" charset="0"/>
              </a:rPr>
              <a:t>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748604" y="4069139"/>
            <a:ext cx="8610600" cy="1938992"/>
          </a:xfrm>
          <a:prstGeom prst="rect">
            <a:avLst/>
          </a:prstGeom>
          <a:noFill/>
        </p:spPr>
        <p:txBody>
          <a:bodyPr wrap="square" rtlCol="0">
            <a:spAutoFit/>
          </a:bodyPr>
          <a:lstStyle/>
          <a:p>
            <a:r>
              <a:rPr lang="en-US" sz="2400" dirty="0"/>
              <a:t>STUDENT </a:t>
            </a:r>
            <a:r>
              <a:rPr lang="en-US" sz="2400" dirty="0" smtClean="0"/>
              <a:t>NAME:A.TAMIL SELVAN</a:t>
            </a:r>
            <a:endParaRPr lang="en-US" sz="2400" dirty="0"/>
          </a:p>
          <a:p>
            <a:r>
              <a:rPr lang="en-US" sz="2400" dirty="0"/>
              <a:t>REGISTER </a:t>
            </a:r>
            <a:r>
              <a:rPr lang="en-US" sz="2400" dirty="0" smtClean="0"/>
              <a:t>NO:422200024</a:t>
            </a:r>
            <a:endParaRPr lang="en-US" sz="2400" dirty="0"/>
          </a:p>
          <a:p>
            <a:r>
              <a:rPr lang="en-US" sz="2400" dirty="0" smtClean="0"/>
              <a:t>DEPARTMENT:BCOM(ISM)</a:t>
            </a:r>
            <a:endParaRPr lang="en-US" sz="2400" dirty="0"/>
          </a:p>
          <a:p>
            <a:r>
              <a:rPr lang="en-US" sz="2400" dirty="0" smtClean="0"/>
              <a:t>COLLEGE SIVETCOLLEGE</a:t>
            </a:r>
            <a:endParaRPr lang="en-US" sz="2400" dirty="0"/>
          </a:p>
          <a:p>
            <a:r>
              <a:rPr lang="en-US" sz="2400" dirty="0"/>
              <a:t>           </a:t>
            </a:r>
            <a:endParaRPr lang="en-IN" sz="2400" dirty="0"/>
          </a:p>
        </p:txBody>
      </p:sp>
      <p:pic>
        <p:nvPicPr>
          <p:cNvPr id="8" name="Picture 7"/>
          <p:cNvPicPr>
            <a:picLocks noChangeAspect="1"/>
          </p:cNvPicPr>
          <p:nvPr/>
        </p:nvPicPr>
        <p:blipFill>
          <a:blip r:embed="rId4"/>
          <a:stretch>
            <a:fillRect/>
          </a:stretch>
        </p:blipFill>
        <p:spPr>
          <a:xfrm>
            <a:off x="5867400" y="456737"/>
            <a:ext cx="1714500" cy="1619250"/>
          </a:xfrm>
          <a:prstGeom prst="rect">
            <a:avLst/>
          </a:prstGeom>
        </p:spPr>
      </p:pic>
      <p:pic>
        <p:nvPicPr>
          <p:cNvPr id="10" name="Picture 9"/>
          <p:cNvPicPr>
            <a:picLocks noChangeAspect="1"/>
          </p:cNvPicPr>
          <p:nvPr/>
        </p:nvPicPr>
        <p:blipFill>
          <a:blip r:embed="rId5"/>
          <a:stretch>
            <a:fillRect/>
          </a:stretch>
        </p:blipFill>
        <p:spPr>
          <a:xfrm>
            <a:off x="478091" y="236742"/>
            <a:ext cx="2341309" cy="2341309"/>
          </a:xfrm>
          <a:prstGeom prst="rect">
            <a:avLst/>
          </a:prstGeom>
        </p:spPr>
      </p:pic>
      <p:pic>
        <p:nvPicPr>
          <p:cNvPr id="12" name="Picture 11"/>
          <p:cNvPicPr>
            <a:picLocks noChangeAspect="1"/>
          </p:cNvPicPr>
          <p:nvPr/>
        </p:nvPicPr>
        <p:blipFill rotWithShape="1">
          <a:blip r:embed="rId6"/>
          <a:srcRect r="52402"/>
          <a:stretch/>
        </p:blipFill>
        <p:spPr>
          <a:xfrm>
            <a:off x="3434919" y="606216"/>
            <a:ext cx="1509713" cy="1438275"/>
          </a:xfrm>
          <a:prstGeom prst="rect">
            <a:avLst/>
          </a:prstGeom>
        </p:spPr>
      </p:pic>
      <p:pic>
        <p:nvPicPr>
          <p:cNvPr id="13" name="Picture 12"/>
          <p:cNvPicPr>
            <a:picLocks noChangeAspect="1"/>
          </p:cNvPicPr>
          <p:nvPr/>
        </p:nvPicPr>
        <p:blipFill>
          <a:blip r:embed="rId7"/>
          <a:stretch>
            <a:fillRect/>
          </a:stretch>
        </p:blipFill>
        <p:spPr>
          <a:xfrm>
            <a:off x="8353425" y="762000"/>
            <a:ext cx="2647950" cy="8096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1666875" y="1524000"/>
            <a:ext cx="6096000" cy="3693319"/>
          </a:xfrm>
          <a:prstGeom prst="rect">
            <a:avLst/>
          </a:prstGeom>
        </p:spPr>
        <p:txBody>
          <a:bodyPr>
            <a:spAutoFit/>
          </a:bodyPr>
          <a:lstStyle/>
          <a:p>
            <a:r>
              <a:rPr lang="en-IN" b="1" dirty="0"/>
              <a:t>Inventory Management Models</a:t>
            </a:r>
          </a:p>
          <a:p>
            <a:pPr>
              <a:buFont typeface="Arial" panose="020B0604020202020204" pitchFamily="34" charset="0"/>
              <a:buChar char="•"/>
            </a:pPr>
            <a:r>
              <a:rPr lang="en-IN" b="1" dirty="0"/>
              <a:t>Economic Order Quantity (EOQ)</a:t>
            </a:r>
            <a:r>
              <a:rPr lang="en-IN" dirty="0"/>
              <a:t>: Calculates the optimal order quantity that minimizes total inventory costs, including holding and ordering costs</a:t>
            </a:r>
            <a:r>
              <a:rPr lang="en-IN" dirty="0" smtClean="0"/>
              <a:t>.</a:t>
            </a:r>
          </a:p>
          <a:p>
            <a:pPr>
              <a:buFont typeface="Arial" panose="020B0604020202020204" pitchFamily="34" charset="0"/>
              <a:buChar char="•"/>
            </a:pPr>
            <a:endParaRPr lang="en-IN" dirty="0"/>
          </a:p>
          <a:p>
            <a:pPr marL="742950" lvl="1" indent="-285750">
              <a:buFont typeface="Arial" panose="020B0604020202020204" pitchFamily="34" charset="0"/>
              <a:buChar char="•"/>
            </a:pPr>
            <a:r>
              <a:rPr lang="en-IN" b="1" dirty="0"/>
              <a:t>Formula</a:t>
            </a:r>
            <a:r>
              <a:rPr lang="en-IN" dirty="0"/>
              <a:t>: EOQ=2DSHEOQ = \</a:t>
            </a:r>
            <a:r>
              <a:rPr lang="en-IN" dirty="0" err="1"/>
              <a:t>sqrt</a:t>
            </a:r>
            <a:r>
              <a:rPr lang="en-IN" dirty="0"/>
              <a:t>{\</a:t>
            </a:r>
            <a:r>
              <a:rPr lang="en-IN" dirty="0" err="1"/>
              <a:t>frac</a:t>
            </a:r>
            <a:r>
              <a:rPr lang="en-IN" dirty="0"/>
              <a:t>{2DS}{H}}EOQ=H2DS​​</a:t>
            </a:r>
          </a:p>
          <a:p>
            <a:pPr marL="1143000" lvl="2" indent="-228600">
              <a:buFont typeface="Arial" panose="020B0604020202020204" pitchFamily="34" charset="0"/>
              <a:buChar char="•"/>
            </a:pPr>
            <a:r>
              <a:rPr lang="en-IN" dirty="0"/>
              <a:t>DDD: Demand rate</a:t>
            </a:r>
          </a:p>
          <a:p>
            <a:pPr marL="1143000" lvl="2" indent="-228600">
              <a:buFont typeface="Arial" panose="020B0604020202020204" pitchFamily="34" charset="0"/>
              <a:buChar char="•"/>
            </a:pPr>
            <a:r>
              <a:rPr lang="en-IN" dirty="0"/>
              <a:t>SSS: Ordering cost per order</a:t>
            </a:r>
          </a:p>
          <a:p>
            <a:pPr marL="1143000" lvl="2" indent="-228600">
              <a:buFont typeface="Arial" panose="020B0604020202020204" pitchFamily="34" charset="0"/>
              <a:buChar char="•"/>
            </a:pPr>
            <a:r>
              <a:rPr lang="en-IN" dirty="0"/>
              <a:t>HHH: Holding cost per unit per </a:t>
            </a:r>
            <a:r>
              <a:rPr lang="en-IN" dirty="0" smtClean="0"/>
              <a:t>year</a:t>
            </a:r>
          </a:p>
          <a:p>
            <a:pPr marL="1143000" lvl="2" indent="-228600">
              <a:buFont typeface="Arial" panose="020B0604020202020204" pitchFamily="34" charset="0"/>
              <a:buChar char="•"/>
            </a:pPr>
            <a:endParaRPr lang="en-IN" dirty="0"/>
          </a:p>
          <a:p>
            <a:pPr>
              <a:buFont typeface="Arial" panose="020B0604020202020204" pitchFamily="34" charset="0"/>
              <a:buChar char="•"/>
            </a:pPr>
            <a:r>
              <a:rPr lang="en-IN" b="1" dirty="0"/>
              <a:t>Reorder Point (ROP)</a:t>
            </a:r>
            <a:r>
              <a:rPr lang="en-IN" dirty="0"/>
              <a:t>: Determines the stock level at which a new order should be placed to avoid </a:t>
            </a:r>
            <a:r>
              <a:rPr lang="en-IN" dirty="0" err="1"/>
              <a:t>stockouts</a:t>
            </a:r>
            <a:r>
              <a:rPr lang="en-IN"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755332" y="1841955"/>
            <a:ext cx="8237216" cy="35206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752600" y="1524000"/>
            <a:ext cx="6096000" cy="3970318"/>
          </a:xfrm>
          <a:prstGeom prst="rect">
            <a:avLst/>
          </a:prstGeom>
        </p:spPr>
        <p:txBody>
          <a:bodyPr>
            <a:spAutoFit/>
          </a:bodyPr>
          <a:lstStyle/>
          <a:p>
            <a:r>
              <a:rPr lang="en-US" dirty="0"/>
              <a:t>Inventory management is a critical process for businesses to ensure they have the right amount of inventory at the right time. Here are some conclusions about inventory management: </a:t>
            </a:r>
          </a:p>
          <a:p>
            <a:r>
              <a:rPr lang="en-US" dirty="0" smtClean="0"/>
              <a:t>Importance</a:t>
            </a:r>
          </a:p>
          <a:p>
            <a:endParaRPr lang="en-US" dirty="0"/>
          </a:p>
          <a:p>
            <a:r>
              <a:rPr lang="en-US" dirty="0"/>
              <a:t>An effective inventory management system is vital for a company's success. It can help businesses reduce costs, improve customer satisfaction, and increase profits. </a:t>
            </a:r>
          </a:p>
          <a:p>
            <a:r>
              <a:rPr lang="en-US" dirty="0" smtClean="0"/>
              <a:t>Strategies</a:t>
            </a:r>
          </a:p>
          <a:p>
            <a:endParaRPr lang="en-US" dirty="0"/>
          </a:p>
          <a:p>
            <a:r>
              <a:rPr lang="en-US" dirty="0"/>
              <a:t>Inventory management strategies vary by industry. For example, oil depots can store large amounts of inventory for extended periods of time, while businesses dealing with perishable goods need to avoid sitting on inventory.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83" y="-19152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1" name="Picture 20"/>
          <p:cNvPicPr>
            <a:picLocks noChangeAspect="1"/>
          </p:cNvPicPr>
          <p:nvPr/>
        </p:nvPicPr>
        <p:blipFill>
          <a:blip r:embed="rId4"/>
          <a:stretch>
            <a:fillRect/>
          </a:stretch>
        </p:blipFill>
        <p:spPr>
          <a:xfrm>
            <a:off x="904874" y="1507807"/>
            <a:ext cx="7616629" cy="50501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834072" y="1447800"/>
            <a:ext cx="8309928" cy="3139321"/>
          </a:xfrm>
          <a:prstGeom prst="rect">
            <a:avLst/>
          </a:prstGeom>
        </p:spPr>
        <p:txBody>
          <a:bodyPr wrap="square">
            <a:spAutoFit/>
          </a:bodyPr>
          <a:lstStyle/>
          <a:p>
            <a:pPr lvl="0"/>
            <a:endParaRPr lang="en-US" dirty="0">
              <a:solidFill>
                <a:prstClr val="black"/>
              </a:solidFill>
            </a:endParaRPr>
          </a:p>
          <a:p>
            <a:pPr lvl="0"/>
            <a:r>
              <a:rPr lang="en-US" dirty="0">
                <a:solidFill>
                  <a:prstClr val="black"/>
                </a:solidFill>
              </a:rPr>
              <a:t>it’s a completely manual system that </a:t>
            </a:r>
            <a:r>
              <a:rPr lang="en-US" dirty="0" err="1">
                <a:solidFill>
                  <a:prstClr val="black"/>
                </a:solidFill>
              </a:rPr>
              <a:t>isused</a:t>
            </a:r>
            <a:r>
              <a:rPr lang="en-US" dirty="0">
                <a:solidFill>
                  <a:prstClr val="black"/>
                </a:solidFill>
              </a:rPr>
              <a:t> for managing inventory processing which leads to time wasting (i.e. stock </a:t>
            </a:r>
            <a:r>
              <a:rPr lang="en-US" dirty="0" err="1">
                <a:solidFill>
                  <a:prstClr val="black"/>
                </a:solidFill>
              </a:rPr>
              <a:t>takingand</a:t>
            </a:r>
            <a:r>
              <a:rPr lang="en-US" dirty="0">
                <a:solidFill>
                  <a:prstClr val="black"/>
                </a:solidFill>
              </a:rPr>
              <a:t> updating of the stock cards on daily basis).</a:t>
            </a:r>
          </a:p>
          <a:p>
            <a:pPr lvl="0"/>
            <a:endParaRPr lang="en-US" dirty="0">
              <a:solidFill>
                <a:prstClr val="black"/>
              </a:solidFill>
            </a:endParaRPr>
          </a:p>
          <a:p>
            <a:pPr lvl="0"/>
            <a:r>
              <a:rPr lang="en-US" dirty="0">
                <a:solidFill>
                  <a:prstClr val="black"/>
                </a:solidFill>
              </a:rPr>
              <a:t>The Storekeeper also has problem in   producing any report on stock count, location details. The daily business makes </a:t>
            </a:r>
            <a:r>
              <a:rPr lang="en-US" dirty="0" err="1">
                <a:solidFill>
                  <a:prstClr val="black"/>
                </a:solidFill>
              </a:rPr>
              <a:t>iteven</a:t>
            </a:r>
            <a:r>
              <a:rPr lang="en-US" dirty="0">
                <a:solidFill>
                  <a:prstClr val="black"/>
                </a:solidFill>
              </a:rPr>
              <a:t> harder as report has to updated manually.</a:t>
            </a:r>
          </a:p>
          <a:p>
            <a:pPr lvl="0"/>
            <a:endParaRPr lang="en-US" dirty="0">
              <a:solidFill>
                <a:prstClr val="black"/>
              </a:solidFill>
            </a:endParaRPr>
          </a:p>
          <a:p>
            <a:pPr lvl="0"/>
            <a:r>
              <a:rPr lang="en-US" dirty="0">
                <a:solidFill>
                  <a:prstClr val="black"/>
                </a:solidFill>
              </a:rPr>
              <a:t>The collection's details are hard to record and access from a centralized database </a:t>
            </a:r>
            <a:r>
              <a:rPr lang="en-US" dirty="0" err="1">
                <a:solidFill>
                  <a:prstClr val="black"/>
                </a:solidFill>
              </a:rPr>
              <a:t>isnot</a:t>
            </a:r>
            <a:r>
              <a:rPr lang="en-US" dirty="0">
                <a:solidFill>
                  <a:prstClr val="black"/>
                </a:solidFill>
              </a:rPr>
              <a:t> possible. Some of the collection's information maybe lost or missed out during </a:t>
            </a:r>
            <a:r>
              <a:rPr lang="en-US" dirty="0" err="1">
                <a:solidFill>
                  <a:prstClr val="black"/>
                </a:solidFill>
              </a:rPr>
              <a:t>theoperation</a:t>
            </a:r>
            <a:r>
              <a:rPr lang="en-US" dirty="0">
                <a:solidFill>
                  <a:prstClr val="black"/>
                </a:solidFill>
              </a:rPr>
              <a:t>. It is hard for storekeeper to maintain and access the collection's record.</a:t>
            </a:r>
            <a:endParaRPr lang="en-US" dirty="0">
              <a:solidFill>
                <a:prstClr val="black"/>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1" y="1695450"/>
            <a:ext cx="5486399" cy="5632311"/>
          </a:xfrm>
          <a:prstGeom prst="rect">
            <a:avLst/>
          </a:prstGeom>
          <a:noFill/>
        </p:spPr>
        <p:txBody>
          <a:bodyPr wrap="square" rtlCol="0">
            <a:spAutoFit/>
          </a:bodyPr>
          <a:lstStyle/>
          <a:p>
            <a:pPr lvl="0" eaLnBrk="0" fontAlgn="base" hangingPunct="0">
              <a:spcBef>
                <a:spcPct val="0"/>
              </a:spcBef>
              <a:spcAft>
                <a:spcPct val="0"/>
              </a:spcAft>
              <a:buFontTx/>
              <a:buChar char="•"/>
            </a:pPr>
            <a:r>
              <a:rPr lang="en-US" sz="2400" b="1" dirty="0">
                <a:latin typeface="Arial" panose="020B0604020202020204" pitchFamily="34" charset="0"/>
              </a:rPr>
              <a:t>Enhance Data Accuracy</a:t>
            </a:r>
            <a:r>
              <a:rPr lang="en-US" sz="2400" dirty="0">
                <a:latin typeface="Arial" panose="020B0604020202020204" pitchFamily="34" charset="0"/>
              </a:rPr>
              <a:t>: Improve accuracy in inventory records through automated updates and error-reduction mechanisms.  </a:t>
            </a:r>
          </a:p>
          <a:p>
            <a:pPr lvl="0" eaLnBrk="0" fontAlgn="base" hangingPunct="0">
              <a:spcBef>
                <a:spcPct val="0"/>
              </a:spcBef>
              <a:spcAft>
                <a:spcPct val="0"/>
              </a:spcAft>
              <a:buFontTx/>
              <a:buChar char="•"/>
            </a:pPr>
            <a:endParaRPr lang="en-US" sz="2400" dirty="0">
              <a:latin typeface="Arial" panose="020B0604020202020204" pitchFamily="34" charset="0"/>
            </a:endParaRPr>
          </a:p>
          <a:p>
            <a:pPr eaLnBrk="0" fontAlgn="base" hangingPunct="0">
              <a:spcBef>
                <a:spcPct val="0"/>
              </a:spcBef>
              <a:spcAft>
                <a:spcPct val="0"/>
              </a:spcAft>
              <a:buFontTx/>
              <a:buChar char="•"/>
            </a:pPr>
            <a:r>
              <a:rPr lang="en-US" sz="2400" b="1" dirty="0" err="1">
                <a:latin typeface="Arial" panose="020B0604020202020204" pitchFamily="34" charset="0"/>
              </a:rPr>
              <a:t>StreamAutomate</a:t>
            </a:r>
            <a:r>
              <a:rPr lang="en-US" sz="2400" b="1" dirty="0">
                <a:latin typeface="Arial" panose="020B0604020202020204" pitchFamily="34" charset="0"/>
              </a:rPr>
              <a:t> Inventory Tracking</a:t>
            </a:r>
            <a:r>
              <a:rPr lang="en-US" sz="2400" dirty="0">
                <a:latin typeface="Arial" panose="020B0604020202020204" pitchFamily="34" charset="0"/>
              </a:rPr>
              <a:t>: Implement real-time tracking of inventory levels to minimize </a:t>
            </a:r>
            <a:r>
              <a:rPr lang="en-US" sz="2400" dirty="0" err="1">
                <a:latin typeface="Arial" panose="020B0604020202020204" pitchFamily="34" charset="0"/>
              </a:rPr>
              <a:t>stockouts</a:t>
            </a:r>
            <a:r>
              <a:rPr lang="en-US" sz="2400" dirty="0">
                <a:latin typeface="Arial" panose="020B0604020202020204" pitchFamily="34" charset="0"/>
              </a:rPr>
              <a:t> and overstock situations.</a:t>
            </a:r>
          </a:p>
          <a:p>
            <a:pPr eaLnBrk="0" fontAlgn="base" hangingPunct="0">
              <a:spcBef>
                <a:spcPct val="0"/>
              </a:spcBef>
              <a:spcAft>
                <a:spcPct val="0"/>
              </a:spcAft>
              <a:buFontTx/>
              <a:buChar char="•"/>
            </a:pPr>
            <a:endParaRPr lang="en-US" sz="2400" dirty="0">
              <a:latin typeface="Arial" panose="020B0604020202020204" pitchFamily="34" charset="0"/>
            </a:endParaRPr>
          </a:p>
          <a:p>
            <a:pPr lvl="0" eaLnBrk="0" fontAlgn="base" hangingPunct="0">
              <a:spcBef>
                <a:spcPct val="0"/>
              </a:spcBef>
              <a:spcAft>
                <a:spcPct val="0"/>
              </a:spcAft>
              <a:buFontTx/>
              <a:buChar char="•"/>
            </a:pPr>
            <a:r>
              <a:rPr lang="en-US" sz="2400" b="1" dirty="0">
                <a:latin typeface="Arial" panose="020B0604020202020204" pitchFamily="34" charset="0"/>
              </a:rPr>
              <a:t>line Order Management</a:t>
            </a:r>
            <a:r>
              <a:rPr lang="en-US" sz="2400" dirty="0">
                <a:latin typeface="Arial" panose="020B0604020202020204" pitchFamily="34" charset="0"/>
              </a:rPr>
              <a:t>: Facilitate seamless order processing, from procurement to sales fulfillment.</a:t>
            </a:r>
          </a:p>
          <a:p>
            <a:pPr lvl="0" eaLnBrk="0" fontAlgn="base" hangingPunct="0">
              <a:spcBef>
                <a:spcPct val="0"/>
              </a:spcBef>
              <a:spcAft>
                <a:spcPct val="0"/>
              </a:spcAft>
              <a:buFontTx/>
              <a:buChar char="•"/>
            </a:pPr>
            <a:endParaRPr lang="en-US" sz="2400" dirty="0">
              <a:latin typeface="Arial" panose="020B0604020202020204" pitchFamily="34" charset="0"/>
            </a:endParaRPr>
          </a:p>
          <a:p>
            <a:pPr lvl="0" eaLnBrk="0" fontAlgn="base" hangingPunct="0">
              <a:spcBef>
                <a:spcPct val="0"/>
              </a:spcBef>
              <a:spcAft>
                <a:spcPct val="0"/>
              </a:spcAft>
              <a:buFontTx/>
              <a:buChar char="•"/>
            </a:pPr>
            <a:endParaRPr lang="en-US" sz="2400" dirty="0">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838200" y="1695450"/>
            <a:ext cx="8305800" cy="4801314"/>
          </a:xfrm>
          <a:prstGeom prst="rect">
            <a:avLst/>
          </a:prstGeom>
        </p:spPr>
        <p:txBody>
          <a:bodyPr wrap="square">
            <a:spAutoFit/>
          </a:bodyPr>
          <a:lstStyle/>
          <a:p>
            <a:pPr marL="342900" indent="-342900">
              <a:buAutoNum type="arabicPeriod"/>
            </a:pPr>
            <a:r>
              <a:rPr lang="en-US" dirty="0" smtClean="0"/>
              <a:t>Retailers</a:t>
            </a:r>
          </a:p>
          <a:p>
            <a:pPr marL="342900" indent="-342900">
              <a:buAutoNum type="arabicPeriod"/>
            </a:pPr>
            <a:endParaRPr lang="en-US" dirty="0" smtClean="0"/>
          </a:p>
          <a:p>
            <a:r>
              <a:rPr lang="en-US" dirty="0" smtClean="0"/>
              <a:t>2</a:t>
            </a:r>
            <a:r>
              <a:rPr lang="en-US" dirty="0"/>
              <a:t>. </a:t>
            </a:r>
            <a:r>
              <a:rPr lang="en-US" dirty="0" smtClean="0"/>
              <a:t>Manufacturers</a:t>
            </a:r>
          </a:p>
          <a:p>
            <a:pPr marL="342900" indent="-342900">
              <a:buAutoNum type="arabicPeriod"/>
            </a:pPr>
            <a:endParaRPr lang="en-US" dirty="0" smtClean="0"/>
          </a:p>
          <a:p>
            <a:r>
              <a:rPr lang="en-US" dirty="0" smtClean="0"/>
              <a:t>3</a:t>
            </a:r>
            <a:r>
              <a:rPr lang="en-US" dirty="0"/>
              <a:t>. Wholesalers and </a:t>
            </a:r>
            <a:r>
              <a:rPr lang="en-US" dirty="0" smtClean="0"/>
              <a:t>distributors</a:t>
            </a:r>
          </a:p>
          <a:p>
            <a:pPr marL="342900" indent="-342900">
              <a:buAutoNum type="arabicPeriod"/>
            </a:pPr>
            <a:endParaRPr lang="en-US" dirty="0" smtClean="0"/>
          </a:p>
          <a:p>
            <a:r>
              <a:rPr lang="en-US" dirty="0" smtClean="0"/>
              <a:t>4</a:t>
            </a:r>
            <a:r>
              <a:rPr lang="en-US" dirty="0"/>
              <a:t>. Logistics and transportation </a:t>
            </a:r>
            <a:r>
              <a:rPr lang="en-US" dirty="0" smtClean="0"/>
              <a:t>provider</a:t>
            </a:r>
          </a:p>
          <a:p>
            <a:pPr marL="342900" indent="-342900">
              <a:buAutoNum type="arabicPeriod"/>
            </a:pPr>
            <a:endParaRPr lang="en-US" dirty="0" smtClean="0"/>
          </a:p>
          <a:p>
            <a:r>
              <a:rPr lang="en-US" dirty="0" smtClean="0"/>
              <a:t>s5</a:t>
            </a:r>
            <a:r>
              <a:rPr lang="en-US" dirty="0"/>
              <a:t>. Healthcare </a:t>
            </a:r>
            <a:r>
              <a:rPr lang="en-US" dirty="0" smtClean="0"/>
              <a:t>organizations</a:t>
            </a:r>
          </a:p>
          <a:p>
            <a:pPr marL="342900" indent="-342900">
              <a:buAutoNum type="arabicPeriod"/>
            </a:pPr>
            <a:endParaRPr lang="en-US" dirty="0" smtClean="0"/>
          </a:p>
          <a:p>
            <a:r>
              <a:rPr lang="en-US" dirty="0" smtClean="0"/>
              <a:t>6</a:t>
            </a:r>
            <a:r>
              <a:rPr lang="en-US" dirty="0"/>
              <a:t>. Food and beverage </a:t>
            </a:r>
            <a:r>
              <a:rPr lang="en-US" dirty="0" err="1" smtClean="0"/>
              <a:t>companie</a:t>
            </a:r>
            <a:endParaRPr lang="en-US" dirty="0" smtClean="0"/>
          </a:p>
          <a:p>
            <a:pPr marL="342900" indent="-342900">
              <a:buAutoNum type="arabicPeriod"/>
            </a:pPr>
            <a:endParaRPr lang="en-US" dirty="0" smtClean="0"/>
          </a:p>
          <a:p>
            <a:r>
              <a:rPr lang="en-US" dirty="0" smtClean="0"/>
              <a:t>7</a:t>
            </a:r>
            <a:r>
              <a:rPr lang="en-US" dirty="0"/>
              <a:t>. E-commerce </a:t>
            </a:r>
            <a:r>
              <a:rPr lang="en-US" dirty="0" smtClean="0"/>
              <a:t>businesses</a:t>
            </a:r>
          </a:p>
          <a:p>
            <a:pPr marL="342900" indent="-342900">
              <a:buAutoNum type="arabicPeriod"/>
            </a:pPr>
            <a:endParaRPr lang="en-US" dirty="0" smtClean="0"/>
          </a:p>
          <a:p>
            <a:r>
              <a:rPr lang="en-US" dirty="0" smtClean="0"/>
              <a:t>8</a:t>
            </a:r>
            <a:r>
              <a:rPr lang="en-US" dirty="0"/>
              <a:t>. Warehousing and storage </a:t>
            </a:r>
            <a:r>
              <a:rPr lang="en-US" dirty="0" err="1" smtClean="0"/>
              <a:t>facilitie</a:t>
            </a:r>
            <a:endParaRPr lang="en-US" dirty="0" smtClean="0"/>
          </a:p>
          <a:p>
            <a:pPr marL="342900" indent="-342900">
              <a:buAutoNum type="arabicPeriod"/>
            </a:pPr>
            <a:endParaRPr lang="en-US" dirty="0" smtClean="0"/>
          </a:p>
          <a:p>
            <a:r>
              <a:rPr lang="en-US" dirty="0" smtClean="0"/>
              <a:t>9</a:t>
            </a:r>
            <a:r>
              <a:rPr lang="en-US" dirty="0"/>
              <a:t>. Pharmaceutical </a:t>
            </a:r>
            <a:r>
              <a:rPr lang="en-US" dirty="0" err="1" smtClean="0"/>
              <a:t>compan</a:t>
            </a: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048000" y="889844"/>
            <a:ext cx="6096000" cy="5078313"/>
          </a:xfrm>
          <a:prstGeom prst="rect">
            <a:avLst/>
          </a:prstGeom>
        </p:spPr>
        <p:txBody>
          <a:bodyPr>
            <a:spAutoFit/>
          </a:bodyPr>
          <a:lstStyle/>
          <a:p>
            <a:pPr lvl="0" eaLnBrk="0" fontAlgn="base" hangingPunct="0">
              <a:spcBef>
                <a:spcPct val="0"/>
              </a:spcBef>
              <a:spcAft>
                <a:spcPct val="0"/>
              </a:spcAft>
              <a:buFontTx/>
              <a:buChar char="•"/>
            </a:pPr>
            <a:r>
              <a:rPr lang="en-US" b="1" dirty="0">
                <a:latin typeface="Arial" panose="020B0604020202020204" pitchFamily="34" charset="0"/>
              </a:rPr>
              <a:t>Real-Time Inventory Tracking</a:t>
            </a:r>
            <a:r>
              <a:rPr lang="en-US" dirty="0">
                <a:latin typeface="Arial" panose="020B0604020202020204" pitchFamily="34" charset="0"/>
              </a:rPr>
              <a:t>: Monitor stock levels and movements in real time to prevent </a:t>
            </a:r>
            <a:r>
              <a:rPr lang="en-US" dirty="0" err="1">
                <a:latin typeface="Arial" panose="020B0604020202020204" pitchFamily="34" charset="0"/>
              </a:rPr>
              <a:t>stockouts</a:t>
            </a:r>
            <a:r>
              <a:rPr lang="en-US" dirty="0">
                <a:latin typeface="Arial" panose="020B0604020202020204" pitchFamily="34" charset="0"/>
              </a:rPr>
              <a:t> and overstock situations.</a:t>
            </a:r>
          </a:p>
          <a:p>
            <a:pPr lvl="0" eaLnBrk="0" fontAlgn="base" hangingPunct="0">
              <a:spcBef>
                <a:spcPct val="0"/>
              </a:spcBef>
              <a:spcAft>
                <a:spcPct val="0"/>
              </a:spcAft>
              <a:buFontTx/>
              <a:buChar char="•"/>
            </a:pPr>
            <a:endParaRPr lang="en-US" dirty="0">
              <a:latin typeface="Arial" panose="020B0604020202020204" pitchFamily="34" charset="0"/>
            </a:endParaRPr>
          </a:p>
          <a:p>
            <a:pPr lvl="0" eaLnBrk="0" fontAlgn="base" hangingPunct="0">
              <a:spcBef>
                <a:spcPct val="0"/>
              </a:spcBef>
              <a:spcAft>
                <a:spcPct val="0"/>
              </a:spcAft>
              <a:buFontTx/>
              <a:buChar char="•"/>
            </a:pPr>
            <a:r>
              <a:rPr lang="en-US" b="1" dirty="0">
                <a:latin typeface="Arial" panose="020B0604020202020204" pitchFamily="34" charset="0"/>
              </a:rPr>
              <a:t>Automated Replenishment</a:t>
            </a:r>
            <a:r>
              <a:rPr lang="en-US" dirty="0">
                <a:latin typeface="Arial" panose="020B0604020202020204" pitchFamily="34" charset="0"/>
              </a:rPr>
              <a:t>: Smart algorithms that automate restocking based on sales trends and inventory thresholds.</a:t>
            </a:r>
          </a:p>
          <a:p>
            <a:pPr lvl="0" eaLnBrk="0" fontAlgn="base" hangingPunct="0">
              <a:spcBef>
                <a:spcPct val="0"/>
              </a:spcBef>
              <a:spcAft>
                <a:spcPct val="0"/>
              </a:spcAft>
              <a:buFontTx/>
              <a:buChar char="•"/>
            </a:pPr>
            <a:endParaRPr lang="en-US" dirty="0">
              <a:latin typeface="Arial" panose="020B0604020202020204" pitchFamily="34" charset="0"/>
            </a:endParaRPr>
          </a:p>
          <a:p>
            <a:pPr lvl="0" eaLnBrk="0" fontAlgn="base" hangingPunct="0">
              <a:spcBef>
                <a:spcPct val="0"/>
              </a:spcBef>
              <a:spcAft>
                <a:spcPct val="0"/>
              </a:spcAft>
              <a:buFontTx/>
              <a:buChar char="•"/>
            </a:pPr>
            <a:r>
              <a:rPr lang="en-US" b="1" dirty="0">
                <a:latin typeface="Arial" panose="020B0604020202020204" pitchFamily="34" charset="0"/>
              </a:rPr>
              <a:t>Intuitive Dashboard</a:t>
            </a:r>
            <a:r>
              <a:rPr lang="en-US" dirty="0">
                <a:latin typeface="Arial" panose="020B0604020202020204" pitchFamily="34" charset="0"/>
              </a:rPr>
              <a:t>: A user-friendly interface with customizable dashboards that provide at-a-glance insights into inventory health.</a:t>
            </a:r>
          </a:p>
          <a:p>
            <a:pPr lvl="0" eaLnBrk="0" fontAlgn="base" hangingPunct="0">
              <a:spcBef>
                <a:spcPct val="0"/>
              </a:spcBef>
              <a:spcAft>
                <a:spcPct val="0"/>
              </a:spcAft>
              <a:buFontTx/>
              <a:buChar char="•"/>
            </a:pPr>
            <a:endParaRPr lang="en-US" dirty="0">
              <a:latin typeface="Arial" panose="020B0604020202020204" pitchFamily="34" charset="0"/>
            </a:endParaRPr>
          </a:p>
          <a:p>
            <a:pPr lvl="0" eaLnBrk="0" fontAlgn="base" hangingPunct="0">
              <a:spcBef>
                <a:spcPct val="0"/>
              </a:spcBef>
              <a:spcAft>
                <a:spcPct val="0"/>
              </a:spcAft>
              <a:buFontTx/>
              <a:buChar char="•"/>
            </a:pPr>
            <a:r>
              <a:rPr lang="en-US" b="1" dirty="0">
                <a:latin typeface="Arial" panose="020B0604020202020204" pitchFamily="34" charset="0"/>
              </a:rPr>
              <a:t>Mobile Access</a:t>
            </a:r>
            <a:r>
              <a:rPr lang="en-US" dirty="0">
                <a:latin typeface="Arial" panose="020B0604020202020204" pitchFamily="34" charset="0"/>
              </a:rPr>
              <a:t>: A mobile application enabling on-the-go inventory management for flexibility and responsiveness.</a:t>
            </a:r>
          </a:p>
          <a:p>
            <a:pPr lvl="0" eaLnBrk="0" fontAlgn="base" hangingPunct="0">
              <a:spcBef>
                <a:spcPct val="0"/>
              </a:spcBef>
              <a:spcAft>
                <a:spcPct val="0"/>
              </a:spcAft>
              <a:buFontTx/>
              <a:buChar char="•"/>
            </a:pPr>
            <a:endParaRPr lang="en-US" dirty="0">
              <a:latin typeface="Arial" panose="020B0604020202020204" pitchFamily="34" charset="0"/>
            </a:endParaRPr>
          </a:p>
          <a:p>
            <a:pPr lvl="0" eaLnBrk="0" fontAlgn="base" hangingPunct="0">
              <a:spcBef>
                <a:spcPct val="0"/>
              </a:spcBef>
              <a:spcAft>
                <a:spcPct val="0"/>
              </a:spcAft>
              <a:buFontTx/>
              <a:buChar char="•"/>
            </a:pPr>
            <a:r>
              <a:rPr lang="en-US" b="1" dirty="0">
                <a:latin typeface="Arial" panose="020B0604020202020204" pitchFamily="34" charset="0"/>
              </a:rPr>
              <a:t>Robust Reporting Tools</a:t>
            </a:r>
            <a:r>
              <a:rPr lang="en-US" dirty="0">
                <a:latin typeface="Arial" panose="020B0604020202020204" pitchFamily="34" charset="0"/>
              </a:rPr>
              <a:t>: Generate detailed reports and analytics for better demand forecasting and strategic planning.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066800" y="1676400"/>
            <a:ext cx="6096000" cy="5078313"/>
          </a:xfrm>
          <a:prstGeom prst="rect">
            <a:avLst/>
          </a:prstGeom>
        </p:spPr>
        <p:txBody>
          <a:bodyPr>
            <a:spAutoFit/>
          </a:bodyPr>
          <a:lstStyle/>
          <a:p>
            <a:r>
              <a:rPr lang="en-US" sz="3600" dirty="0"/>
              <a:t>Dataset Name: Inventory Management </a:t>
            </a:r>
            <a:endParaRPr lang="en-US" sz="3600" dirty="0" smtClean="0"/>
          </a:p>
          <a:p>
            <a:r>
              <a:rPr lang="en-US" sz="3600" dirty="0" err="1" smtClean="0"/>
              <a:t>DatasetDescription</a:t>
            </a:r>
            <a:r>
              <a:rPr lang="en-US" sz="3600" dirty="0"/>
              <a:t>: This dataset contains information related to inventory management, including product details, stock levels, storage, supply chain, and transactional data.</a:t>
            </a:r>
            <a:endParaRPr lang="en-IN" sz="36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AutoShape 2" descr="blob:https://web.whatsapp.com/5ac01bd9-57e2-4023-a516-fb814e7d8d7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4" descr="blob:https://web.whatsapp.com/5ac01bd9-57e2-4023-a516-fb814e7d8d72"/>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6" descr="blob:https://web.whatsapp.com/5ac01bd9-57e2-4023-a516-fb814e7d8d72"/>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p:cNvPicPr>
            <a:picLocks noChangeAspect="1"/>
          </p:cNvPicPr>
          <p:nvPr/>
        </p:nvPicPr>
        <p:blipFill>
          <a:blip r:embed="rId3"/>
          <a:stretch>
            <a:fillRect/>
          </a:stretch>
        </p:blipFill>
        <p:spPr>
          <a:xfrm>
            <a:off x="688379" y="1853047"/>
            <a:ext cx="10815241" cy="3151905"/>
          </a:xfrm>
          <a:prstGeom prst="rect">
            <a:avLst/>
          </a:prstGeom>
        </p:spPr>
      </p:pic>
      <p:pic>
        <p:nvPicPr>
          <p:cNvPr id="15" name="Picture 14"/>
          <p:cNvPicPr>
            <a:picLocks noChangeAspect="1"/>
          </p:cNvPicPr>
          <p:nvPr/>
        </p:nvPicPr>
        <p:blipFill>
          <a:blip r:embed="rId4"/>
          <a:stretch>
            <a:fillRect/>
          </a:stretch>
        </p:blipFill>
        <p:spPr>
          <a:xfrm>
            <a:off x="2899510" y="1695450"/>
            <a:ext cx="5811541" cy="396525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208</TotalTime>
  <Words>457</Words>
  <Application>Microsoft Office PowerPoint</Application>
  <PresentationFormat>Widescreen</PresentationFormat>
  <Paragraphs>93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Inventory Management Data Analysis using Excel  </vt:lpstr>
      <vt:lpstr>PowerPoint Presentation</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Microsoft account</cp:lastModifiedBy>
  <cp:revision>17</cp:revision>
  <dcterms:created xsi:type="dcterms:W3CDTF">2024-03-29T15:07:22Z</dcterms:created>
  <dcterms:modified xsi:type="dcterms:W3CDTF">2024-09-19T09:59:42Z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