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81" r:id="rId24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tableStyles" Target="tableStyle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6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7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7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title"/>
          </p:nvPr>
        </p:nvSpPr>
        <p:spPr>
          <a:xfrm>
            <a:off x="628649" y="0"/>
            <a:ext cx="7886700" cy="1716605"/>
          </a:xfrm>
        </p:spPr>
        <p:txBody>
          <a:bodyPr/>
          <a:p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OKING </a:t>
            </a:r>
            <a:r>
              <a:rPr altLang="en-US" lang="en-IN"/>
              <a:t>🎟️</a:t>
            </a:r>
            <a:endParaRPr lang="en-IN"/>
          </a:p>
        </p:txBody>
      </p:sp>
      <p:sp>
        <p:nvSpPr>
          <p:cNvPr id="1048587" name=""/>
          <p:cNvSpPr>
            <a:spLocks noGrp="1"/>
          </p:cNvSpPr>
          <p:nvPr>
            <p:ph type="body" idx="1"/>
          </p:nvPr>
        </p:nvSpPr>
        <p:spPr>
          <a:xfrm rot="21600000">
            <a:off x="0" y="2398067"/>
            <a:ext cx="6228864" cy="2509336"/>
          </a:xfrm>
        </p:spPr>
        <p:txBody>
          <a:bodyPr>
            <a:normAutofit/>
          </a:bodyPr>
          <a:p>
            <a:r>
              <a:rPr lang="en-US"/>
              <a:t>N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: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.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r</a:t>
            </a:r>
            <a:r>
              <a:rPr lang="en-US"/>
              <a:t>i</a:t>
            </a:r>
            <a:endParaRPr lang="en-IN"/>
          </a:p>
          <a:p>
            <a:r>
              <a:rPr lang="en-US"/>
              <a:t>D</a:t>
            </a:r>
            <a:r>
              <a:rPr lang="en-US"/>
              <a:t>e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rtment</a:t>
            </a:r>
            <a:r>
              <a:rPr lang="en-US"/>
              <a:t>:</a:t>
            </a:r>
            <a:r>
              <a:rPr lang="en-US"/>
              <a:t>B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puter </a:t>
            </a:r>
            <a:r>
              <a:rPr lang="en-US"/>
              <a:t>science </a:t>
            </a:r>
            <a:endParaRPr lang="en-IN"/>
          </a:p>
          <a:p>
            <a:r>
              <a:rPr lang="en-US"/>
              <a:t>N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d</a:t>
            </a:r>
            <a:r>
              <a:rPr lang="en-US"/>
              <a:t>:</a:t>
            </a:r>
            <a:r>
              <a:rPr lang="en-US"/>
              <a:t>2</a:t>
            </a:r>
            <a:r>
              <a:rPr lang="en-US"/>
              <a:t>2</a:t>
            </a:r>
            <a:r>
              <a:rPr lang="en-US"/>
              <a:t>9</a:t>
            </a:r>
            <a:r>
              <a:rPr lang="en-US"/>
              <a:t>2</a:t>
            </a:r>
            <a:r>
              <a:rPr lang="en-US"/>
              <a:t>2</a:t>
            </a:r>
            <a:r>
              <a:rPr lang="en-US"/>
              <a:t>9</a:t>
            </a:r>
            <a:r>
              <a:rPr lang="en-US"/>
              <a:t>2</a:t>
            </a:r>
            <a:r>
              <a:rPr lang="en-US"/>
              <a:t>4</a:t>
            </a:r>
            <a:r>
              <a:rPr lang="en-US"/>
              <a:t>u</a:t>
            </a:r>
            <a:r>
              <a:rPr lang="en-US"/>
              <a:t>1</a:t>
            </a:r>
            <a:r>
              <a:rPr lang="en-US"/>
              <a:t>8</a:t>
            </a:r>
            <a:r>
              <a:rPr lang="en-US"/>
              <a:t>0</a:t>
            </a:r>
            <a:r>
              <a:rPr lang="en-US"/>
              <a:t>4</a:t>
            </a:r>
            <a:r>
              <a:rPr lang="en-US"/>
              <a:t>4</a:t>
            </a:r>
            <a:endParaRPr lang="en-IN"/>
          </a:p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ege</a:t>
            </a:r>
            <a:r>
              <a:rPr lang="en-US"/>
              <a:t>:</a:t>
            </a:r>
            <a:r>
              <a:rPr lang="en-US"/>
              <a:t> </a:t>
            </a:r>
            <a:r>
              <a:rPr lang="en-US"/>
              <a:t>Sri </a:t>
            </a:r>
            <a:r>
              <a:rPr lang="en-US"/>
              <a:t>B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o</a:t>
            </a:r>
            <a:r>
              <a:rPr lang="en-US"/>
              <a:t>en's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s </a:t>
            </a:r>
            <a:r>
              <a:rPr lang="en-US"/>
              <a:t>and </a:t>
            </a:r>
            <a:r>
              <a:rPr lang="en-US"/>
              <a:t>S</a:t>
            </a:r>
            <a:r>
              <a:rPr lang="en-US"/>
              <a:t>cience </a:t>
            </a:r>
            <a:endParaRPr lang="en-IN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28864" y="2230955"/>
            <a:ext cx="2752652" cy="2396091"/>
          </a:xfrm>
          <a:prstGeom prst="rect"/>
        </p:spPr>
      </p:pic>
      <p:sp>
        <p:nvSpPr>
          <p:cNvPr id="1048588" name=""/>
          <p:cNvSpPr/>
          <p:nvPr/>
        </p:nvSpPr>
        <p:spPr>
          <a:xfrm>
            <a:off x="3657600" y="5314886"/>
            <a:ext cx="1653950" cy="1385848"/>
          </a:xfrm>
          <a:prstGeom prst="curvedRightArrow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4DE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</a:t>
            </a:r>
            <a:r>
              <a:rPr lang="en-US"/>
              <a:t>NLINE 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KET </a:t>
            </a:r>
            <a:r>
              <a:rPr lang="en-US"/>
              <a:t>BOOKING </a:t>
            </a:r>
            <a:r>
              <a:rPr altLang="en-US" lang="en-IN"/>
              <a:t>🚌</a:t>
            </a:r>
            <a:endParaRPr lang="en-IN"/>
          </a:p>
        </p:txBody>
      </p:sp>
      <p:sp>
        <p:nvSpPr>
          <p:cNvPr id="1048616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63411" y="1690688"/>
            <a:ext cx="8217177" cy="4712177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618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401507" y="191040"/>
            <a:ext cx="8340985" cy="647592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OKING </a:t>
            </a:r>
            <a:r>
              <a:rPr lang="en-US"/>
              <a:t>FOR </a:t>
            </a:r>
            <a:r>
              <a:rPr lang="en-US"/>
              <a:t>F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GHT </a:t>
            </a:r>
            <a:r>
              <a:rPr altLang="en-US" lang="en-IN"/>
              <a:t>✈️ </a:t>
            </a:r>
            <a:endParaRPr lang="en-IN"/>
          </a:p>
        </p:txBody>
      </p:sp>
      <p:sp>
        <p:nvSpPr>
          <p:cNvPr id="1048620" name=""/>
          <p:cNvSpPr>
            <a:spLocks noGrp="1"/>
          </p:cNvSpPr>
          <p:nvPr>
            <p:ph idx="1"/>
          </p:nvPr>
        </p:nvSpPr>
        <p:spPr/>
        <p:txBody>
          <a:bodyPr>
            <a:normAutofit fontScale="57143" lnSpcReduction="20000"/>
          </a:bodyPr>
          <a:p>
            <a:pPr indent="0" marL="0">
              <a:buNone/>
            </a:pPr>
            <a:endParaRPr lang="en-IN"/>
          </a:p>
          <a:p>
            <a:pPr indent="0" marL="0">
              <a:buNone/>
            </a:pPr>
            <a:r>
              <a:rPr altLang="en-US" lang="en-US"/>
              <a:t>*</a:t>
            </a:r>
            <a:r>
              <a:rPr lang="en-US"/>
              <a:t>On the booking platform, input your "from" and "to" cities and your desired travel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endParaRPr lang="en-IN"/>
          </a:p>
          <a:p>
            <a:endParaRPr lang="en-IN"/>
          </a:p>
          <a:p>
            <a:r>
              <a:rPr lang="en-US"/>
              <a:t>Select Your Flight: Choose the best flight option based on price, schedule, and airline</a:t>
            </a:r>
            <a:endParaRPr lang="en-IN"/>
          </a:p>
          <a:p>
            <a:endParaRPr lang="en-IN"/>
          </a:p>
          <a:p>
            <a:r>
              <a:rPr lang="en-US"/>
              <a:t>Provide Passenger Details: Enter the names and other required information for all travelers.</a:t>
            </a:r>
            <a:endParaRPr lang="en-IN"/>
          </a:p>
          <a:p>
            <a:r>
              <a:rPr lang="en-US"/>
              <a:t> </a:t>
            </a:r>
            <a:endParaRPr lang="en-IN"/>
          </a:p>
          <a:p>
            <a:r>
              <a:rPr lang="en-US"/>
              <a:t>Choose Add-ons: You may have the option to select seats, add baggage, or opt for travel insurance. </a:t>
            </a:r>
            <a:endParaRPr lang="en-IN"/>
          </a:p>
          <a:p>
            <a:endParaRPr lang="en-IN"/>
          </a:p>
          <a:p>
            <a:r>
              <a:rPr lang="en-US"/>
              <a:t>Complete Payment: Se</a:t>
            </a:r>
            <a:endParaRPr lang="en-IN"/>
          </a:p>
          <a:p>
            <a:endParaRPr lang="en-IN"/>
          </a:p>
          <a:p>
            <a:r>
              <a:rPr lang="en-US"/>
              <a:t>curely enter your payment information to purchase the ticket. </a:t>
            </a:r>
            <a:endParaRPr lang="en-IN"/>
          </a:p>
          <a:p>
            <a:endParaRPr lang="en-IN"/>
          </a:p>
          <a:p>
            <a:r>
              <a:rPr lang="en-US"/>
              <a:t>Confirm Your Booking: You will receive a booking confirmation and the flight ticket itself, usually via email. 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URE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L</a:t>
            </a:r>
            <a:r>
              <a:rPr lang="en-US"/>
              <a:t>IGHT 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O</a:t>
            </a:r>
            <a:r>
              <a:rPr lang="en-US"/>
              <a:t>K</a:t>
            </a:r>
            <a:r>
              <a:rPr lang="en-US"/>
              <a:t>ING </a:t>
            </a:r>
            <a:r>
              <a:rPr altLang="en-US" lang="en-IN"/>
              <a:t>✈️</a:t>
            </a:r>
            <a:endParaRPr lang="en-IN"/>
          </a:p>
        </p:txBody>
      </p:sp>
      <p:sp>
        <p:nvSpPr>
          <p:cNvPr id="1048622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lang="en-IN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92282" y="1880929"/>
            <a:ext cx="7671222" cy="4296034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6565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</a:t>
            </a:r>
            <a:r>
              <a:rPr lang="en-US"/>
              <a:t>N</a:t>
            </a:r>
            <a:r>
              <a:rPr lang="en-US"/>
              <a:t>L</a:t>
            </a:r>
            <a:r>
              <a:rPr lang="en-US"/>
              <a:t>INE 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KET </a:t>
            </a:r>
            <a:r>
              <a:rPr lang="en-US"/>
              <a:t>BOOKING </a:t>
            </a:r>
            <a:r>
              <a:rPr altLang="en-US" lang="en-IN"/>
              <a:t>✈️</a:t>
            </a:r>
            <a:endParaRPr lang="en-IN"/>
          </a:p>
        </p:txBody>
      </p:sp>
      <p:sp>
        <p:nvSpPr>
          <p:cNvPr id="1048624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35223" y="1841149"/>
            <a:ext cx="7978913" cy="438364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IN"/>
          </a:p>
        </p:txBody>
      </p:sp>
      <p:sp>
        <p:nvSpPr>
          <p:cNvPr id="1048626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556782">
            <a:off x="100002" y="-214027"/>
            <a:ext cx="9010695" cy="6965118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3B50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KET 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OKING </a:t>
            </a:r>
            <a:r>
              <a:rPr lang="en-US"/>
              <a:t>FOR 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V</a:t>
            </a:r>
            <a:r>
              <a:rPr lang="en-US"/>
              <a:t>IES </a:t>
            </a:r>
            <a:r>
              <a:rPr altLang="en-US" lang="en-IN"/>
              <a:t>🍿</a:t>
            </a:r>
            <a:r>
              <a:rPr altLang="en-US" lang="en-IN"/>
              <a:t>🎦</a:t>
            </a:r>
            <a:r>
              <a:rPr altLang="en-US" lang="en-IN"/>
              <a:t>🎬</a:t>
            </a:r>
            <a:endParaRPr lang="en-IN"/>
          </a:p>
        </p:txBody>
      </p:sp>
      <p:sp>
        <p:nvSpPr>
          <p:cNvPr id="1048628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lang="en-IN"/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28649" y="1825625"/>
            <a:ext cx="8004346" cy="438670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URE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O</a:t>
            </a:r>
            <a:r>
              <a:rPr lang="en-US"/>
              <a:t>K</a:t>
            </a:r>
            <a:r>
              <a:rPr lang="en-US"/>
              <a:t>I</a:t>
            </a:r>
            <a:r>
              <a:rPr lang="en-US"/>
              <a:t>NG 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V</a:t>
            </a:r>
            <a:r>
              <a:rPr lang="en-US"/>
              <a:t>IE </a:t>
            </a:r>
            <a:r>
              <a:rPr altLang="en-US" lang="en-IN"/>
              <a:t>🍿</a:t>
            </a:r>
            <a:r>
              <a:rPr altLang="en-US" lang="en-US"/>
              <a:t> T</a:t>
            </a:r>
            <a:r>
              <a:rPr altLang="en-US" lang="en-US"/>
              <a:t>I</a:t>
            </a:r>
            <a:r>
              <a:rPr altLang="en-US" lang="en-US"/>
              <a:t>C</a:t>
            </a:r>
            <a:r>
              <a:rPr altLang="en-US" lang="en-US"/>
              <a:t>KETS </a:t>
            </a:r>
            <a:endParaRPr lang="en-IN"/>
          </a:p>
        </p:txBody>
      </p:sp>
      <p:sp>
        <p:nvSpPr>
          <p:cNvPr id="1048630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800" lang="en-IN"/>
              <a:t>Key features of booking movie tickets include browsing listings, interactive seat selection, </a:t>
            </a:r>
            <a:endParaRPr sz="2800" lang="en-IN"/>
          </a:p>
          <a:p>
            <a:endParaRPr sz="2800" lang="en-IN"/>
          </a:p>
          <a:p>
            <a:r>
              <a:rPr sz="2800" lang="en-IN"/>
              <a:t>various payment options, mobile ticketing with e-tickets, booking management</a:t>
            </a:r>
            <a:endParaRPr sz="2800" lang="en-IN"/>
          </a:p>
          <a:p>
            <a:endParaRPr sz="2800" lang="en-IN"/>
          </a:p>
          <a:p>
            <a:r>
              <a:rPr sz="2800" lang="en-IN"/>
              <a:t> (like cancellations and refunds), real-time availability updates, and notifications</a:t>
            </a:r>
            <a:endParaRPr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</a:t>
            </a:r>
            <a:r>
              <a:rPr lang="en-US"/>
              <a:t>N</a:t>
            </a:r>
            <a:r>
              <a:rPr lang="en-US"/>
              <a:t>L</a:t>
            </a:r>
            <a:r>
              <a:rPr lang="en-US"/>
              <a:t>INE 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KET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OKING </a:t>
            </a:r>
            <a:r>
              <a:rPr lang="en-US"/>
              <a:t>FOR </a:t>
            </a:r>
            <a:r>
              <a:rPr lang="en-US"/>
              <a:t>MOVIES </a:t>
            </a:r>
            <a:endParaRPr lang="en-IN"/>
          </a:p>
        </p:txBody>
      </p:sp>
      <p:sp>
        <p:nvSpPr>
          <p:cNvPr id="1048632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62529" y="1838477"/>
            <a:ext cx="7823284" cy="4428055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ECC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LUSION </a:t>
            </a:r>
            <a:endParaRPr lang="en-IN"/>
          </a:p>
        </p:txBody>
      </p:sp>
      <p:sp>
        <p:nvSpPr>
          <p:cNvPr id="1048634" name="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altLang="en-US" lang="en-IN"/>
              <a:t>🎟️</a:t>
            </a:r>
            <a:r>
              <a:rPr lang="en-US"/>
              <a:t>The conclusion of ticket booking projects emphasizes how automated online systems have successfully reduced </a:t>
            </a:r>
            <a:endParaRPr lang="en-IN"/>
          </a:p>
          <a:p>
            <a:pPr indent="0" marL="0">
              <a:buNone/>
            </a:pPr>
            <a:r>
              <a:rPr altLang="en-US" lang="en-IN"/>
              <a:t>🎟️</a:t>
            </a:r>
            <a:r>
              <a:rPr lang="en-US"/>
              <a:t>manual errors, </a:t>
            </a:r>
            <a:endParaRPr lang="en-IN"/>
          </a:p>
          <a:p>
            <a:pPr indent="0" marL="0">
              <a:buNone/>
            </a:pPr>
            <a:r>
              <a:rPr altLang="en-US" lang="en-IN"/>
              <a:t>🎟️</a:t>
            </a:r>
            <a:r>
              <a:rPr lang="en-US"/>
              <a:t>increased speed </a:t>
            </a:r>
            <a:endParaRPr lang="en-IN"/>
          </a:p>
          <a:p>
            <a:pPr indent="0" marL="0">
              <a:buNone/>
            </a:pPr>
            <a:r>
              <a:rPr altLang="en-US" lang="en-IN"/>
              <a:t>🎟️</a:t>
            </a:r>
            <a:r>
              <a:rPr lang="en-US"/>
              <a:t> efficiency, </a:t>
            </a:r>
            <a:endParaRPr lang="en-IN"/>
          </a:p>
          <a:p>
            <a:pPr indent="0" marL="0">
              <a:buNone/>
            </a:pPr>
            <a:r>
              <a:rPr altLang="en-US" lang="en-IN"/>
              <a:t>🎟️</a:t>
            </a:r>
            <a:r>
              <a:rPr lang="en-US"/>
              <a:t> improved customer convenience for various services like movies, trains, and buses</a:t>
            </a:r>
            <a:endParaRPr lang="en-IN"/>
          </a:p>
          <a:p>
            <a:endParaRPr lang="en-IN"/>
          </a:p>
        </p:txBody>
      </p:sp>
      <p:sp>
        <p:nvSpPr>
          <p:cNvPr id="1048635" name=""/>
          <p:cNvSpPr/>
          <p:nvPr/>
        </p:nvSpPr>
        <p:spPr>
          <a:xfrm>
            <a:off x="1610192" y="265907"/>
            <a:ext cx="6043635" cy="1524000"/>
          </a:xfrm>
          <a:prstGeom prst="ellipseRibbon2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sz="3200" lang="en-US"/>
              <a:t>C</a:t>
            </a:r>
            <a:r>
              <a:rPr sz="3200" lang="en-US"/>
              <a:t>O</a:t>
            </a:r>
            <a:r>
              <a:rPr sz="3200" lang="en-US"/>
              <a:t>N</a:t>
            </a:r>
            <a:r>
              <a:rPr sz="3200" lang="en-US"/>
              <a:t>C</a:t>
            </a:r>
            <a:r>
              <a:rPr sz="3200" lang="en-US"/>
              <a:t>L</a:t>
            </a:r>
            <a:r>
              <a:rPr sz="3200" lang="en-US"/>
              <a:t>USION 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KET 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OKING </a:t>
            </a:r>
            <a:endParaRPr lang="en-IN"/>
          </a:p>
        </p:txBody>
      </p:sp>
      <p:sp>
        <p:nvSpPr>
          <p:cNvPr id="1048595" name=""/>
          <p:cNvSpPr>
            <a:spLocks noGrp="1"/>
          </p:cNvSpPr>
          <p:nvPr>
            <p:ph idx="1"/>
          </p:nvPr>
        </p:nvSpPr>
        <p:spPr>
          <a:xfrm>
            <a:off x="971394" y="1690689"/>
            <a:ext cx="7886700" cy="4351338"/>
          </a:xfrm>
        </p:spPr>
        <p:txBody>
          <a:bodyPr/>
          <a:p>
            <a:pPr indent="0" marL="0">
              <a:buNone/>
            </a:pPr>
            <a:r>
              <a:rPr altLang="en-US" lang="en-IN"/>
              <a:t>🎟️</a:t>
            </a:r>
            <a:r>
              <a:rPr lang="en-IN"/>
              <a:t>Ticket booking systems offer customer convenience through 24/7 online access, </a:t>
            </a:r>
            <a:endParaRPr lang="en-IN"/>
          </a:p>
          <a:p>
            <a:pPr indent="0" marL="0">
              <a:buNone/>
            </a:pPr>
            <a:endParaRPr lang="en-IN"/>
          </a:p>
          <a:p>
            <a:pPr indent="0" marL="0">
              <a:buNone/>
            </a:pPr>
            <a:r>
              <a:rPr altLang="en-US" lang="en-IN"/>
              <a:t>🎟️</a:t>
            </a:r>
            <a:r>
              <a:rPr lang="en-IN"/>
              <a:t>multiple payment options, and automated processes like confirmations and reminders.</a:t>
            </a:r>
            <a:endParaRPr lang="en-IN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468051" y="4247181"/>
            <a:ext cx="2512560" cy="2442767"/>
          </a:xfrm>
          <a:prstGeom prst="rect"/>
        </p:spPr>
      </p:pic>
      <p:sp>
        <p:nvSpPr>
          <p:cNvPr id="1048596" name=""/>
          <p:cNvSpPr/>
          <p:nvPr/>
        </p:nvSpPr>
        <p:spPr>
          <a:xfrm>
            <a:off x="812009" y="-1802"/>
            <a:ext cx="7143014" cy="1816318"/>
          </a:xfrm>
          <a:prstGeom prst="ellipseRibbon2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sz="3200" lang="en-US"/>
              <a:t>I</a:t>
            </a:r>
            <a:r>
              <a:rPr sz="3200" lang="en-US"/>
              <a:t>N</a:t>
            </a:r>
            <a:r>
              <a:rPr sz="3200" lang="en-US"/>
              <a:t>T</a:t>
            </a:r>
            <a:r>
              <a:rPr sz="3200" lang="en-US"/>
              <a:t>R</a:t>
            </a:r>
            <a:r>
              <a:rPr sz="3200" lang="en-US"/>
              <a:t>ODUCTION 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N 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KET 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O</a:t>
            </a:r>
            <a:r>
              <a:rPr lang="en-US"/>
              <a:t>KIN</a:t>
            </a:r>
            <a:r>
              <a:rPr lang="en-US"/>
              <a:t> SYSTEM </a:t>
            </a:r>
            <a:r>
              <a:rPr lang="en-US"/>
              <a:t> </a:t>
            </a:r>
            <a:endParaRPr lang="en-IN"/>
          </a:p>
        </p:txBody>
      </p:sp>
      <p:sp>
        <p:nvSpPr>
          <p:cNvPr id="104868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89307" y="1825625"/>
            <a:ext cx="7874718" cy="4386279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B00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PUT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K</a:t>
            </a:r>
            <a:r>
              <a:rPr lang="en-US"/>
              <a:t>ET </a:t>
            </a:r>
            <a:r>
              <a:rPr lang="en-US"/>
              <a:t>BOOKING </a:t>
            </a:r>
            <a:endParaRPr lang="en-IN"/>
          </a:p>
        </p:txBody>
      </p:sp>
      <p:sp>
        <p:nvSpPr>
          <p:cNvPr id="1048690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sample confirmation receipt (like what a passenger sees after booking a train/bus/flight ticket)?</a:t>
            </a:r>
            <a:endParaRPr lang="en-IN"/>
          </a:p>
          <a:p>
            <a:r>
              <a:rPr lang="en-US"/>
              <a:t>A program output (like what a ticket booking system in Python/Java would print)?</a:t>
            </a:r>
            <a:endParaRPr lang="en-IN"/>
          </a:p>
          <a:p>
            <a:r>
              <a:rPr lang="en-US"/>
              <a:t>Or a flow/result (like the final status: “Ticket booked successfully”)?</a:t>
            </a:r>
            <a:endParaRPr lang="en-IN"/>
          </a:p>
          <a:p>
            <a:endParaRPr altLang="en-US" 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5CD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3586514"/>
          </a:xfrm>
        </p:spPr>
        <p:txBody>
          <a:bodyPr/>
          <a:p>
            <a:r>
              <a:rPr lang="en-US">
                <a:solidFill>
                  <a:srgbClr val="FFC000"/>
                </a:solidFill>
              </a:rPr>
              <a:t>T</a:t>
            </a:r>
            <a:r>
              <a:rPr lang="en-US">
                <a:solidFill>
                  <a:srgbClr val="FFC000"/>
                </a:solidFill>
              </a:rPr>
              <a:t>H</a:t>
            </a:r>
            <a:r>
              <a:rPr lang="en-US">
                <a:solidFill>
                  <a:srgbClr val="FFC000"/>
                </a:solidFill>
              </a:rPr>
              <a:t>ANK </a:t>
            </a:r>
            <a:r>
              <a:rPr lang="en-US">
                <a:solidFill>
                  <a:srgbClr val="FFC000"/>
                </a:solidFill>
              </a:rPr>
              <a:t>Y</a:t>
            </a:r>
            <a:r>
              <a:rPr lang="en-US">
                <a:solidFill>
                  <a:srgbClr val="FFC000"/>
                </a:solidFill>
              </a:rPr>
              <a:t>O</a:t>
            </a:r>
            <a:r>
              <a:rPr lang="en-US">
                <a:solidFill>
                  <a:srgbClr val="FFC000"/>
                </a:solidFill>
              </a:rPr>
              <a:t>U </a:t>
            </a:r>
            <a:endParaRPr lang="en-IN">
              <a:solidFill>
                <a:srgbClr val="FFC000"/>
              </a:solidFill>
            </a:endParaRPr>
          </a:p>
        </p:txBody>
      </p:sp>
      <p:sp>
        <p:nvSpPr>
          <p:cNvPr id="1048696" name=""/>
          <p:cNvSpPr>
            <a:spLocks noGrp="1"/>
          </p:cNvSpPr>
          <p:nvPr>
            <p:ph type="subTitle" idx="1"/>
          </p:nvPr>
        </p:nvSpPr>
        <p:spPr>
          <a:xfrm>
            <a:off x="1143000" y="5290922"/>
            <a:ext cx="6858000" cy="608875"/>
          </a:xfrm>
        </p:spPr>
        <p:txBody>
          <a:bodyPr/>
          <a:p>
            <a:r>
              <a:rPr lang="en-US">
                <a:solidFill>
                  <a:srgbClr val="02A5E3"/>
                </a:solidFill>
              </a:rPr>
              <a:t>D</a:t>
            </a:r>
            <a:r>
              <a:rPr lang="en-US">
                <a:solidFill>
                  <a:srgbClr val="02A5E3"/>
                </a:solidFill>
              </a:rPr>
              <a:t>o</a:t>
            </a:r>
            <a:r>
              <a:rPr lang="en-US">
                <a:solidFill>
                  <a:srgbClr val="02A5E3"/>
                </a:solidFill>
              </a:rPr>
              <a:t>n</a:t>
            </a:r>
            <a:r>
              <a:rPr lang="en-US">
                <a:solidFill>
                  <a:srgbClr val="02A5E3"/>
                </a:solidFill>
              </a:rPr>
              <a:t>e</a:t>
            </a:r>
            <a:r>
              <a:rPr lang="en-US">
                <a:solidFill>
                  <a:srgbClr val="02A5E3"/>
                </a:solidFill>
              </a:rPr>
              <a:t> </a:t>
            </a:r>
            <a:r>
              <a:rPr lang="en-US">
                <a:solidFill>
                  <a:srgbClr val="02A5E3"/>
                </a:solidFill>
              </a:rPr>
              <a:t>b</a:t>
            </a:r>
            <a:r>
              <a:rPr lang="en-US">
                <a:solidFill>
                  <a:srgbClr val="02A5E3"/>
                </a:solidFill>
              </a:rPr>
              <a:t>y</a:t>
            </a:r>
            <a:r>
              <a:rPr lang="en-US">
                <a:solidFill>
                  <a:srgbClr val="02A5E3"/>
                </a:solidFill>
              </a:rPr>
              <a:t> </a:t>
            </a:r>
            <a:r>
              <a:rPr lang="en-US">
                <a:solidFill>
                  <a:srgbClr val="02A5E3"/>
                </a:solidFill>
              </a:rPr>
              <a:t>:</a:t>
            </a:r>
            <a:r>
              <a:rPr lang="en-US">
                <a:solidFill>
                  <a:srgbClr val="02A5E3"/>
                </a:solidFill>
              </a:rPr>
              <a:t>S</a:t>
            </a:r>
            <a:r>
              <a:rPr lang="en-US">
                <a:solidFill>
                  <a:srgbClr val="02A5E3"/>
                </a:solidFill>
              </a:rPr>
              <a:t>.</a:t>
            </a:r>
            <a:r>
              <a:rPr lang="en-US">
                <a:solidFill>
                  <a:srgbClr val="02A5E3"/>
                </a:solidFill>
              </a:rPr>
              <a:t>T</a:t>
            </a:r>
            <a:r>
              <a:rPr lang="en-US">
                <a:solidFill>
                  <a:srgbClr val="02A5E3"/>
                </a:solidFill>
              </a:rPr>
              <a:t>a</a:t>
            </a:r>
            <a:r>
              <a:rPr lang="en-US">
                <a:solidFill>
                  <a:srgbClr val="02A5E3"/>
                </a:solidFill>
              </a:rPr>
              <a:t>m</a:t>
            </a:r>
            <a:r>
              <a:rPr lang="en-US">
                <a:solidFill>
                  <a:srgbClr val="02A5E3"/>
                </a:solidFill>
              </a:rPr>
              <a:t>i</a:t>
            </a:r>
            <a:r>
              <a:rPr lang="en-US">
                <a:solidFill>
                  <a:srgbClr val="02A5E3"/>
                </a:solidFill>
              </a:rPr>
              <a:t>l</a:t>
            </a:r>
            <a:r>
              <a:rPr lang="en-US">
                <a:solidFill>
                  <a:srgbClr val="02A5E3"/>
                </a:solidFill>
              </a:rPr>
              <a:t>s</a:t>
            </a:r>
            <a:r>
              <a:rPr lang="en-US">
                <a:solidFill>
                  <a:srgbClr val="02A5E3"/>
                </a:solidFill>
              </a:rPr>
              <a:t>r</a:t>
            </a:r>
            <a:r>
              <a:rPr lang="en-US">
                <a:solidFill>
                  <a:srgbClr val="02A5E3"/>
                </a:solidFill>
              </a:rPr>
              <a:t>i</a:t>
            </a:r>
            <a:endParaRPr lang="en-IN">
              <a:solidFill>
                <a:srgbClr val="02A5E3"/>
              </a:solidFill>
            </a:endParaRPr>
          </a:p>
          <a:p>
            <a:endParaRPr lang="en-IN">
              <a:solidFill>
                <a:srgbClr val="02A5E3"/>
              </a:solidFill>
            </a:endParaRPr>
          </a:p>
        </p:txBody>
      </p:sp>
      <p:sp>
        <p:nvSpPr>
          <p:cNvPr id="1048697" name=""/>
          <p:cNvSpPr/>
          <p:nvPr/>
        </p:nvSpPr>
        <p:spPr>
          <a:xfrm>
            <a:off x="3048000" y="212001"/>
            <a:ext cx="3048000" cy="3048000"/>
          </a:xfrm>
          <a:prstGeom prst="star32"/>
          <a:solidFill>
            <a:srgbClr val="92D04F"/>
          </a:solidFill>
          <a:ln w="25400">
            <a:solidFill>
              <a:srgbClr val="000000"/>
            </a:solidFill>
            <a:prstDash val="solid"/>
          </a:ln>
        </p:spPr>
        <p:txBody>
          <a:bodyPr anchor="ctr"/>
          <a:p>
            <a:pPr algn="ctr"/>
            <a:r>
              <a:rPr lang="en-US"/>
              <a:t>T</a:t>
            </a:r>
            <a:r>
              <a:rPr lang="en-US"/>
              <a:t>H</a:t>
            </a:r>
            <a:r>
              <a:rPr lang="en-US"/>
              <a:t>ANK </a:t>
            </a:r>
            <a:r>
              <a:rPr lang="en-US"/>
              <a:t>Y</a:t>
            </a:r>
            <a:r>
              <a:rPr lang="en-US"/>
              <a:t>O</a:t>
            </a:r>
            <a:r>
              <a:rPr lang="en-US"/>
              <a:t>U </a:t>
            </a:r>
            <a:r>
              <a:rPr altLang="en-US" lang="en-IN"/>
              <a:t>👍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96774">
            <a:off x="123050" y="-2473802"/>
            <a:ext cx="9413602" cy="9382791"/>
          </a:xfrm>
          <a:prstGeom prst="rect"/>
        </p:spPr>
      </p:pic>
      <p:sp>
        <p:nvSpPr>
          <p:cNvPr id="1048602" name=""/>
          <p:cNvSpPr/>
          <p:nvPr/>
        </p:nvSpPr>
        <p:spPr>
          <a:xfrm>
            <a:off x="3657600" y="1905000"/>
            <a:ext cx="1828800" cy="3048000"/>
          </a:xfrm>
          <a:prstGeom prst="curvedRightArrow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I</a:t>
            </a:r>
            <a:r>
              <a:rPr lang="en-US"/>
              <a:t>KET </a:t>
            </a:r>
            <a:r>
              <a:rPr lang="en-US"/>
              <a:t> </a:t>
            </a:r>
            <a:r>
              <a:rPr lang="en-US"/>
              <a:t>BOOKING 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N</a:t>
            </a:r>
            <a:endParaRPr lang="en-IN"/>
          </a:p>
        </p:txBody>
      </p:sp>
      <p:sp>
        <p:nvSpPr>
          <p:cNvPr id="1048604" name=""/>
          <p:cNvSpPr txBox="1"/>
          <p:nvPr/>
        </p:nvSpPr>
        <p:spPr>
          <a:xfrm>
            <a:off x="628650" y="2149050"/>
            <a:ext cx="4572000" cy="386334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🎟️</a:t>
            </a:r>
            <a:r>
              <a:rPr sz="2800" lang="en-IN">
                <a:solidFill>
                  <a:srgbClr val="000000"/>
                </a:solidFill>
              </a:rPr>
              <a:t>To book a train ticket online, register for an account on the IRCTC website or app,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IN">
                <a:solidFill>
                  <a:srgbClr val="000000"/>
                </a:solidFill>
              </a:rPr>
              <a:t>🎟️</a:t>
            </a:r>
            <a:r>
              <a:rPr sz="2800" lang="en-IN">
                <a:solidFill>
                  <a:srgbClr val="000000"/>
                </a:solidFill>
              </a:rPr>
              <a:t> then log in and search for trains by entering your origin, destination, and travel date. </a:t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66724" y="2341704"/>
            <a:ext cx="3563499" cy="3741673"/>
          </a:xfrm>
          <a:prstGeom prst="rect"/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048878" y="10080732"/>
            <a:ext cx="5523121" cy="726021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IN </a:t>
            </a:r>
            <a:r>
              <a:rPr altLang="en-US" lang="en-IN"/>
              <a:t>🚆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 </a:t>
            </a:r>
            <a:r>
              <a:rPr altLang="en-US" lang="en-US"/>
              <a:t>B</a:t>
            </a:r>
            <a:r>
              <a:rPr altLang="en-US" lang="en-US"/>
              <a:t>O</a:t>
            </a:r>
            <a:r>
              <a:rPr altLang="en-US" lang="en-US"/>
              <a:t>O</a:t>
            </a:r>
            <a:r>
              <a:rPr altLang="en-US" lang="en-US"/>
              <a:t>K</a:t>
            </a:r>
            <a:r>
              <a:rPr altLang="en-US" lang="en-US"/>
              <a:t>I</a:t>
            </a:r>
            <a:r>
              <a:rPr altLang="en-US" lang="en-US"/>
              <a:t>N</a:t>
            </a:r>
            <a:r>
              <a:rPr altLang="en-US" lang="en-US"/>
              <a:t>G</a:t>
            </a:r>
            <a:endParaRPr lang="en-IN"/>
          </a:p>
        </p:txBody>
      </p:sp>
      <p:sp>
        <p:nvSpPr>
          <p:cNvPr id="1048606" name=""/>
          <p:cNvSpPr>
            <a:spLocks noGrp="1"/>
          </p:cNvSpPr>
          <p:nvPr>
            <p:ph idx="1"/>
          </p:nvPr>
        </p:nvSpPr>
        <p:spPr>
          <a:xfrm>
            <a:off x="628650" y="1906440"/>
            <a:ext cx="7886700" cy="4351338"/>
          </a:xfrm>
        </p:spPr>
        <p:txBody>
          <a:bodyPr/>
          <a:p>
            <a:pPr indent="0" marL="0">
              <a:buNone/>
            </a:pPr>
            <a:r>
              <a:rPr altLang="en-US" lang="en-IN"/>
              <a:t>🎟️</a:t>
            </a:r>
            <a:r>
              <a:rPr lang="en-IN"/>
              <a:t>Ticket Statuses:</a:t>
            </a:r>
            <a:endParaRPr lang="en-IN"/>
          </a:p>
          <a:p>
            <a:r>
              <a:rPr lang="en-IN"/>
              <a:t>Bookings can be confirmed, Reserved Against Cancellation (RAC), or waitlisted, with automatic full refunds for waitlisted tickets in case of train cancellation. </a:t>
            </a:r>
            <a:r>
              <a:rPr altLang="en-US" lang="en-IN"/>
              <a:t>🚆</a:t>
            </a:r>
            <a:endParaRPr lang="en-IN"/>
          </a:p>
          <a:p>
            <a:pPr indent="0" marL="0">
              <a:buNone/>
            </a:pPr>
            <a:r>
              <a:rPr altLang="en-US" lang="en-IN"/>
              <a:t>🎟️</a:t>
            </a:r>
            <a:r>
              <a:rPr lang="en-US"/>
              <a:t>In-Train Support:</a:t>
            </a:r>
            <a:endParaRPr lang="en-IN"/>
          </a:p>
          <a:p>
            <a:r>
              <a:rPr lang="en-US"/>
              <a:t>Features like onboard infotainment services and call buttons for crew service are provided to enhance the passenger experience.</a:t>
            </a:r>
            <a:r>
              <a:rPr altLang="en-US" lang="en-IN"/>
              <a:t>🚆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</a:t>
            </a:r>
            <a:r>
              <a:rPr lang="en-US"/>
              <a:t>N</a:t>
            </a:r>
            <a:r>
              <a:rPr lang="en-US"/>
              <a:t>L</a:t>
            </a:r>
            <a:r>
              <a:rPr lang="en-US"/>
              <a:t>INE </a:t>
            </a:r>
            <a:r>
              <a:rPr lang="en-US"/>
              <a:t>T</a:t>
            </a:r>
            <a:r>
              <a:rPr lang="en-US"/>
              <a:t>R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O</a:t>
            </a:r>
            <a:r>
              <a:rPr lang="en-US"/>
              <a:t>KING </a:t>
            </a:r>
            <a:r>
              <a:rPr altLang="en-US" lang="en-IN"/>
              <a:t>🚆</a:t>
            </a:r>
            <a:endParaRPr lang="en-IN"/>
          </a:p>
        </p:txBody>
      </p:sp>
      <p:sp>
        <p:nvSpPr>
          <p:cNvPr id="1048608" name="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88243" y="1871079"/>
            <a:ext cx="7989726" cy="4195648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10" name="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25381" y="0"/>
            <a:ext cx="8693238" cy="68580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7B6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KET 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OKING 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 </a:t>
            </a:r>
            <a:r>
              <a:rPr lang="en-US"/>
              <a:t>B</a:t>
            </a:r>
            <a:r>
              <a:rPr lang="en-US"/>
              <a:t>U</a:t>
            </a:r>
            <a:r>
              <a:rPr lang="en-US"/>
              <a:t>S</a:t>
            </a:r>
            <a:r>
              <a:rPr altLang="en-US" lang="en-IN"/>
              <a:t>🚌</a:t>
            </a:r>
            <a:endParaRPr lang="en-IN"/>
          </a:p>
        </p:txBody>
      </p:sp>
      <p:sp>
        <p:nvSpPr>
          <p:cNvPr id="1048612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en-IN"/>
              <a:t>To book a bus ticket, use a travel website or app, input your origin, destination, and travel date, then select a bus and your preferred seat. Provide passenger and contact details, make the payment, and you'll receive an e-ticket via email or SMS. Remember to choose a bus type that suits your needs, such as AC/Non-AC or sleeper/seater, and always carry a valid government ID with the name matching your ticket. 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9FF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U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O</a:t>
            </a:r>
            <a:r>
              <a:rPr lang="en-US"/>
              <a:t>KING </a:t>
            </a:r>
            <a:endParaRPr lang="en-IN"/>
          </a:p>
        </p:txBody>
      </p:sp>
      <p:sp>
        <p:nvSpPr>
          <p:cNvPr id="1048614" name=""/>
          <p:cNvSpPr>
            <a:spLocks noGrp="1"/>
          </p:cNvSpPr>
          <p:nvPr>
            <p:ph idx="1"/>
          </p:nvPr>
        </p:nvSpPr>
        <p:spPr/>
        <p:txBody>
          <a:bodyPr>
            <a:normAutofit fontScale="85714" lnSpcReduction="20000"/>
          </a:bodyPr>
          <a:p>
            <a:pPr indent="0" marL="0">
              <a:buNone/>
            </a:pPr>
            <a:endParaRPr lang="en-IN"/>
          </a:p>
          <a:p>
            <a:pPr indent="0" marL="0">
              <a:buNone/>
            </a:pPr>
            <a:r>
              <a:rPr lang="en-US"/>
              <a:t> </a:t>
            </a:r>
            <a:r>
              <a:rPr altLang="en-US" lang="en-IN"/>
              <a:t>🎟️</a:t>
            </a:r>
            <a:r>
              <a:rPr lang="en-US"/>
              <a:t>Real-Time Seat Selection</a:t>
            </a:r>
            <a:endParaRPr lang="en-IN"/>
          </a:p>
          <a:p>
            <a:pPr indent="0" marL="0">
              <a:buNone/>
            </a:pPr>
            <a:endParaRPr lang="en-IN"/>
          </a:p>
          <a:p>
            <a:pPr indent="0" marL="0">
              <a:buNone/>
            </a:pPr>
            <a:r>
              <a:rPr lang="en-US"/>
              <a:t> </a:t>
            </a:r>
            <a:r>
              <a:rPr altLang="en-US" lang="en-IN"/>
              <a:t>🎟️</a:t>
            </a:r>
            <a:r>
              <a:rPr lang="en-US"/>
              <a:t>Multiple Payment Options:</a:t>
            </a:r>
            <a:endParaRPr lang="en-IN"/>
          </a:p>
          <a:p>
            <a:pPr indent="0" marL="0">
              <a:buNone/>
            </a:pPr>
            <a:endParaRPr lang="en-IN"/>
          </a:p>
          <a:p>
            <a:pPr indent="0" marL="0">
              <a:buNone/>
            </a:pPr>
            <a:r>
              <a:rPr lang="en-US"/>
              <a:t> </a:t>
            </a:r>
            <a:r>
              <a:rPr altLang="en-US" lang="en-IN"/>
              <a:t>🎟️</a:t>
            </a:r>
            <a:r>
              <a:rPr lang="en-US"/>
              <a:t>Automated E-Tickets:</a:t>
            </a:r>
            <a:endParaRPr lang="en-IN"/>
          </a:p>
          <a:p>
            <a:pPr indent="0" marL="0">
              <a:buNone/>
            </a:pPr>
            <a:endParaRPr lang="en-IN"/>
          </a:p>
          <a:p>
            <a:pPr indent="0" marL="0">
              <a:buNone/>
            </a:pPr>
            <a:r>
              <a:rPr altLang="en-US" lang="en-IN"/>
              <a:t>🎟️</a:t>
            </a:r>
            <a:r>
              <a:rPr lang="en-US"/>
              <a:t> </a:t>
            </a:r>
            <a:r>
              <a:rPr lang="en-US"/>
              <a:t>Booking Management:</a:t>
            </a:r>
            <a:endParaRPr lang="en-IN"/>
          </a:p>
          <a:p>
            <a:pPr indent="0" marL="0">
              <a:buNone/>
            </a:pPr>
            <a:endParaRPr lang="en-IN"/>
          </a:p>
          <a:p>
            <a:pPr indent="0" marL="0">
              <a:buNone/>
            </a:pPr>
            <a:r>
              <a:rPr lang="en-US"/>
              <a:t> </a:t>
            </a:r>
            <a:r>
              <a:rPr altLang="en-US" lang="en-IN"/>
              <a:t>🎟️</a:t>
            </a:r>
            <a:r>
              <a:rPr lang="en-US"/>
              <a:t>Live Bus Tracking</a:t>
            </a:r>
            <a:endParaRPr lang="en-IN"/>
          </a:p>
          <a:p>
            <a:pPr indent="0" marL="0">
              <a:buNone/>
            </a:pPr>
            <a:endParaRPr lang="en-IN"/>
          </a:p>
          <a:p>
            <a:pPr indent="0" marL="0">
              <a:buNone/>
            </a:pPr>
            <a:r>
              <a:rPr lang="en-US"/>
              <a:t> </a:t>
            </a:r>
            <a:r>
              <a:rPr altLang="en-US" lang="en-IN"/>
              <a:t>🎟️</a:t>
            </a:r>
            <a:r>
              <a:rPr lang="en-US"/>
              <a:t>24/7 Availability</a:t>
            </a:r>
            <a:endParaRPr lang="en-IN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62181" y="2984359"/>
            <a:ext cx="3575649" cy="1898932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V2065</dc:creator>
  <dcterms:created xsi:type="dcterms:W3CDTF">2015-05-06T21:30:45Z</dcterms:created>
  <dcterms:modified xsi:type="dcterms:W3CDTF">2025-09-09T06:22:22Z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41111783184f45288782a74dd68b0703</vt:lpwstr>
  </property>
</Properties>
</file>